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96" r:id="rId2"/>
    <p:sldId id="397" r:id="rId3"/>
    <p:sldId id="398" r:id="rId4"/>
    <p:sldId id="399" r:id="rId5"/>
    <p:sldId id="400" r:id="rId6"/>
    <p:sldId id="401" r:id="rId7"/>
    <p:sldId id="402" r:id="rId8"/>
    <p:sldId id="403" r:id="rId9"/>
    <p:sldId id="404" r:id="rId10"/>
    <p:sldId id="405" r:id="rId11"/>
    <p:sldId id="40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F51EA5-8AB5-4AC4-B3FD-7BBEB64443B6}">
          <p14:sldIdLst>
            <p14:sldId id="396"/>
            <p14:sldId id="397"/>
            <p14:sldId id="398"/>
            <p14:sldId id="399"/>
            <p14:sldId id="400"/>
            <p14:sldId id="401"/>
            <p14:sldId id="402"/>
            <p14:sldId id="403"/>
            <p14:sldId id="404"/>
            <p14:sldId id="405"/>
            <p14:sldId id="4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48280-F18E-4769-9169-02F5DF14C56C}"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CF576-9A04-42CB-893E-368EAAF7C40D}" type="slidenum">
              <a:rPr lang="en-US" smtClean="0"/>
              <a:t>‹#›</a:t>
            </a:fld>
            <a:endParaRPr lang="en-US"/>
          </a:p>
        </p:txBody>
      </p:sp>
    </p:spTree>
    <p:extLst>
      <p:ext uri="{BB962C8B-B14F-4D97-AF65-F5344CB8AC3E}">
        <p14:creationId xmlns:p14="http://schemas.microsoft.com/office/powerpoint/2010/main" val="132412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9CF576-9A04-42CB-893E-368EAAF7C40D}" type="slidenum">
              <a:rPr lang="en-US" smtClean="0"/>
              <a:t>7</a:t>
            </a:fld>
            <a:endParaRPr lang="en-US"/>
          </a:p>
        </p:txBody>
      </p:sp>
    </p:spTree>
    <p:extLst>
      <p:ext uri="{BB962C8B-B14F-4D97-AF65-F5344CB8AC3E}">
        <p14:creationId xmlns:p14="http://schemas.microsoft.com/office/powerpoint/2010/main" val="2169327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EAE87C0-8280-45FA-80E7-8D3312DCDAEE}"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1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1187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91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57963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AE87C0-8280-45FA-80E7-8D3312DCDAEE}"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88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AE87C0-8280-45FA-80E7-8D3312DCDAEE}"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439408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AE87C0-8280-45FA-80E7-8D3312DCDAEE}" type="datetimeFigureOut">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2140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AE87C0-8280-45FA-80E7-8D3312DCDAEE}"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91220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E87C0-8280-45FA-80E7-8D3312DCDAEE}" type="datetimeFigureOut">
              <a:rPr lang="en-US" smtClean="0"/>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26935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04080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7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EAE87C0-8280-45FA-80E7-8D3312DCDAEE}" type="datetimeFigureOut">
              <a:rPr lang="en-US" smtClean="0"/>
              <a:t>2/28/2023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3AAE21-9DE8-4951-A8C8-7DE4F7511CF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741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DBC3-6CF9-439D-9FD8-6E120373FEC3}"/>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B77D3E3F-F4BC-46DB-B308-33226C73EB26}"/>
              </a:ext>
            </a:extLst>
          </p:cNvPr>
          <p:cNvSpPr>
            <a:spLocks noGrp="1"/>
          </p:cNvSpPr>
          <p:nvPr>
            <p:ph idx="1"/>
          </p:nvPr>
        </p:nvSpPr>
        <p:spPr/>
        <p:txBody>
          <a:bodyPr>
            <a:normAutofit/>
          </a:bodyPr>
          <a:lstStyle/>
          <a:p>
            <a:r>
              <a:rPr lang="en-US" sz="3200" b="1" dirty="0">
                <a:solidFill>
                  <a:srgbClr val="FF0000"/>
                </a:solidFill>
              </a:rPr>
              <a:t>Mortgage pass-through securities</a:t>
            </a:r>
          </a:p>
          <a:p>
            <a:r>
              <a:rPr lang="en-US" sz="2400" dirty="0"/>
              <a:t>The bonds created from the securitization of mortgages related to the purchase of residential properties are residential mortgage-backed securities (RMBS).</a:t>
            </a:r>
          </a:p>
          <a:p>
            <a:r>
              <a:rPr lang="en-US" sz="2400" dirty="0"/>
              <a:t>In the United States, securities backed by residential mortgages are divided into three sectors: (1) those guaranteed by a federal agency, (2) those guaranteed by a GSE, and (3) those issued by private entities and that are not guaranteed by a federal agency or a GSE. The first two sectors are referred to as </a:t>
            </a:r>
            <a:r>
              <a:rPr lang="en-US" sz="2400" dirty="0">
                <a:solidFill>
                  <a:srgbClr val="FF0000"/>
                </a:solidFill>
              </a:rPr>
              <a:t>agency RMBS</a:t>
            </a:r>
            <a:r>
              <a:rPr lang="en-US" sz="2400" dirty="0"/>
              <a:t>, and the third sector is referred to as </a:t>
            </a:r>
            <a:r>
              <a:rPr lang="en-US" sz="2400" dirty="0">
                <a:solidFill>
                  <a:srgbClr val="FF0000"/>
                </a:solidFill>
              </a:rPr>
              <a:t>non-agency RMBS</a:t>
            </a:r>
            <a:r>
              <a:rPr lang="en-US" sz="2400" dirty="0"/>
              <a:t>.</a:t>
            </a:r>
          </a:p>
        </p:txBody>
      </p:sp>
    </p:spTree>
    <p:extLst>
      <p:ext uri="{BB962C8B-B14F-4D97-AF65-F5344CB8AC3E}">
        <p14:creationId xmlns:p14="http://schemas.microsoft.com/office/powerpoint/2010/main" val="1950128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E645F-992D-4954-BAEC-511656E4FF6B}"/>
              </a:ext>
            </a:extLst>
          </p:cNvPr>
          <p:cNvSpPr>
            <a:spLocks noGrp="1"/>
          </p:cNvSpPr>
          <p:nvPr>
            <p:ph type="title"/>
          </p:nvPr>
        </p:nvSpPr>
        <p:spPr/>
        <p:txBody>
          <a:bodyPr/>
          <a:lstStyle/>
          <a:p>
            <a:r>
              <a:rPr lang="en-US" dirty="0"/>
              <a:t>Practices	</a:t>
            </a:r>
          </a:p>
        </p:txBody>
      </p:sp>
      <p:sp>
        <p:nvSpPr>
          <p:cNvPr id="3" name="Content Placeholder 2">
            <a:extLst>
              <a:ext uri="{FF2B5EF4-FFF2-40B4-BE49-F238E27FC236}">
                <a16:creationId xmlns:a16="http://schemas.microsoft.com/office/drawing/2014/main" id="{3B240DAC-4AEC-4BAA-8B9D-1C3FAB0B883E}"/>
              </a:ext>
            </a:extLst>
          </p:cNvPr>
          <p:cNvSpPr>
            <a:spLocks noGrp="1"/>
          </p:cNvSpPr>
          <p:nvPr>
            <p:ph idx="1"/>
          </p:nvPr>
        </p:nvSpPr>
        <p:spPr/>
        <p:txBody>
          <a:bodyPr>
            <a:normAutofit fontScale="92500" lnSpcReduction="20000"/>
          </a:bodyPr>
          <a:lstStyle/>
          <a:p>
            <a:r>
              <a:rPr lang="en-US" dirty="0"/>
              <a:t>1. A non-conforming mortgage:</a:t>
            </a:r>
          </a:p>
          <a:p>
            <a:pPr marL="457200" indent="-457200">
              <a:buFont typeface="+mj-lt"/>
              <a:buAutoNum type="alphaUcPeriod"/>
            </a:pPr>
            <a:r>
              <a:rPr lang="en-US" dirty="0"/>
              <a:t>cannot be used as collateral in a mortgage-backed security.</a:t>
            </a:r>
          </a:p>
          <a:p>
            <a:pPr marL="457200" indent="-457200">
              <a:buFont typeface="+mj-lt"/>
              <a:buAutoNum type="alphaUcPeriod"/>
            </a:pPr>
            <a:r>
              <a:rPr lang="en-US" dirty="0"/>
              <a:t>does not satisfy the underwriting standards for inclusion as collateral for an agency residential mortgage-backed security.</a:t>
            </a:r>
          </a:p>
          <a:p>
            <a:pPr marL="457200" indent="-457200">
              <a:buFont typeface="+mj-lt"/>
              <a:buAutoNum type="alphaUcPeriod"/>
            </a:pPr>
            <a:r>
              <a:rPr lang="en-US" dirty="0"/>
              <a:t>does not give the lender a claim against the borrower for the shortfall between the amount of the outstanding mortgage balance and the proceeds from the sale of the property if the borrower defaults on the mortgage.</a:t>
            </a:r>
          </a:p>
          <a:p>
            <a:r>
              <a:rPr lang="en-US" dirty="0"/>
              <a:t>2. The monthly cash flows of a mortgage pass-through security </a:t>
            </a:r>
            <a:r>
              <a:rPr lang="en-US" i="1" dirty="0"/>
              <a:t>most likely</a:t>
            </a:r>
            <a:r>
              <a:rPr lang="en-US" dirty="0"/>
              <a:t>:</a:t>
            </a:r>
          </a:p>
          <a:p>
            <a:pPr marL="457200" indent="-457200">
              <a:buFont typeface="+mj-lt"/>
              <a:buAutoNum type="alphaUcPeriod"/>
            </a:pPr>
            <a:r>
              <a:rPr lang="en-US" dirty="0"/>
              <a:t>are constant.</a:t>
            </a:r>
          </a:p>
          <a:p>
            <a:pPr marL="457200" indent="-457200">
              <a:buFont typeface="+mj-lt"/>
              <a:buAutoNum type="alphaUcPeriod"/>
            </a:pPr>
            <a:r>
              <a:rPr lang="en-US" dirty="0"/>
              <a:t>change when interest rates decline.</a:t>
            </a:r>
          </a:p>
          <a:p>
            <a:pPr marL="457200" indent="-457200">
              <a:buFont typeface="+mj-lt"/>
              <a:buAutoNum type="alphaUcPeriod"/>
            </a:pPr>
            <a:r>
              <a:rPr lang="en-US" dirty="0"/>
              <a:t>are equal to the cash flows of the underlying pool of mortgages.</a:t>
            </a:r>
          </a:p>
        </p:txBody>
      </p:sp>
    </p:spTree>
    <p:extLst>
      <p:ext uri="{BB962C8B-B14F-4D97-AF65-F5344CB8AC3E}">
        <p14:creationId xmlns:p14="http://schemas.microsoft.com/office/powerpoint/2010/main" val="63924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9102-296E-4F56-B9D0-3E6E20111FD9}"/>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4F59AF15-BC17-416B-8B4D-BCEDAF28D0E9}"/>
              </a:ext>
            </a:extLst>
          </p:cNvPr>
          <p:cNvSpPr>
            <a:spLocks noGrp="1"/>
          </p:cNvSpPr>
          <p:nvPr>
            <p:ph idx="1"/>
          </p:nvPr>
        </p:nvSpPr>
        <p:spPr/>
        <p:txBody>
          <a:bodyPr>
            <a:normAutofit fontScale="85000" lnSpcReduction="20000"/>
          </a:bodyPr>
          <a:lstStyle/>
          <a:p>
            <a:r>
              <a:rPr lang="en-US" dirty="0"/>
              <a:t>3. A prepayment rate of 80 PSA means that investors can expect:</a:t>
            </a:r>
          </a:p>
          <a:p>
            <a:pPr marL="457200" indent="-457200">
              <a:buFont typeface="+mj-lt"/>
              <a:buAutoNum type="alphaUcPeriod"/>
            </a:pPr>
            <a:r>
              <a:rPr lang="en-US" dirty="0"/>
              <a:t>80% of the par value of the mortgage pass-through security to be repaid prior to the security’s maturity.</a:t>
            </a:r>
          </a:p>
          <a:p>
            <a:pPr marL="457200" indent="-457200">
              <a:buFont typeface="+mj-lt"/>
              <a:buAutoNum type="alphaUcPeriod"/>
            </a:pPr>
            <a:r>
              <a:rPr lang="en-US" dirty="0"/>
              <a:t>80% of the borrowers whose mortgages are included in the collateral backing the mortgage pass-through security to prepay their mortgages.</a:t>
            </a:r>
          </a:p>
          <a:p>
            <a:pPr marL="457200" indent="-457200">
              <a:buFont typeface="+mj-lt"/>
              <a:buAutoNum type="alphaUcPeriod"/>
            </a:pPr>
            <a:r>
              <a:rPr lang="en-US" dirty="0"/>
              <a:t>the prepayment rate of the mortgages included in the collateral backing the mortgage pass-through security to be 80% of the monthly prepayment rates forecasted by the PSA model.</a:t>
            </a:r>
          </a:p>
          <a:p>
            <a:r>
              <a:rPr lang="en-US" dirty="0"/>
              <a:t>4. All else being equal, when interest rates decline:</a:t>
            </a:r>
          </a:p>
          <a:p>
            <a:pPr marL="457200" indent="-457200">
              <a:buFont typeface="+mj-lt"/>
              <a:buAutoNum type="alphaUcPeriod"/>
            </a:pPr>
            <a:r>
              <a:rPr lang="en-US" dirty="0"/>
              <a:t>investors in mortgage pass-through securities face extension risk.</a:t>
            </a:r>
          </a:p>
          <a:p>
            <a:pPr marL="457200" indent="-457200">
              <a:buFont typeface="+mj-lt"/>
              <a:buAutoNum type="alphaUcPeriod"/>
            </a:pPr>
            <a:r>
              <a:rPr lang="en-US" dirty="0"/>
              <a:t>the weighted average maturity of a mortgage pass-through security lengthens.</a:t>
            </a:r>
          </a:p>
          <a:p>
            <a:pPr marL="457200" indent="-457200">
              <a:buFont typeface="+mj-lt"/>
              <a:buAutoNum type="alphaUcPeriod"/>
            </a:pPr>
            <a:r>
              <a:rPr lang="en-US" dirty="0"/>
              <a:t>the increase in the price of a mortgage pass-through security is less than the increase in the price of an otherwise identical bond with no prepayment option.</a:t>
            </a:r>
          </a:p>
        </p:txBody>
      </p:sp>
    </p:spTree>
    <p:extLst>
      <p:ext uri="{BB962C8B-B14F-4D97-AF65-F5344CB8AC3E}">
        <p14:creationId xmlns:p14="http://schemas.microsoft.com/office/powerpoint/2010/main" val="64538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1177-8C3B-4B54-A426-DB4B0F318B33}"/>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B0B86026-C6B6-412B-BD5C-2D3E8E32D645}"/>
              </a:ext>
            </a:extLst>
          </p:cNvPr>
          <p:cNvSpPr>
            <a:spLocks noGrp="1"/>
          </p:cNvSpPr>
          <p:nvPr>
            <p:ph idx="1"/>
          </p:nvPr>
        </p:nvSpPr>
        <p:spPr/>
        <p:txBody>
          <a:bodyPr/>
          <a:lstStyle/>
          <a:p>
            <a:r>
              <a:rPr lang="en-US" sz="3200" b="1" dirty="0">
                <a:solidFill>
                  <a:srgbClr val="FF0000"/>
                </a:solidFill>
              </a:rPr>
              <a:t>Mortgage pass-through securities</a:t>
            </a:r>
            <a:endParaRPr lang="en-US" sz="3200" b="1" dirty="0"/>
          </a:p>
          <a:p>
            <a:r>
              <a:rPr lang="en-US" dirty="0"/>
              <a:t>Agency RMBS issued by GSEs differ from non-agency RMBS in two ways. </a:t>
            </a:r>
          </a:p>
          <a:p>
            <a:r>
              <a:rPr lang="en-US" dirty="0"/>
              <a:t>The credit risk of the RMBS issued by Fannie Mae and Freddie Mac is reduced by the guarantee of the GSE itself. Non-agency RMBS use credit enhancements to reduce credit risk.</a:t>
            </a:r>
          </a:p>
          <a:p>
            <a:r>
              <a:rPr lang="en-US" dirty="0"/>
              <a:t>Loans satisfying the underwriting standards for inclusion as collateral for an agency RMBS are called “conforming” mortgages; otherwise, loans are categorized as “non-conforming” mortgages.</a:t>
            </a:r>
          </a:p>
        </p:txBody>
      </p:sp>
    </p:spTree>
    <p:extLst>
      <p:ext uri="{BB962C8B-B14F-4D97-AF65-F5344CB8AC3E}">
        <p14:creationId xmlns:p14="http://schemas.microsoft.com/office/powerpoint/2010/main" val="77298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4E61-D22E-4C37-93A9-963D939064C0}"/>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B73EC0C4-C48D-49E0-B46A-581E16CA9A0C}"/>
              </a:ext>
            </a:extLst>
          </p:cNvPr>
          <p:cNvSpPr>
            <a:spLocks noGrp="1"/>
          </p:cNvSpPr>
          <p:nvPr>
            <p:ph idx="1"/>
          </p:nvPr>
        </p:nvSpPr>
        <p:spPr/>
        <p:txBody>
          <a:bodyPr>
            <a:normAutofit lnSpcReduction="10000"/>
          </a:bodyPr>
          <a:lstStyle/>
          <a:p>
            <a:r>
              <a:rPr lang="en-US" sz="3200" b="1" dirty="0">
                <a:solidFill>
                  <a:srgbClr val="FF0000"/>
                </a:solidFill>
              </a:rPr>
              <a:t>Characteristics</a:t>
            </a:r>
          </a:p>
          <a:p>
            <a:r>
              <a:rPr lang="en-US" dirty="0"/>
              <a:t>The monthly cash flows of a mortgage pass-through security are less than the monthly cash flows of the underlying pool of mortgages by an amount equal to the servicing and other administrative fees.</a:t>
            </a:r>
          </a:p>
          <a:p>
            <a:r>
              <a:rPr lang="en-US" dirty="0"/>
              <a:t>A mortgage pass-through security’s coupon rate is called the </a:t>
            </a:r>
            <a:r>
              <a:rPr lang="en-US" dirty="0">
                <a:solidFill>
                  <a:srgbClr val="FF0000"/>
                </a:solidFill>
              </a:rPr>
              <a:t>pass-through rate</a:t>
            </a:r>
            <a:r>
              <a:rPr lang="en-US" dirty="0"/>
              <a:t>. The pass-through rate that the investor receives is said to be “net interest” or “net coupon.”</a:t>
            </a:r>
          </a:p>
          <a:p>
            <a:r>
              <a:rPr lang="en-US" dirty="0"/>
              <a:t>Not all mortgages included in a pool of securitized mortgages have the same mortgage rate and the same maturity. Consequently, for each mortgage pass-through security, a weighted average coupon rate (WAC) and a weighted average maturity (WAM) are determined. The</a:t>
            </a:r>
          </a:p>
        </p:txBody>
      </p:sp>
    </p:spTree>
    <p:extLst>
      <p:ext uri="{BB962C8B-B14F-4D97-AF65-F5344CB8AC3E}">
        <p14:creationId xmlns:p14="http://schemas.microsoft.com/office/powerpoint/2010/main" val="3490845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D24C-E6F4-43B1-99DC-DB3062B9BD39}"/>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CA395D03-DA0C-4F95-9672-641C68DC8FC7}"/>
              </a:ext>
            </a:extLst>
          </p:cNvPr>
          <p:cNvSpPr>
            <a:spLocks noGrp="1"/>
          </p:cNvSpPr>
          <p:nvPr>
            <p:ph idx="1"/>
          </p:nvPr>
        </p:nvSpPr>
        <p:spPr/>
        <p:txBody>
          <a:bodyPr/>
          <a:lstStyle/>
          <a:p>
            <a:r>
              <a:rPr lang="en-US" dirty="0"/>
              <a:t>Weighted average coupon rate and weighted average maturity</a:t>
            </a:r>
          </a:p>
          <a:p>
            <a:endParaRPr lang="en-US" dirty="0"/>
          </a:p>
        </p:txBody>
      </p:sp>
      <p:graphicFrame>
        <p:nvGraphicFramePr>
          <p:cNvPr id="4" name="Table 3">
            <a:extLst>
              <a:ext uri="{FF2B5EF4-FFF2-40B4-BE49-F238E27FC236}">
                <a16:creationId xmlns:a16="http://schemas.microsoft.com/office/drawing/2014/main" id="{4062FCD4-BC37-499A-85AF-1C997E28B446}"/>
              </a:ext>
            </a:extLst>
          </p:cNvPr>
          <p:cNvGraphicFramePr>
            <a:graphicFrameLocks noGrp="1"/>
          </p:cNvGraphicFramePr>
          <p:nvPr>
            <p:extLst>
              <p:ext uri="{D42A27DB-BD31-4B8C-83A1-F6EECF244321}">
                <p14:modId xmlns:p14="http://schemas.microsoft.com/office/powerpoint/2010/main" val="1801531950"/>
              </p:ext>
            </p:extLst>
          </p:nvPr>
        </p:nvGraphicFramePr>
        <p:xfrm>
          <a:off x="1024128" y="2814320"/>
          <a:ext cx="8128000" cy="1752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068882160"/>
                    </a:ext>
                  </a:extLst>
                </a:gridCol>
                <a:gridCol w="2032000">
                  <a:extLst>
                    <a:ext uri="{9D8B030D-6E8A-4147-A177-3AD203B41FA5}">
                      <a16:colId xmlns:a16="http://schemas.microsoft.com/office/drawing/2014/main" val="2498266281"/>
                    </a:ext>
                  </a:extLst>
                </a:gridCol>
                <a:gridCol w="2032000">
                  <a:extLst>
                    <a:ext uri="{9D8B030D-6E8A-4147-A177-3AD203B41FA5}">
                      <a16:colId xmlns:a16="http://schemas.microsoft.com/office/drawing/2014/main" val="1137796130"/>
                    </a:ext>
                  </a:extLst>
                </a:gridCol>
                <a:gridCol w="2032000">
                  <a:extLst>
                    <a:ext uri="{9D8B030D-6E8A-4147-A177-3AD203B41FA5}">
                      <a16:colId xmlns:a16="http://schemas.microsoft.com/office/drawing/2014/main" val="2033529337"/>
                    </a:ext>
                  </a:extLst>
                </a:gridCol>
              </a:tblGrid>
              <a:tr h="370840">
                <a:tc>
                  <a:txBody>
                    <a:bodyPr/>
                    <a:lstStyle/>
                    <a:p>
                      <a:r>
                        <a:rPr lang="en-US" dirty="0"/>
                        <a:t>Mortgage</a:t>
                      </a:r>
                    </a:p>
                  </a:txBody>
                  <a:tcPr/>
                </a:tc>
                <a:tc>
                  <a:txBody>
                    <a:bodyPr/>
                    <a:lstStyle/>
                    <a:p>
                      <a:r>
                        <a:rPr lang="en-US" dirty="0"/>
                        <a:t>Outstanding mortgage balance</a:t>
                      </a:r>
                    </a:p>
                  </a:txBody>
                  <a:tcPr/>
                </a:tc>
                <a:tc>
                  <a:txBody>
                    <a:bodyPr/>
                    <a:lstStyle/>
                    <a:p>
                      <a:r>
                        <a:rPr lang="en-US" dirty="0"/>
                        <a:t>Coupon rate(%)</a:t>
                      </a:r>
                    </a:p>
                  </a:txBody>
                  <a:tcPr/>
                </a:tc>
                <a:tc>
                  <a:txBody>
                    <a:bodyPr/>
                    <a:lstStyle/>
                    <a:p>
                      <a:r>
                        <a:rPr lang="en-US" dirty="0"/>
                        <a:t>Number of months to maturity</a:t>
                      </a:r>
                    </a:p>
                  </a:txBody>
                  <a:tcPr/>
                </a:tc>
                <a:extLst>
                  <a:ext uri="{0D108BD9-81ED-4DB2-BD59-A6C34878D82A}">
                    <a16:rowId xmlns:a16="http://schemas.microsoft.com/office/drawing/2014/main" val="3820087159"/>
                  </a:ext>
                </a:extLst>
              </a:tr>
              <a:tr h="370840">
                <a:tc>
                  <a:txBody>
                    <a:bodyPr/>
                    <a:lstStyle/>
                    <a:p>
                      <a:r>
                        <a:rPr lang="en-US" dirty="0"/>
                        <a:t>1</a:t>
                      </a:r>
                    </a:p>
                  </a:txBody>
                  <a:tcPr/>
                </a:tc>
                <a:tc>
                  <a:txBody>
                    <a:bodyPr/>
                    <a:lstStyle/>
                    <a:p>
                      <a:r>
                        <a:rPr lang="en-US" dirty="0"/>
                        <a:t>1,000</a:t>
                      </a:r>
                    </a:p>
                  </a:txBody>
                  <a:tcPr/>
                </a:tc>
                <a:tc>
                  <a:txBody>
                    <a:bodyPr/>
                    <a:lstStyle/>
                    <a:p>
                      <a:r>
                        <a:rPr lang="en-US" dirty="0"/>
                        <a:t>5.1</a:t>
                      </a:r>
                    </a:p>
                  </a:txBody>
                  <a:tcPr/>
                </a:tc>
                <a:tc>
                  <a:txBody>
                    <a:bodyPr/>
                    <a:lstStyle/>
                    <a:p>
                      <a:r>
                        <a:rPr lang="en-US" dirty="0"/>
                        <a:t>34</a:t>
                      </a:r>
                    </a:p>
                  </a:txBody>
                  <a:tcPr/>
                </a:tc>
                <a:extLst>
                  <a:ext uri="{0D108BD9-81ED-4DB2-BD59-A6C34878D82A}">
                    <a16:rowId xmlns:a16="http://schemas.microsoft.com/office/drawing/2014/main" val="640368464"/>
                  </a:ext>
                </a:extLst>
              </a:tr>
              <a:tr h="370840">
                <a:tc>
                  <a:txBody>
                    <a:bodyPr/>
                    <a:lstStyle/>
                    <a:p>
                      <a:r>
                        <a:rPr lang="en-US" dirty="0"/>
                        <a:t>2</a:t>
                      </a:r>
                    </a:p>
                  </a:txBody>
                  <a:tcPr/>
                </a:tc>
                <a:tc>
                  <a:txBody>
                    <a:bodyPr/>
                    <a:lstStyle/>
                    <a:p>
                      <a:r>
                        <a:rPr lang="en-US" dirty="0"/>
                        <a:t>3,000</a:t>
                      </a:r>
                    </a:p>
                  </a:txBody>
                  <a:tcPr/>
                </a:tc>
                <a:tc>
                  <a:txBody>
                    <a:bodyPr/>
                    <a:lstStyle/>
                    <a:p>
                      <a:r>
                        <a:rPr lang="en-US" dirty="0"/>
                        <a:t>5.7</a:t>
                      </a:r>
                    </a:p>
                  </a:txBody>
                  <a:tcPr/>
                </a:tc>
                <a:tc>
                  <a:txBody>
                    <a:bodyPr/>
                    <a:lstStyle/>
                    <a:p>
                      <a:r>
                        <a:rPr lang="en-US" dirty="0"/>
                        <a:t>76</a:t>
                      </a:r>
                    </a:p>
                  </a:txBody>
                  <a:tcPr/>
                </a:tc>
                <a:extLst>
                  <a:ext uri="{0D108BD9-81ED-4DB2-BD59-A6C34878D82A}">
                    <a16:rowId xmlns:a16="http://schemas.microsoft.com/office/drawing/2014/main" val="2428475998"/>
                  </a:ext>
                </a:extLst>
              </a:tr>
              <a:tr h="370840">
                <a:tc>
                  <a:txBody>
                    <a:bodyPr/>
                    <a:lstStyle/>
                    <a:p>
                      <a:r>
                        <a:rPr lang="en-US" dirty="0"/>
                        <a:t>3</a:t>
                      </a:r>
                    </a:p>
                  </a:txBody>
                  <a:tcPr/>
                </a:tc>
                <a:tc>
                  <a:txBody>
                    <a:bodyPr/>
                    <a:lstStyle/>
                    <a:p>
                      <a:r>
                        <a:rPr lang="en-US" dirty="0"/>
                        <a:t>6,000</a:t>
                      </a:r>
                    </a:p>
                  </a:txBody>
                  <a:tcPr/>
                </a:tc>
                <a:tc>
                  <a:txBody>
                    <a:bodyPr/>
                    <a:lstStyle/>
                    <a:p>
                      <a:r>
                        <a:rPr lang="en-US" dirty="0"/>
                        <a:t>5.3</a:t>
                      </a:r>
                    </a:p>
                  </a:txBody>
                  <a:tcPr/>
                </a:tc>
                <a:tc>
                  <a:txBody>
                    <a:bodyPr/>
                    <a:lstStyle/>
                    <a:p>
                      <a:r>
                        <a:rPr lang="en-US" dirty="0"/>
                        <a:t>88</a:t>
                      </a:r>
                    </a:p>
                  </a:txBody>
                  <a:tcPr/>
                </a:tc>
                <a:extLst>
                  <a:ext uri="{0D108BD9-81ED-4DB2-BD59-A6C34878D82A}">
                    <a16:rowId xmlns:a16="http://schemas.microsoft.com/office/drawing/2014/main" val="1118508026"/>
                  </a:ext>
                </a:extLst>
              </a:tr>
            </a:tbl>
          </a:graphicData>
        </a:graphic>
      </p:graphicFrame>
    </p:spTree>
    <p:extLst>
      <p:ext uri="{BB962C8B-B14F-4D97-AF65-F5344CB8AC3E}">
        <p14:creationId xmlns:p14="http://schemas.microsoft.com/office/powerpoint/2010/main" val="275721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771B-C723-4DA1-888C-E316FEAE6A52}"/>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CD7E1E8D-0D1C-41B4-96CA-3833C89AAE6A}"/>
              </a:ext>
            </a:extLst>
          </p:cNvPr>
          <p:cNvSpPr>
            <a:spLocks noGrp="1"/>
          </p:cNvSpPr>
          <p:nvPr>
            <p:ph idx="1"/>
          </p:nvPr>
        </p:nvSpPr>
        <p:spPr/>
        <p:txBody>
          <a:bodyPr>
            <a:normAutofit/>
          </a:bodyPr>
          <a:lstStyle/>
          <a:p>
            <a:r>
              <a:rPr lang="en-US" sz="3200" b="1" dirty="0">
                <a:solidFill>
                  <a:srgbClr val="FF0000"/>
                </a:solidFill>
              </a:rPr>
              <a:t>Prepayment risk</a:t>
            </a:r>
          </a:p>
          <a:p>
            <a:r>
              <a:rPr lang="en-US" dirty="0">
                <a:solidFill>
                  <a:srgbClr val="FF0000"/>
                </a:solidFill>
              </a:rPr>
              <a:t>Contraction risk </a:t>
            </a:r>
            <a:r>
              <a:rPr lang="en-US" dirty="0"/>
              <a:t>is the risk that when interest rates decline, actual prepayments will be higher than forecasted because homeowners will refinance at now-available lower interest rates.</a:t>
            </a:r>
          </a:p>
          <a:p>
            <a:r>
              <a:rPr lang="en-US" dirty="0"/>
              <a:t>First, investors must reinvest the proceeds at lower interest rates. Second, if the security is </a:t>
            </a:r>
            <a:r>
              <a:rPr lang="en-US" dirty="0" err="1"/>
              <a:t>prepayable</a:t>
            </a:r>
            <a:r>
              <a:rPr lang="en-US" dirty="0"/>
              <a:t> or callable, its price appreciation is not as great as that of an otherwise identical bond without a prepayment or call option.</a:t>
            </a:r>
          </a:p>
          <a:p>
            <a:r>
              <a:rPr lang="en-US" dirty="0"/>
              <a:t>In contrast, </a:t>
            </a:r>
            <a:r>
              <a:rPr lang="en-US" dirty="0">
                <a:solidFill>
                  <a:srgbClr val="FF0000"/>
                </a:solidFill>
              </a:rPr>
              <a:t>extension risk </a:t>
            </a:r>
            <a:r>
              <a:rPr lang="en-US" dirty="0"/>
              <a:t>is the risk that when interest rates rise, prepayments will be lower than forecasted because homeowners are reluctant to give up the benefits of a contractual interest rate that now looks low.</a:t>
            </a:r>
          </a:p>
          <a:p>
            <a:endParaRPr lang="en-US" dirty="0"/>
          </a:p>
        </p:txBody>
      </p:sp>
    </p:spTree>
    <p:extLst>
      <p:ext uri="{BB962C8B-B14F-4D97-AF65-F5344CB8AC3E}">
        <p14:creationId xmlns:p14="http://schemas.microsoft.com/office/powerpoint/2010/main" val="522670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B302-FBB2-4C1E-9648-03072463CCB2}"/>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A376D6-DE85-4874-AA53-2D6E40CC0B1F}"/>
                  </a:ext>
                </a:extLst>
              </p:cNvPr>
              <p:cNvSpPr>
                <a:spLocks noGrp="1"/>
              </p:cNvSpPr>
              <p:nvPr>
                <p:ph idx="1"/>
              </p:nvPr>
            </p:nvSpPr>
            <p:spPr/>
            <p:txBody>
              <a:bodyPr>
                <a:normAutofit fontScale="92500" lnSpcReduction="10000"/>
              </a:bodyPr>
              <a:lstStyle/>
              <a:p>
                <a:r>
                  <a:rPr lang="en-US" sz="3200" b="1" dirty="0">
                    <a:solidFill>
                      <a:srgbClr val="FF0000"/>
                    </a:solidFill>
                  </a:rPr>
                  <a:t>Prepayment risk measures</a:t>
                </a:r>
              </a:p>
              <a:p>
                <a:r>
                  <a:rPr lang="en-US" dirty="0"/>
                  <a:t>The two key prepayment rate measures are the single monthly mortality rate (</a:t>
                </a:r>
                <a:r>
                  <a:rPr lang="en-US" dirty="0">
                    <a:solidFill>
                      <a:srgbClr val="FF0000"/>
                    </a:solidFill>
                  </a:rPr>
                  <a:t>SMM</a:t>
                </a:r>
                <a:r>
                  <a:rPr lang="en-US" dirty="0"/>
                  <a:t>), a monthly measure, and its corresponding annualized rate, the conditional prepayment rate (</a:t>
                </a:r>
                <a:r>
                  <a:rPr lang="en-US" dirty="0">
                    <a:solidFill>
                      <a:srgbClr val="FF0000"/>
                    </a:solidFill>
                  </a:rPr>
                  <a:t>CPR</a:t>
                </a:r>
                <a:r>
                  <a:rPr lang="en-US" dirty="0"/>
                  <a:t>).</a:t>
                </a:r>
              </a:p>
              <a:p>
                <a:r>
                  <a:rPr lang="en-US" dirty="0"/>
                  <a:t>(1-CPR)=(1-SMM)</a:t>
                </a:r>
                <a:r>
                  <a:rPr lang="en-US" baseline="30000" dirty="0"/>
                  <a:t>12</a:t>
                </a:r>
              </a:p>
              <a:p>
                <a:r>
                  <a:rPr lang="en-US" dirty="0"/>
                  <a:t>SMM=</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𝑝𝑟𝑒𝑝𝑎𝑦𝑚𝑒𝑛𝑡</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𝑚𝑜𝑛𝑡h</m:t>
                        </m:r>
                      </m:num>
                      <m:den>
                        <m:eqArr>
                          <m:eqArrPr>
                            <m:ctrlPr>
                              <a:rPr lang="en-US" b="0" i="1" smtClean="0">
                                <a:latin typeface="Cambria Math" panose="02040503050406030204" pitchFamily="18" charset="0"/>
                              </a:rPr>
                            </m:ctrlPr>
                          </m:eqArrPr>
                          <m:e>
                            <m:r>
                              <a:rPr lang="en-US" b="0" i="1" smtClean="0">
                                <a:latin typeface="Cambria Math" panose="02040503050406030204" pitchFamily="18" charset="0"/>
                              </a:rPr>
                              <m:t>(</m:t>
                            </m:r>
                            <m:r>
                              <a:rPr lang="en-US" b="0" i="1" smtClean="0">
                                <a:latin typeface="Cambria Math" panose="02040503050406030204" pitchFamily="18" charset="0"/>
                              </a:rPr>
                              <m:t>𝑏𝑒𝑔𝑖𝑛𝑛𝑖𝑛𝑔</m:t>
                            </m:r>
                            <m:r>
                              <a:rPr lang="en-US" b="0" i="1" smtClean="0">
                                <a:latin typeface="Cambria Math" panose="02040503050406030204" pitchFamily="18" charset="0"/>
                              </a:rPr>
                              <m:t> </m:t>
                            </m:r>
                            <m:r>
                              <a:rPr lang="en-US" b="0" i="1" smtClean="0">
                                <a:latin typeface="Cambria Math" panose="02040503050406030204" pitchFamily="18" charset="0"/>
                              </a:rPr>
                              <m:t>𝑜𝑢𝑡𝑠𝑡𝑎𝑛𝑑𝑖𝑛𝑔</m:t>
                            </m:r>
                            <m:r>
                              <a:rPr lang="en-US" b="0" i="1" smtClean="0">
                                <a:latin typeface="Cambria Math" panose="02040503050406030204" pitchFamily="18" charset="0"/>
                              </a:rPr>
                              <m:t> </m:t>
                            </m:r>
                            <m:r>
                              <a:rPr lang="en-US" b="0" i="1" smtClean="0">
                                <a:latin typeface="Cambria Math" panose="02040503050406030204" pitchFamily="18" charset="0"/>
                              </a:rPr>
                              <m:t>𝑚𝑜𝑟𝑡𝑔𝑎𝑔𝑒</m:t>
                            </m:r>
                            <m:r>
                              <a:rPr lang="en-US" b="0" i="1" smtClean="0">
                                <a:latin typeface="Cambria Math" panose="02040503050406030204" pitchFamily="18" charset="0"/>
                              </a:rPr>
                              <m:t> </m:t>
                            </m:r>
                            <m:r>
                              <a:rPr lang="en-US" b="0" i="1" smtClean="0">
                                <a:latin typeface="Cambria Math" panose="02040503050406030204" pitchFamily="18" charset="0"/>
                              </a:rPr>
                              <m:t>𝑏𝑎𝑙𝑎𝑛𝑐𝑒</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𝑚𝑜𝑛𝑡h</m:t>
                            </m:r>
                            <m:r>
                              <a:rPr lang="en-US" b="0" i="1" smtClean="0">
                                <a:latin typeface="Cambria Math" panose="02040503050406030204" pitchFamily="18" charset="0"/>
                              </a:rPr>
                              <m:t>−</m:t>
                            </m:r>
                          </m:e>
                          <m:e>
                            <m:r>
                              <a:rPr lang="en-US" b="0" i="1" smtClean="0">
                                <a:latin typeface="Cambria Math" panose="02040503050406030204" pitchFamily="18" charset="0"/>
                              </a:rPr>
                              <m:t>𝑠𝑐h𝑒𝑑𝑢𝑙𝑒𝑑</m:t>
                            </m:r>
                            <m:r>
                              <a:rPr lang="en-US" b="0" i="1" smtClean="0">
                                <a:latin typeface="Cambria Math" panose="02040503050406030204" pitchFamily="18" charset="0"/>
                              </a:rPr>
                              <m:t> </m:t>
                            </m:r>
                            <m:r>
                              <a:rPr lang="en-US" b="0" i="1" smtClean="0">
                                <a:latin typeface="Cambria Math" panose="02040503050406030204" pitchFamily="18" charset="0"/>
                              </a:rPr>
                              <m:t>𝑝𝑟𝑖𝑛𝑐𝑖𝑝𝑎𝑙</m:t>
                            </m:r>
                            <m:r>
                              <a:rPr lang="en-US" b="0" i="1" smtClean="0">
                                <a:latin typeface="Cambria Math" panose="02040503050406030204" pitchFamily="18" charset="0"/>
                              </a:rPr>
                              <m:t> </m:t>
                            </m:r>
                            <m:r>
                              <a:rPr lang="en-US" b="0" i="1" smtClean="0">
                                <a:latin typeface="Cambria Math" panose="02040503050406030204" pitchFamily="18" charset="0"/>
                              </a:rPr>
                              <m:t>𝑟𝑒𝑝𝑎𝑦𝑚𝑒𝑛𝑡</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𝑚𝑜𝑛𝑡h</m:t>
                            </m:r>
                            <m:r>
                              <a:rPr lang="en-US" b="0" i="1" smtClean="0">
                                <a:latin typeface="Cambria Math" panose="02040503050406030204" pitchFamily="18" charset="0"/>
                              </a:rPr>
                              <m:t>)</m:t>
                            </m:r>
                          </m:e>
                        </m:eqArr>
                      </m:den>
                    </m:f>
                  </m:oMath>
                </a14:m>
                <a:endParaRPr lang="en-US" dirty="0"/>
              </a:p>
              <a:p>
                <a:r>
                  <a:rPr lang="en-US" dirty="0"/>
                  <a:t>SIFMA(Securities industry and financial markets association)</a:t>
                </a:r>
              </a:p>
              <a:p>
                <a:r>
                  <a:rPr lang="en-US" dirty="0"/>
                  <a:t>At 100 PSA, investors can expect prepayments to follow the PSA prepayment benchmark—for example, an increase of prepayment rates of 0.20% for the first 30 months until they peak at 6% in Month 30.</a:t>
                </a:r>
              </a:p>
            </p:txBody>
          </p:sp>
        </mc:Choice>
        <mc:Fallback xmlns="">
          <p:sp>
            <p:nvSpPr>
              <p:cNvPr id="3" name="Content Placeholder 2">
                <a:extLst>
                  <a:ext uri="{FF2B5EF4-FFF2-40B4-BE49-F238E27FC236}">
                    <a16:creationId xmlns:a16="http://schemas.microsoft.com/office/drawing/2014/main" id="{4AA376D6-DE85-4874-AA53-2D6E40CC0B1F}"/>
                  </a:ext>
                </a:extLst>
              </p:cNvPr>
              <p:cNvSpPr>
                <a:spLocks noGrp="1" noRot="1" noChangeAspect="1" noMove="1" noResize="1" noEditPoints="1" noAdjustHandles="1" noChangeArrowheads="1" noChangeShapeType="1" noTextEdit="1"/>
              </p:cNvSpPr>
              <p:nvPr>
                <p:ph idx="1"/>
              </p:nvPr>
            </p:nvSpPr>
            <p:spPr>
              <a:blipFill>
                <a:blip r:embed="rId2"/>
                <a:stretch>
                  <a:fillRect l="-1003" t="-3939"/>
                </a:stretch>
              </a:blipFill>
            </p:spPr>
            <p:txBody>
              <a:bodyPr/>
              <a:lstStyle/>
              <a:p>
                <a:r>
                  <a:rPr lang="en-US">
                    <a:noFill/>
                  </a:rPr>
                  <a:t> </a:t>
                </a:r>
              </a:p>
            </p:txBody>
          </p:sp>
        </mc:Fallback>
      </mc:AlternateContent>
    </p:spTree>
    <p:extLst>
      <p:ext uri="{BB962C8B-B14F-4D97-AF65-F5344CB8AC3E}">
        <p14:creationId xmlns:p14="http://schemas.microsoft.com/office/powerpoint/2010/main" val="144809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A832F-62EA-4824-9A02-94E7007989D5}"/>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FAF580-E35D-444C-8833-CB63B18A30BF}"/>
                  </a:ext>
                </a:extLst>
              </p:cNvPr>
              <p:cNvSpPr>
                <a:spLocks noGrp="1"/>
              </p:cNvSpPr>
              <p:nvPr>
                <p:ph idx="1"/>
              </p:nvPr>
            </p:nvSpPr>
            <p:spPr/>
            <p:txBody>
              <a:bodyPr>
                <a:normAutofit fontScale="85000" lnSpcReduction="20000"/>
              </a:bodyPr>
              <a:lstStyle/>
              <a:p>
                <a:r>
                  <a:rPr lang="en-US" sz="3500" b="1" dirty="0">
                    <a:solidFill>
                      <a:srgbClr val="FF0000"/>
                    </a:solidFill>
                  </a:rPr>
                  <a:t>Cash flow construction</a:t>
                </a:r>
              </a:p>
              <a:p>
                <a:r>
                  <a:rPr lang="en-US" dirty="0"/>
                  <a:t>Monthly cash flow to Bondholders for a US$800 Million Mortgage Pass-Through Security with a WAC of 6.0%, a WAM of 357 Months, and a Pass-Through Rate of 5.5%, Assuming a Prepayment Rate of 165 PSA.</a:t>
                </a:r>
              </a:p>
              <a:p>
                <a:r>
                  <a:rPr lang="en-US" dirty="0"/>
                  <a:t>Month 1: CPR = 0.2%*4*1.65=1.32%  SMM=1-(1-1.32%)</a:t>
                </a:r>
                <a14:m>
                  <m:oMath xmlns:m="http://schemas.openxmlformats.org/officeDocument/2006/math">
                    <m:f>
                      <m:fPr>
                        <m:ctrlPr>
                          <a:rPr lang="en-US" i="1" baseline="30000" smtClean="0">
                            <a:latin typeface="Cambria Math" panose="02040503050406030204" pitchFamily="18" charset="0"/>
                          </a:rPr>
                        </m:ctrlPr>
                      </m:fPr>
                      <m:num>
                        <m:r>
                          <a:rPr lang="en-US" b="0" i="1" baseline="30000" smtClean="0">
                            <a:latin typeface="Cambria Math" panose="02040503050406030204" pitchFamily="18" charset="0"/>
                          </a:rPr>
                          <m:t>1</m:t>
                        </m:r>
                      </m:num>
                      <m:den>
                        <m:r>
                          <a:rPr lang="en-US" b="0" i="1" baseline="30000" smtClean="0">
                            <a:latin typeface="Cambria Math" panose="02040503050406030204" pitchFamily="18" charset="0"/>
                          </a:rPr>
                          <m:t>12</m:t>
                        </m:r>
                      </m:den>
                    </m:f>
                    <m:r>
                      <a:rPr lang="en-US" b="0" i="1" baseline="30000" smtClean="0">
                        <a:latin typeface="Cambria Math" panose="02040503050406030204" pitchFamily="18" charset="0"/>
                      </a:rPr>
                      <m:t> </m:t>
                    </m:r>
                  </m:oMath>
                </a14:m>
                <a:r>
                  <a:rPr lang="en-US" dirty="0"/>
                  <a:t>=0.110671%</a:t>
                </a:r>
              </a:p>
              <a:p>
                <a:r>
                  <a:rPr lang="en-US" dirty="0"/>
                  <a:t>Mortgage payment: N=357, I/Y=0.5%, PV=-800,000,000 FV=0 , PMT=4,810,844</a:t>
                </a:r>
              </a:p>
              <a:p>
                <a:r>
                  <a:rPr lang="en-US" dirty="0"/>
                  <a:t>Interest payment = 800,000,000*6%/12=4,000,000</a:t>
                </a:r>
              </a:p>
              <a:p>
                <a:r>
                  <a:rPr lang="en-US" dirty="0"/>
                  <a:t>Scheduled principal repayment= 4,810,844-4,000,000=810,844</a:t>
                </a:r>
              </a:p>
              <a:p>
                <a:r>
                  <a:rPr lang="en-US" dirty="0"/>
                  <a:t>Principal prepayment = (800,000,000-810,844)*0.110671%=884,471</a:t>
                </a:r>
              </a:p>
              <a:p>
                <a:r>
                  <a:rPr lang="en-US" dirty="0"/>
                  <a:t>Net interest payment = 800,000,000 * 5.5%/12=3,666,667</a:t>
                </a:r>
              </a:p>
              <a:p>
                <a:r>
                  <a:rPr lang="en-US" dirty="0"/>
                  <a:t>Projected cash flow = 810,844+884,471+3,666,667= 5,361,982</a:t>
                </a:r>
              </a:p>
              <a:p>
                <a:endParaRPr lang="en-US" dirty="0"/>
              </a:p>
            </p:txBody>
          </p:sp>
        </mc:Choice>
        <mc:Fallback xmlns="">
          <p:sp>
            <p:nvSpPr>
              <p:cNvPr id="3" name="Content Placeholder 2">
                <a:extLst>
                  <a:ext uri="{FF2B5EF4-FFF2-40B4-BE49-F238E27FC236}">
                    <a16:creationId xmlns:a16="http://schemas.microsoft.com/office/drawing/2014/main" id="{44FAF580-E35D-444C-8833-CB63B18A30BF}"/>
                  </a:ext>
                </a:extLst>
              </p:cNvPr>
              <p:cNvSpPr>
                <a:spLocks noGrp="1" noRot="1" noChangeAspect="1" noMove="1" noResize="1" noEditPoints="1" noAdjustHandles="1" noChangeArrowheads="1" noChangeShapeType="1" noTextEdit="1"/>
              </p:cNvSpPr>
              <p:nvPr>
                <p:ph idx="1"/>
              </p:nvPr>
            </p:nvSpPr>
            <p:spPr>
              <a:blipFill>
                <a:blip r:embed="rId3"/>
                <a:stretch>
                  <a:fillRect l="-1003" t="-4848" b="-303"/>
                </a:stretch>
              </a:blipFill>
            </p:spPr>
            <p:txBody>
              <a:bodyPr/>
              <a:lstStyle/>
              <a:p>
                <a:r>
                  <a:rPr lang="en-US">
                    <a:noFill/>
                  </a:rPr>
                  <a:t> </a:t>
                </a:r>
              </a:p>
            </p:txBody>
          </p:sp>
        </mc:Fallback>
      </mc:AlternateContent>
    </p:spTree>
    <p:extLst>
      <p:ext uri="{BB962C8B-B14F-4D97-AF65-F5344CB8AC3E}">
        <p14:creationId xmlns:p14="http://schemas.microsoft.com/office/powerpoint/2010/main" val="368934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FE1D-ED0C-4508-B250-A7C263059326}"/>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CBE46490-E485-4EA2-B961-B778C0A7D9C0}"/>
              </a:ext>
            </a:extLst>
          </p:cNvPr>
          <p:cNvSpPr>
            <a:spLocks noGrp="1"/>
          </p:cNvSpPr>
          <p:nvPr>
            <p:ph idx="1"/>
          </p:nvPr>
        </p:nvSpPr>
        <p:spPr/>
        <p:txBody>
          <a:bodyPr/>
          <a:lstStyle/>
          <a:p>
            <a:r>
              <a:rPr lang="en-US" sz="3200" b="1" dirty="0">
                <a:solidFill>
                  <a:srgbClr val="FF0000"/>
                </a:solidFill>
              </a:rPr>
              <a:t>Cash flow construction</a:t>
            </a:r>
          </a:p>
          <a:p>
            <a:endParaRPr lang="en-US" dirty="0"/>
          </a:p>
          <a:p>
            <a:endParaRPr lang="en-US" dirty="0"/>
          </a:p>
        </p:txBody>
      </p:sp>
      <p:graphicFrame>
        <p:nvGraphicFramePr>
          <p:cNvPr id="4" name="Table 3">
            <a:extLst>
              <a:ext uri="{FF2B5EF4-FFF2-40B4-BE49-F238E27FC236}">
                <a16:creationId xmlns:a16="http://schemas.microsoft.com/office/drawing/2014/main" id="{BC4614EE-A763-488C-8C5A-4BE0141D7202}"/>
              </a:ext>
            </a:extLst>
          </p:cNvPr>
          <p:cNvGraphicFramePr>
            <a:graphicFrameLocks noGrp="1"/>
          </p:cNvGraphicFramePr>
          <p:nvPr>
            <p:extLst>
              <p:ext uri="{D42A27DB-BD31-4B8C-83A1-F6EECF244321}">
                <p14:modId xmlns:p14="http://schemas.microsoft.com/office/powerpoint/2010/main" val="1280109370"/>
              </p:ext>
            </p:extLst>
          </p:nvPr>
        </p:nvGraphicFramePr>
        <p:xfrm>
          <a:off x="295858" y="2776524"/>
          <a:ext cx="11791366" cy="3532837"/>
        </p:xfrm>
        <a:graphic>
          <a:graphicData uri="http://schemas.openxmlformats.org/drawingml/2006/table">
            <a:tbl>
              <a:tblPr firstRow="1" bandRow="1">
                <a:tableStyleId>{5C22544A-7EE6-4342-B048-85BDC9FD1C3A}</a:tableStyleId>
              </a:tblPr>
              <a:tblGrid>
                <a:gridCol w="856840">
                  <a:extLst>
                    <a:ext uri="{9D8B030D-6E8A-4147-A177-3AD203B41FA5}">
                      <a16:colId xmlns:a16="http://schemas.microsoft.com/office/drawing/2014/main" val="4152150390"/>
                    </a:ext>
                  </a:extLst>
                </a:gridCol>
                <a:gridCol w="1385852">
                  <a:extLst>
                    <a:ext uri="{9D8B030D-6E8A-4147-A177-3AD203B41FA5}">
                      <a16:colId xmlns:a16="http://schemas.microsoft.com/office/drawing/2014/main" val="2958175725"/>
                    </a:ext>
                  </a:extLst>
                </a:gridCol>
                <a:gridCol w="715771">
                  <a:extLst>
                    <a:ext uri="{9D8B030D-6E8A-4147-A177-3AD203B41FA5}">
                      <a16:colId xmlns:a16="http://schemas.microsoft.com/office/drawing/2014/main" val="1027939178"/>
                    </a:ext>
                  </a:extLst>
                </a:gridCol>
                <a:gridCol w="1126957">
                  <a:extLst>
                    <a:ext uri="{9D8B030D-6E8A-4147-A177-3AD203B41FA5}">
                      <a16:colId xmlns:a16="http://schemas.microsoft.com/office/drawing/2014/main" val="788288353"/>
                    </a:ext>
                  </a:extLst>
                </a:gridCol>
                <a:gridCol w="1264019">
                  <a:extLst>
                    <a:ext uri="{9D8B030D-6E8A-4147-A177-3AD203B41FA5}">
                      <a16:colId xmlns:a16="http://schemas.microsoft.com/office/drawing/2014/main" val="1960771300"/>
                    </a:ext>
                  </a:extLst>
                </a:gridCol>
                <a:gridCol w="1264018">
                  <a:extLst>
                    <a:ext uri="{9D8B030D-6E8A-4147-A177-3AD203B41FA5}">
                      <a16:colId xmlns:a16="http://schemas.microsoft.com/office/drawing/2014/main" val="1029198264"/>
                    </a:ext>
                  </a:extLst>
                </a:gridCol>
                <a:gridCol w="1401082">
                  <a:extLst>
                    <a:ext uri="{9D8B030D-6E8A-4147-A177-3AD203B41FA5}">
                      <a16:colId xmlns:a16="http://schemas.microsoft.com/office/drawing/2014/main" val="2512870899"/>
                    </a:ext>
                  </a:extLst>
                </a:gridCol>
                <a:gridCol w="1147928">
                  <a:extLst>
                    <a:ext uri="{9D8B030D-6E8A-4147-A177-3AD203B41FA5}">
                      <a16:colId xmlns:a16="http://schemas.microsoft.com/office/drawing/2014/main" val="1120059552"/>
                    </a:ext>
                  </a:extLst>
                </a:gridCol>
                <a:gridCol w="1271588">
                  <a:extLst>
                    <a:ext uri="{9D8B030D-6E8A-4147-A177-3AD203B41FA5}">
                      <a16:colId xmlns:a16="http://schemas.microsoft.com/office/drawing/2014/main" val="3767337378"/>
                    </a:ext>
                  </a:extLst>
                </a:gridCol>
                <a:gridCol w="1357311">
                  <a:extLst>
                    <a:ext uri="{9D8B030D-6E8A-4147-A177-3AD203B41FA5}">
                      <a16:colId xmlns:a16="http://schemas.microsoft.com/office/drawing/2014/main" val="3191498165"/>
                    </a:ext>
                  </a:extLst>
                </a:gridCol>
              </a:tblGrid>
              <a:tr h="1749249">
                <a:tc>
                  <a:txBody>
                    <a:bodyPr/>
                    <a:lstStyle/>
                    <a:p>
                      <a:r>
                        <a:rPr lang="en-US" dirty="0"/>
                        <a:t>Month</a:t>
                      </a:r>
                    </a:p>
                  </a:txBody>
                  <a:tcPr/>
                </a:tc>
                <a:tc>
                  <a:txBody>
                    <a:bodyPr/>
                    <a:lstStyle/>
                    <a:p>
                      <a:r>
                        <a:rPr lang="en-US" dirty="0"/>
                        <a:t>Beginning outstanding mortgage balance</a:t>
                      </a:r>
                    </a:p>
                    <a:p>
                      <a:r>
                        <a:rPr lang="en-US" dirty="0">
                          <a:latin typeface="Calibri" panose="020F0502020204030204" pitchFamily="34" charset="0"/>
                          <a:cs typeface="Calibri" panose="020F0502020204030204" pitchFamily="34" charset="0"/>
                        </a:rPr>
                        <a:t>①</a:t>
                      </a:r>
                      <a:endParaRPr lang="en-US" dirty="0"/>
                    </a:p>
                  </a:txBody>
                  <a:tcPr/>
                </a:tc>
                <a:tc>
                  <a:txBody>
                    <a:bodyPr/>
                    <a:lstStyle/>
                    <a:p>
                      <a:r>
                        <a:rPr lang="en-US" dirty="0"/>
                        <a:t>SMM(%)</a:t>
                      </a:r>
                    </a:p>
                    <a:p>
                      <a:endParaRPr lang="en-US" dirty="0"/>
                    </a:p>
                    <a:p>
                      <a:endParaRPr lang="en-US" dirty="0"/>
                    </a:p>
                    <a:p>
                      <a:r>
                        <a:rPr lang="en-US" dirty="0">
                          <a:latin typeface="Calibri" panose="020F0502020204030204" pitchFamily="34" charset="0"/>
                          <a:cs typeface="Calibri" panose="020F0502020204030204" pitchFamily="34" charset="0"/>
                        </a:rPr>
                        <a:t>②</a:t>
                      </a:r>
                      <a:endParaRPr lang="en-US" dirty="0"/>
                    </a:p>
                  </a:txBody>
                  <a:tcPr/>
                </a:tc>
                <a:tc>
                  <a:txBody>
                    <a:bodyPr/>
                    <a:lstStyle/>
                    <a:p>
                      <a:r>
                        <a:rPr lang="en-US" dirty="0"/>
                        <a:t>Mortgage payment</a:t>
                      </a:r>
                    </a:p>
                    <a:p>
                      <a:endParaRPr lang="en-US" dirty="0"/>
                    </a:p>
                    <a:p>
                      <a:endParaRPr lang="en-US" dirty="0"/>
                    </a:p>
                    <a:p>
                      <a:r>
                        <a:rPr lang="en-US" dirty="0">
                          <a:latin typeface="Calibri" panose="020F0502020204030204" pitchFamily="34" charset="0"/>
                          <a:cs typeface="Calibri" panose="020F0502020204030204" pitchFamily="34" charset="0"/>
                        </a:rPr>
                        <a:t>③</a:t>
                      </a:r>
                      <a:endParaRPr lang="en-US" dirty="0"/>
                    </a:p>
                  </a:txBody>
                  <a:tcPr/>
                </a:tc>
                <a:tc>
                  <a:txBody>
                    <a:bodyPr/>
                    <a:lstStyle/>
                    <a:p>
                      <a:r>
                        <a:rPr lang="en-US" dirty="0"/>
                        <a:t>Interest payment</a:t>
                      </a:r>
                    </a:p>
                    <a:p>
                      <a:endParaRPr lang="en-US" dirty="0"/>
                    </a:p>
                    <a:p>
                      <a:endParaRPr lang="en-US" dirty="0"/>
                    </a:p>
                    <a:p>
                      <a:r>
                        <a:rPr lang="en-US" sz="1600" dirty="0">
                          <a:latin typeface="Calibri" panose="020F0502020204030204" pitchFamily="34" charset="0"/>
                          <a:cs typeface="Calibri" panose="020F0502020204030204" pitchFamily="34" charset="0"/>
                        </a:rPr>
                        <a:t>④=①*6%/12</a:t>
                      </a:r>
                      <a:endParaRPr lang="en-US" sz="1600" dirty="0"/>
                    </a:p>
                  </a:txBody>
                  <a:tcPr/>
                </a:tc>
                <a:tc>
                  <a:txBody>
                    <a:bodyPr/>
                    <a:lstStyle/>
                    <a:p>
                      <a:r>
                        <a:rPr lang="en-US" dirty="0"/>
                        <a:t>Scheduled principal repayment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⑤=③</a:t>
                      </a:r>
                      <a:r>
                        <a:rPr lang="en-US" sz="1600" dirty="0"/>
                        <a:t>-</a:t>
                      </a:r>
                      <a:r>
                        <a:rPr lang="en-US" sz="1600" dirty="0">
                          <a:latin typeface="Calibri" panose="020F0502020204030204" pitchFamily="34" charset="0"/>
                          <a:cs typeface="Calibri" panose="020F0502020204030204" pitchFamily="34" charset="0"/>
                        </a:rPr>
                        <a:t>④</a:t>
                      </a:r>
                      <a:endParaRPr lang="en-US" sz="1600" dirty="0"/>
                    </a:p>
                  </a:txBody>
                  <a:tcPr/>
                </a:tc>
                <a:tc>
                  <a:txBody>
                    <a:bodyPr/>
                    <a:lstStyle/>
                    <a:p>
                      <a:r>
                        <a:rPr lang="en-US" dirty="0"/>
                        <a:t>Principal prepayment</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⑥=(①-⑤)*②</a:t>
                      </a:r>
                      <a:endParaRPr lang="en-US" sz="1400" dirty="0"/>
                    </a:p>
                  </a:txBody>
                  <a:tcPr/>
                </a:tc>
                <a:tc>
                  <a:txBody>
                    <a:bodyPr/>
                    <a:lstStyle/>
                    <a:p>
                      <a:r>
                        <a:rPr lang="en-US" dirty="0"/>
                        <a:t>Net interest payment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⑦=①</a:t>
                      </a:r>
                      <a:r>
                        <a:rPr lang="en-US" sz="1600" dirty="0"/>
                        <a:t>*5.5%/12</a:t>
                      </a:r>
                    </a:p>
                  </a:txBody>
                  <a:tcPr/>
                </a:tc>
                <a:tc>
                  <a:txBody>
                    <a:bodyPr/>
                    <a:lstStyle/>
                    <a:p>
                      <a:r>
                        <a:rPr lang="en-US" dirty="0"/>
                        <a:t>Projected cash flow</a:t>
                      </a:r>
                    </a:p>
                    <a:p>
                      <a:endParaRPr lang="en-US" dirty="0"/>
                    </a:p>
                    <a:p>
                      <a:endParaRPr lang="en-US" dirty="0"/>
                    </a:p>
                    <a:p>
                      <a:r>
                        <a:rPr lang="en-US" dirty="0">
                          <a:latin typeface="Calibri" panose="020F0502020204030204" pitchFamily="34" charset="0"/>
                          <a:cs typeface="Calibri" panose="020F0502020204030204" pitchFamily="34" charset="0"/>
                        </a:rPr>
                        <a:t>⑧=</a:t>
                      </a:r>
                      <a:r>
                        <a:rPr lang="en-US" sz="1800" dirty="0">
                          <a:latin typeface="Calibri" panose="020F0502020204030204" pitchFamily="34" charset="0"/>
                          <a:cs typeface="Calibri" panose="020F0502020204030204" pitchFamily="34" charset="0"/>
                        </a:rPr>
                        <a:t>⑤+⑥+⑦</a:t>
                      </a:r>
                      <a:endParaRPr lang="en-US" dirty="0"/>
                    </a:p>
                  </a:txBody>
                  <a:tcPr/>
                </a:tc>
                <a:tc>
                  <a:txBody>
                    <a:bodyPr/>
                    <a:lstStyle/>
                    <a:p>
                      <a:r>
                        <a:rPr lang="en-US" dirty="0"/>
                        <a:t>Ending outstanding mortgage balance</a:t>
                      </a:r>
                    </a:p>
                    <a:p>
                      <a:r>
                        <a:rPr lang="en-US" dirty="0">
                          <a:latin typeface="Calibri" panose="020F0502020204030204" pitchFamily="34" charset="0"/>
                          <a:cs typeface="Calibri" panose="020F0502020204030204" pitchFamily="34" charset="0"/>
                        </a:rPr>
                        <a:t>⑨=①-</a:t>
                      </a:r>
                      <a:r>
                        <a:rPr lang="en-US" sz="1800" dirty="0">
                          <a:latin typeface="Calibri" panose="020F0502020204030204" pitchFamily="34" charset="0"/>
                          <a:cs typeface="Calibri" panose="020F0502020204030204" pitchFamily="34" charset="0"/>
                        </a:rPr>
                        <a:t>⑤-⑥</a:t>
                      </a:r>
                      <a:endParaRPr lang="en-US" dirty="0"/>
                    </a:p>
                  </a:txBody>
                  <a:tcPr/>
                </a:tc>
                <a:extLst>
                  <a:ext uri="{0D108BD9-81ED-4DB2-BD59-A6C34878D82A}">
                    <a16:rowId xmlns:a16="http://schemas.microsoft.com/office/drawing/2014/main" val="4027999226"/>
                  </a:ext>
                </a:extLst>
              </a:tr>
              <a:tr h="445897">
                <a:tc>
                  <a:txBody>
                    <a:bodyPr/>
                    <a:lstStyle/>
                    <a:p>
                      <a:r>
                        <a:rPr lang="en-US" dirty="0"/>
                        <a:t>1</a:t>
                      </a:r>
                    </a:p>
                  </a:txBody>
                  <a:tcPr/>
                </a:tc>
                <a:tc>
                  <a:txBody>
                    <a:bodyPr/>
                    <a:lstStyle/>
                    <a:p>
                      <a:r>
                        <a:rPr lang="en-US" dirty="0"/>
                        <a:t>800,000,000</a:t>
                      </a:r>
                    </a:p>
                  </a:txBody>
                  <a:tcPr/>
                </a:tc>
                <a:tc>
                  <a:txBody>
                    <a:bodyPr/>
                    <a:lstStyle/>
                    <a:p>
                      <a:r>
                        <a:rPr lang="en-US" dirty="0"/>
                        <a:t>0.111</a:t>
                      </a:r>
                    </a:p>
                  </a:txBody>
                  <a:tcPr/>
                </a:tc>
                <a:tc>
                  <a:txBody>
                    <a:bodyPr/>
                    <a:lstStyle/>
                    <a:p>
                      <a:r>
                        <a:rPr lang="en-US" dirty="0"/>
                        <a:t>4,810,844</a:t>
                      </a:r>
                    </a:p>
                  </a:txBody>
                  <a:tcPr/>
                </a:tc>
                <a:tc>
                  <a:txBody>
                    <a:bodyPr/>
                    <a:lstStyle/>
                    <a:p>
                      <a:r>
                        <a:rPr lang="en-US" dirty="0"/>
                        <a:t>4,000,000</a:t>
                      </a:r>
                    </a:p>
                  </a:txBody>
                  <a:tcPr/>
                </a:tc>
                <a:tc>
                  <a:txBody>
                    <a:bodyPr/>
                    <a:lstStyle/>
                    <a:p>
                      <a:r>
                        <a:rPr lang="en-US" dirty="0"/>
                        <a:t>810,844</a:t>
                      </a:r>
                    </a:p>
                  </a:txBody>
                  <a:tcPr/>
                </a:tc>
                <a:tc>
                  <a:txBody>
                    <a:bodyPr/>
                    <a:lstStyle/>
                    <a:p>
                      <a:r>
                        <a:rPr lang="en-US" dirty="0"/>
                        <a:t>884,472</a:t>
                      </a:r>
                    </a:p>
                  </a:txBody>
                  <a:tcPr/>
                </a:tc>
                <a:tc>
                  <a:txBody>
                    <a:bodyPr/>
                    <a:lstStyle/>
                    <a:p>
                      <a:r>
                        <a:rPr lang="en-US" dirty="0"/>
                        <a:t>3,666,667</a:t>
                      </a:r>
                    </a:p>
                  </a:txBody>
                  <a:tcPr/>
                </a:tc>
                <a:tc>
                  <a:txBody>
                    <a:bodyPr/>
                    <a:lstStyle/>
                    <a:p>
                      <a:r>
                        <a:rPr lang="en-US" dirty="0"/>
                        <a:t>5,361,982</a:t>
                      </a:r>
                    </a:p>
                  </a:txBody>
                  <a:tcPr/>
                </a:tc>
                <a:tc>
                  <a:txBody>
                    <a:bodyPr/>
                    <a:lstStyle/>
                    <a:p>
                      <a:r>
                        <a:rPr lang="en-US" dirty="0"/>
                        <a:t>798,304,684</a:t>
                      </a:r>
                    </a:p>
                  </a:txBody>
                  <a:tcPr/>
                </a:tc>
                <a:extLst>
                  <a:ext uri="{0D108BD9-81ED-4DB2-BD59-A6C34878D82A}">
                    <a16:rowId xmlns:a16="http://schemas.microsoft.com/office/drawing/2014/main" val="3922221967"/>
                  </a:ext>
                </a:extLst>
              </a:tr>
              <a:tr h="445897">
                <a:tc>
                  <a:txBody>
                    <a:bodyPr/>
                    <a:lstStyle/>
                    <a:p>
                      <a:r>
                        <a:rPr lang="en-US" dirty="0"/>
                        <a:t>2</a:t>
                      </a:r>
                    </a:p>
                  </a:txBody>
                  <a:tcPr/>
                </a:tc>
                <a:tc>
                  <a:txBody>
                    <a:bodyPr/>
                    <a:lstStyle/>
                    <a:p>
                      <a:r>
                        <a:rPr lang="en-US" dirty="0"/>
                        <a:t>798,304,684</a:t>
                      </a:r>
                    </a:p>
                  </a:txBody>
                  <a:tcPr/>
                </a:tc>
                <a:tc>
                  <a:txBody>
                    <a:bodyPr/>
                    <a:lstStyle/>
                    <a:p>
                      <a:r>
                        <a:rPr lang="en-US" dirty="0"/>
                        <a:t>0.139</a:t>
                      </a:r>
                    </a:p>
                  </a:txBody>
                  <a:tcPr/>
                </a:tc>
                <a:tc>
                  <a:txBody>
                    <a:bodyPr/>
                    <a:lstStyle/>
                    <a:p>
                      <a:r>
                        <a:rPr lang="en-US" dirty="0"/>
                        <a:t>4,805,520</a:t>
                      </a:r>
                    </a:p>
                  </a:txBody>
                  <a:tcPr/>
                </a:tc>
                <a:tc>
                  <a:txBody>
                    <a:bodyPr/>
                    <a:lstStyle/>
                    <a:p>
                      <a:r>
                        <a:rPr lang="en-US" dirty="0"/>
                        <a:t>3,991,523</a:t>
                      </a:r>
                    </a:p>
                  </a:txBody>
                  <a:tcPr/>
                </a:tc>
                <a:tc>
                  <a:txBody>
                    <a:bodyPr/>
                    <a:lstStyle/>
                    <a:p>
                      <a:r>
                        <a:rPr lang="en-US" dirty="0"/>
                        <a:t>813,997</a:t>
                      </a:r>
                    </a:p>
                  </a:txBody>
                  <a:tcPr/>
                </a:tc>
                <a:tc>
                  <a:txBody>
                    <a:bodyPr/>
                    <a:lstStyle/>
                    <a:p>
                      <a:r>
                        <a:rPr lang="en-US" dirty="0"/>
                        <a:t>1,104,931</a:t>
                      </a:r>
                    </a:p>
                  </a:txBody>
                  <a:tcPr/>
                </a:tc>
                <a:tc>
                  <a:txBody>
                    <a:bodyPr/>
                    <a:lstStyle/>
                    <a:p>
                      <a:r>
                        <a:rPr lang="en-US" dirty="0"/>
                        <a:t>3,658,896</a:t>
                      </a:r>
                    </a:p>
                  </a:txBody>
                  <a:tcPr/>
                </a:tc>
                <a:tc>
                  <a:txBody>
                    <a:bodyPr/>
                    <a:lstStyle/>
                    <a:p>
                      <a:r>
                        <a:rPr lang="en-US" dirty="0"/>
                        <a:t>5,577,823</a:t>
                      </a:r>
                    </a:p>
                  </a:txBody>
                  <a:tcPr/>
                </a:tc>
                <a:tc>
                  <a:txBody>
                    <a:bodyPr/>
                    <a:lstStyle/>
                    <a:p>
                      <a:r>
                        <a:rPr lang="en-US" dirty="0"/>
                        <a:t>796,385,757</a:t>
                      </a:r>
                    </a:p>
                  </a:txBody>
                  <a:tcPr/>
                </a:tc>
                <a:extLst>
                  <a:ext uri="{0D108BD9-81ED-4DB2-BD59-A6C34878D82A}">
                    <a16:rowId xmlns:a16="http://schemas.microsoft.com/office/drawing/2014/main" val="657494257"/>
                  </a:ext>
                </a:extLst>
              </a:tr>
              <a:tr h="445897">
                <a:tc>
                  <a:txBody>
                    <a:bodyPr/>
                    <a:lstStyle/>
                    <a:p>
                      <a:r>
                        <a:rPr lang="en-US" dirty="0"/>
                        <a:t>…</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33868099"/>
                  </a:ext>
                </a:extLst>
              </a:tr>
              <a:tr h="445897">
                <a:tc>
                  <a:txBody>
                    <a:bodyPr/>
                    <a:lstStyle/>
                    <a:p>
                      <a:r>
                        <a:rPr lang="en-US" dirty="0"/>
                        <a:t>357</a:t>
                      </a:r>
                    </a:p>
                  </a:txBody>
                  <a:tcPr/>
                </a:tc>
                <a:tc>
                  <a:txBody>
                    <a:bodyPr/>
                    <a:lstStyle/>
                    <a:p>
                      <a:r>
                        <a:rPr lang="en-US" dirty="0"/>
                        <a:t>240,980</a:t>
                      </a:r>
                    </a:p>
                  </a:txBody>
                  <a:tcPr/>
                </a:tc>
                <a:tc>
                  <a:txBody>
                    <a:bodyPr/>
                    <a:lstStyle/>
                    <a:p>
                      <a:r>
                        <a:rPr lang="en-US" dirty="0"/>
                        <a:t>0.865</a:t>
                      </a:r>
                    </a:p>
                  </a:txBody>
                  <a:tcPr/>
                </a:tc>
                <a:tc>
                  <a:txBody>
                    <a:bodyPr/>
                    <a:lstStyle/>
                    <a:p>
                      <a:r>
                        <a:rPr lang="en-US" dirty="0"/>
                        <a:t>242,185</a:t>
                      </a:r>
                    </a:p>
                  </a:txBody>
                  <a:tcPr/>
                </a:tc>
                <a:tc>
                  <a:txBody>
                    <a:bodyPr/>
                    <a:lstStyle/>
                    <a:p>
                      <a:r>
                        <a:rPr lang="en-US" dirty="0"/>
                        <a:t>1,205</a:t>
                      </a:r>
                    </a:p>
                  </a:txBody>
                  <a:tcPr/>
                </a:tc>
                <a:tc>
                  <a:txBody>
                    <a:bodyPr/>
                    <a:lstStyle/>
                    <a:p>
                      <a:r>
                        <a:rPr lang="en-US" dirty="0"/>
                        <a:t>240,980</a:t>
                      </a:r>
                    </a:p>
                  </a:txBody>
                  <a:tcPr/>
                </a:tc>
                <a:tc>
                  <a:txBody>
                    <a:bodyPr/>
                    <a:lstStyle/>
                    <a:p>
                      <a:r>
                        <a:rPr lang="en-US" dirty="0"/>
                        <a:t>0</a:t>
                      </a:r>
                    </a:p>
                  </a:txBody>
                  <a:tcPr/>
                </a:tc>
                <a:tc>
                  <a:txBody>
                    <a:bodyPr/>
                    <a:lstStyle/>
                    <a:p>
                      <a:r>
                        <a:rPr lang="en-US" dirty="0"/>
                        <a:t>1,104</a:t>
                      </a:r>
                    </a:p>
                  </a:txBody>
                  <a:tcPr/>
                </a:tc>
                <a:tc>
                  <a:txBody>
                    <a:bodyPr/>
                    <a:lstStyle/>
                    <a:p>
                      <a:r>
                        <a:rPr lang="en-US" dirty="0"/>
                        <a:t>242,084</a:t>
                      </a:r>
                    </a:p>
                  </a:txBody>
                  <a:tcPr/>
                </a:tc>
                <a:tc>
                  <a:txBody>
                    <a:bodyPr/>
                    <a:lstStyle/>
                    <a:p>
                      <a:r>
                        <a:rPr lang="en-US" dirty="0"/>
                        <a:t>0</a:t>
                      </a:r>
                    </a:p>
                  </a:txBody>
                  <a:tcPr/>
                </a:tc>
                <a:extLst>
                  <a:ext uri="{0D108BD9-81ED-4DB2-BD59-A6C34878D82A}">
                    <a16:rowId xmlns:a16="http://schemas.microsoft.com/office/drawing/2014/main" val="479275832"/>
                  </a:ext>
                </a:extLst>
              </a:tr>
            </a:tbl>
          </a:graphicData>
        </a:graphic>
      </p:graphicFrame>
    </p:spTree>
    <p:extLst>
      <p:ext uri="{BB962C8B-B14F-4D97-AF65-F5344CB8AC3E}">
        <p14:creationId xmlns:p14="http://schemas.microsoft.com/office/powerpoint/2010/main" val="133879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DC499-6B6F-43FA-A93B-DDBC6E82A289}"/>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A98B75E5-E762-4A55-BCCF-3034228CD2E4}"/>
              </a:ext>
            </a:extLst>
          </p:cNvPr>
          <p:cNvSpPr>
            <a:spLocks noGrp="1"/>
          </p:cNvSpPr>
          <p:nvPr>
            <p:ph idx="1"/>
          </p:nvPr>
        </p:nvSpPr>
        <p:spPr/>
        <p:txBody>
          <a:bodyPr/>
          <a:lstStyle/>
          <a:p>
            <a:r>
              <a:rPr lang="en-US" sz="2800" b="1" dirty="0">
                <a:solidFill>
                  <a:srgbClr val="FF0000"/>
                </a:solidFill>
              </a:rPr>
              <a:t>Weighted average life</a:t>
            </a:r>
          </a:p>
          <a:p>
            <a:r>
              <a:rPr lang="en-US" dirty="0"/>
              <a:t>The average life extends when the prepayment rate goes down and contracts rapidly as the prepayment rate goes up.</a:t>
            </a:r>
          </a:p>
          <a:p>
            <a:r>
              <a:rPr lang="en-US" sz="2800" b="1" dirty="0">
                <a:solidFill>
                  <a:srgbClr val="FF0000"/>
                </a:solidFill>
              </a:rPr>
              <a:t>ESG risk for RMBS</a:t>
            </a:r>
          </a:p>
          <a:p>
            <a:pPr>
              <a:buFont typeface="Wingdings" panose="05000000000000000000" pitchFamily="2" charset="2"/>
              <a:buChar char="Ø"/>
            </a:pPr>
            <a:r>
              <a:rPr lang="en-US" dirty="0"/>
              <a:t>Natural disaster risk</a:t>
            </a:r>
          </a:p>
          <a:p>
            <a:pPr>
              <a:buFont typeface="Wingdings" panose="05000000000000000000" pitchFamily="2" charset="2"/>
              <a:buChar char="Ø"/>
            </a:pPr>
            <a:r>
              <a:rPr lang="en-US" dirty="0"/>
              <a:t>Covid-19 pandemic</a:t>
            </a:r>
          </a:p>
        </p:txBody>
      </p:sp>
    </p:spTree>
    <p:extLst>
      <p:ext uri="{BB962C8B-B14F-4D97-AF65-F5344CB8AC3E}">
        <p14:creationId xmlns:p14="http://schemas.microsoft.com/office/powerpoint/2010/main" val="2294174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2698</TotalTime>
  <Words>1059</Words>
  <Application>Microsoft Office PowerPoint</Application>
  <PresentationFormat>Widescreen</PresentationFormat>
  <Paragraphs>143</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Tw Cen MT</vt:lpstr>
      <vt:lpstr>Tw Cen MT Condensed</vt:lpstr>
      <vt:lpstr>Calibri</vt:lpstr>
      <vt:lpstr>Cambria Math</vt:lpstr>
      <vt:lpstr>Wingdings</vt:lpstr>
      <vt:lpstr>Wingdings 3</vt:lpstr>
      <vt:lpstr>Integral</vt:lpstr>
      <vt:lpstr>Module4 Introduction to ASSET-ABCKED SECURITIES</vt:lpstr>
      <vt:lpstr>Module4 Introduction to ASSET-ABCKED SECURITIES</vt:lpstr>
      <vt:lpstr>Module4 Introduction to ASSET-ABCKED SECURITIES</vt:lpstr>
      <vt:lpstr>Module4 Introduction to ASSET-ABCKED SECURITIES</vt:lpstr>
      <vt:lpstr>Module4 Introduction to ASSET-ABCKED SECURITIES</vt:lpstr>
      <vt:lpstr>Module4 Introduction to ASSET-ABCKED SECURITIES</vt:lpstr>
      <vt:lpstr>Module4 Introduction to ASSET-ABCKED SECURITIES</vt:lpstr>
      <vt:lpstr>Module4 Introduction to ASSET-ABCKED SECURITIES</vt:lpstr>
      <vt:lpstr>Module4 Introduction to ASSET-ABCKED SECURITIES</vt:lpstr>
      <vt:lpstr>Practices </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 Introduction to ASSET-ABCKED SECURITIES</dc:title>
  <dc:creator>秦玮杰</dc:creator>
  <cp:lastModifiedBy>秦玮杰</cp:lastModifiedBy>
  <cp:revision>66</cp:revision>
  <dcterms:created xsi:type="dcterms:W3CDTF">2023-02-20T01:14:47Z</dcterms:created>
  <dcterms:modified xsi:type="dcterms:W3CDTF">2023-02-28T06:27:47Z</dcterms:modified>
</cp:coreProperties>
</file>