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5"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9/30/2022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p:txBody>
          <a:bodyPr/>
          <a:lstStyle/>
          <a:p>
            <a:r>
              <a:rPr lang="en-US" dirty="0"/>
              <a:t>Fixed income</a:t>
            </a:r>
          </a:p>
        </p:txBody>
      </p:sp>
      <p:sp>
        <p:nvSpPr>
          <p:cNvPr id="3" name="Content Placeholder 2">
            <a:extLst>
              <a:ext uri="{FF2B5EF4-FFF2-40B4-BE49-F238E27FC236}">
                <a16:creationId xmlns:a16="http://schemas.microsoft.com/office/drawing/2014/main" id="{6522B48B-694E-4554-806F-FB8AD56BF8F9}"/>
              </a:ext>
            </a:extLst>
          </p:cNvPr>
          <p:cNvSpPr>
            <a:spLocks noGrp="1"/>
          </p:cNvSpPr>
          <p:nvPr>
            <p:ph idx="1"/>
          </p:nvPr>
        </p:nvSpPr>
        <p:spPr/>
        <p:txBody>
          <a:bodyPr/>
          <a:lstStyle/>
          <a:p>
            <a:r>
              <a:rPr lang="en-US" dirty="0"/>
              <a:t>Moudle1 Fixed-Income Securities : Defining Elements</a:t>
            </a:r>
          </a:p>
          <a:p>
            <a:r>
              <a:rPr lang="en-US" dirty="0"/>
              <a:t>Moudle2 Fixed-Income Markets : Issuance, Trading, and Funding</a:t>
            </a:r>
          </a:p>
          <a:p>
            <a:r>
              <a:rPr lang="en-US" dirty="0"/>
              <a:t>Moudle3 Introduction to Fixed-Income Valuation</a:t>
            </a:r>
          </a:p>
          <a:p>
            <a:r>
              <a:rPr lang="en-US" dirty="0"/>
              <a:t>Moudle4 Introduction to Asset-Backed Securities</a:t>
            </a:r>
          </a:p>
          <a:p>
            <a:r>
              <a:rPr lang="en-US" dirty="0"/>
              <a:t>Moudle5 Understanding Fixed-Income Risk and Return</a:t>
            </a:r>
          </a:p>
          <a:p>
            <a:r>
              <a:rPr lang="en-US" dirty="0"/>
              <a:t>Moudle6 Fundamentals of Credit Analysis</a:t>
            </a:r>
          </a:p>
        </p:txBody>
      </p:sp>
    </p:spTree>
    <p:extLst>
      <p:ext uri="{BB962C8B-B14F-4D97-AF65-F5344CB8AC3E}">
        <p14:creationId xmlns:p14="http://schemas.microsoft.com/office/powerpoint/2010/main" val="25072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p:txBody>
          <a:bodyPr/>
          <a:lstStyle/>
          <a:p>
            <a:r>
              <a:rPr lang="en-US" sz="3600" dirty="0"/>
              <a:t>Basic Features of a Bond</a:t>
            </a:r>
          </a:p>
          <a:p>
            <a:pPr lvl="1"/>
            <a:r>
              <a:rPr lang="en-US" sz="2000" dirty="0"/>
              <a:t>ISSUER</a:t>
            </a:r>
          </a:p>
          <a:p>
            <a:pPr lvl="1"/>
            <a:r>
              <a:rPr lang="en-US" sz="2000" dirty="0"/>
              <a:t>Maturity</a:t>
            </a:r>
          </a:p>
          <a:p>
            <a:pPr lvl="1"/>
            <a:r>
              <a:rPr lang="en-US" sz="2000" dirty="0"/>
              <a:t>Par or principal amount</a:t>
            </a:r>
          </a:p>
          <a:p>
            <a:pPr lvl="1"/>
            <a:r>
              <a:rPr lang="en-US" sz="2000" dirty="0"/>
              <a:t>Coupon size</a:t>
            </a:r>
          </a:p>
          <a:p>
            <a:pPr lvl="1"/>
            <a:r>
              <a:rPr lang="en-US" sz="2000" dirty="0"/>
              <a:t>Frequency</a:t>
            </a:r>
          </a:p>
          <a:p>
            <a:pPr lvl="1"/>
            <a:r>
              <a:rPr lang="en-US" sz="2000" dirty="0"/>
              <a:t>Currency</a:t>
            </a:r>
          </a:p>
          <a:p>
            <a:pPr lvl="1"/>
            <a:endParaRPr lang="en-US" dirty="0"/>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p:txBody>
          <a:bodyPr>
            <a:noAutofit/>
          </a:bodyPr>
          <a:lstStyle/>
          <a:p>
            <a:r>
              <a:rPr lang="en-US" sz="4000" b="1" dirty="0"/>
              <a:t>Module1</a:t>
            </a:r>
            <a:br>
              <a:rPr lang="en-US" sz="4000" b="1" dirty="0"/>
            </a:br>
            <a:r>
              <a:rPr lang="en-US" sz="4000" b="1" dirty="0"/>
              <a:t>Fixed-Income Securities: </a:t>
            </a:r>
            <a:br>
              <a:rPr lang="en-US" sz="4000" b="1" dirty="0"/>
            </a:br>
            <a:r>
              <a:rPr lang="en-US" sz="4000" b="1" dirty="0"/>
              <a:t>Defining Elements</a:t>
            </a:r>
            <a:endParaRPr lang="en-US" sz="4000" dirty="0"/>
          </a:p>
        </p:txBody>
      </p:sp>
    </p:spTree>
    <p:extLst>
      <p:ext uri="{BB962C8B-B14F-4D97-AF65-F5344CB8AC3E}">
        <p14:creationId xmlns:p14="http://schemas.microsoft.com/office/powerpoint/2010/main" val="185491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p:txBody>
          <a:bodyPr>
            <a:noAutofit/>
          </a:bodyPr>
          <a:lstStyle/>
          <a:p>
            <a:r>
              <a:rPr lang="en-US" sz="4000" b="1" dirty="0"/>
              <a:t>Module1</a:t>
            </a:r>
            <a:br>
              <a:rPr lang="en-US" sz="4000" b="1" dirty="0"/>
            </a:br>
            <a:r>
              <a:rPr lang="en-US" sz="4000" b="1" dirty="0"/>
              <a:t>Fixed-Income Securities: </a:t>
            </a:r>
            <a:br>
              <a:rPr lang="en-US" sz="4000" b="1" dirty="0"/>
            </a:br>
            <a:r>
              <a:rPr lang="en-US" sz="4000" b="1" dirty="0"/>
              <a:t>Defining Elements</a:t>
            </a:r>
            <a:endParaRPr lang="en-US" sz="4000" dirty="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p:txBody>
          <a:bodyPr/>
          <a:lstStyle/>
          <a:p>
            <a:r>
              <a:rPr lang="en-US" sz="3600" dirty="0"/>
              <a:t>Issuer</a:t>
            </a:r>
          </a:p>
          <a:p>
            <a:pPr lvl="1"/>
            <a:r>
              <a:rPr lang="en-US" sz="2000" dirty="0"/>
              <a:t>Supranational organizations, such as the World Bank or the European Investment Bank</a:t>
            </a:r>
          </a:p>
          <a:p>
            <a:pPr lvl="1"/>
            <a:r>
              <a:rPr lang="en-US" sz="2000" dirty="0"/>
              <a:t>Sovereign (national) governments, such as the United States or Japan</a:t>
            </a:r>
          </a:p>
          <a:p>
            <a:pPr lvl="1"/>
            <a:r>
              <a:rPr lang="en-US" sz="2000" dirty="0"/>
              <a:t>Non-sovereign (local) governments, such as the State of Minnesota in the United States, the Catalonia region in Spain</a:t>
            </a:r>
          </a:p>
          <a:p>
            <a:pPr lvl="1"/>
            <a:r>
              <a:rPr lang="en-US" sz="2000" dirty="0"/>
              <a:t>Quasi-government entities (i.e., agencies that are owned or sponsored by governments), such as postal services in many countries</a:t>
            </a:r>
          </a:p>
          <a:p>
            <a:pPr lvl="1"/>
            <a:r>
              <a:rPr lang="en-US" sz="2000" dirty="0"/>
              <a:t>Companies (i.e., corporate issuers)</a:t>
            </a:r>
          </a:p>
          <a:p>
            <a:pPr lvl="1"/>
            <a:r>
              <a:rPr lang="en-US" sz="2000" dirty="0"/>
              <a:t>Special legal entities (i.e., special purpose entities)</a:t>
            </a:r>
          </a:p>
          <a:p>
            <a:pPr lvl="1"/>
            <a:endParaRPr lang="en-US" dirty="0"/>
          </a:p>
        </p:txBody>
      </p:sp>
    </p:spTree>
    <p:extLst>
      <p:ext uri="{BB962C8B-B14F-4D97-AF65-F5344CB8AC3E}">
        <p14:creationId xmlns:p14="http://schemas.microsoft.com/office/powerpoint/2010/main" val="390232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p:txBody>
          <a:bodyPr>
            <a:noAutofit/>
          </a:bodyPr>
          <a:lstStyle/>
          <a:p>
            <a:r>
              <a:rPr lang="en-US" sz="4000" b="1" dirty="0"/>
              <a:t>Module1</a:t>
            </a:r>
            <a:br>
              <a:rPr lang="en-US" sz="4000" b="1" dirty="0"/>
            </a:br>
            <a:r>
              <a:rPr lang="en-US" sz="4000" b="1" dirty="0"/>
              <a:t>Fixed-Income Securities: </a:t>
            </a:r>
            <a:br>
              <a:rPr lang="en-US" sz="4000" b="1" dirty="0"/>
            </a:br>
            <a:r>
              <a:rPr lang="en-US" sz="4000" b="1" dirty="0"/>
              <a:t>Defining Elements</a:t>
            </a:r>
            <a:endParaRPr lang="en-US" sz="4000" dirty="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p:txBody>
          <a:bodyPr/>
          <a:lstStyle/>
          <a:p>
            <a:r>
              <a:rPr lang="en-US" sz="2400" dirty="0"/>
              <a:t>Market participants often classify fixed-income markets by the type of issuer, which leads to the identification of three bond market sectors:</a:t>
            </a:r>
          </a:p>
          <a:p>
            <a:pPr lvl="2"/>
            <a:r>
              <a:rPr lang="en-US" sz="2000" dirty="0"/>
              <a:t>The government and government-related sector</a:t>
            </a:r>
          </a:p>
          <a:p>
            <a:pPr lvl="2"/>
            <a:r>
              <a:rPr lang="en-US" sz="2000" dirty="0"/>
              <a:t>The corporate sector</a:t>
            </a:r>
          </a:p>
          <a:p>
            <a:pPr lvl="2"/>
            <a:r>
              <a:rPr lang="en-US" sz="2000" dirty="0"/>
              <a:t>The structured finance sector</a:t>
            </a:r>
          </a:p>
          <a:p>
            <a:pPr marL="128016" lvl="1" indent="0">
              <a:buNone/>
            </a:pPr>
            <a:r>
              <a:rPr lang="en-US" sz="2400" dirty="0"/>
              <a:t>The three largest credit rating agencies are Moody’s Investors Service, Standard&amp; Poor’s, and Fitch Ratings</a:t>
            </a:r>
          </a:p>
          <a:p>
            <a:pPr lvl="2"/>
            <a:r>
              <a:rPr lang="en-US" sz="2000" dirty="0"/>
              <a:t>Investment-grade</a:t>
            </a:r>
          </a:p>
          <a:p>
            <a:pPr lvl="2"/>
            <a:r>
              <a:rPr lang="en-US" sz="2000" dirty="0"/>
              <a:t>Non-investment-grade/ high yield/ speculative bond</a:t>
            </a:r>
          </a:p>
          <a:p>
            <a:pPr marL="128016" lvl="1" indent="0">
              <a:buNone/>
            </a:pPr>
            <a:endParaRPr lang="en-US" sz="2000" dirty="0"/>
          </a:p>
          <a:p>
            <a:endParaRPr lang="en-US" dirty="0"/>
          </a:p>
        </p:txBody>
      </p:sp>
    </p:spTree>
    <p:extLst>
      <p:ext uri="{BB962C8B-B14F-4D97-AF65-F5344CB8AC3E}">
        <p14:creationId xmlns:p14="http://schemas.microsoft.com/office/powerpoint/2010/main" val="51747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p:txBody>
          <a:bodyPr>
            <a:noAutofit/>
          </a:bodyPr>
          <a:lstStyle/>
          <a:p>
            <a:r>
              <a:rPr lang="en-US" sz="4000" b="1" dirty="0"/>
              <a:t>Module1</a:t>
            </a:r>
            <a:br>
              <a:rPr lang="en-US" sz="4000" b="1" dirty="0"/>
            </a:br>
            <a:r>
              <a:rPr lang="en-US" sz="4000" b="1" dirty="0"/>
              <a:t>Fixed-Income Securities: </a:t>
            </a:r>
            <a:br>
              <a:rPr lang="en-US" sz="4000" b="1" dirty="0"/>
            </a:br>
            <a:r>
              <a:rPr lang="en-US" sz="4000" b="1" dirty="0"/>
              <a:t>Defining Elements</a:t>
            </a:r>
            <a:endParaRPr lang="en-US" sz="4000" dirty="0"/>
          </a:p>
        </p:txBody>
      </p: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p:txBody>
          <a:bodyPr/>
          <a:lstStyle/>
          <a:p>
            <a:r>
              <a:rPr lang="en-US" sz="3600" dirty="0"/>
              <a:t>Maturity</a:t>
            </a:r>
          </a:p>
          <a:p>
            <a:r>
              <a:rPr lang="en-US" sz="2400" dirty="0"/>
              <a:t>The </a:t>
            </a:r>
            <a:r>
              <a:rPr lang="en-US" sz="2400" dirty="0">
                <a:solidFill>
                  <a:srgbClr val="FF0000"/>
                </a:solidFill>
              </a:rPr>
              <a:t>maturity date </a:t>
            </a:r>
            <a:r>
              <a:rPr lang="en-US" sz="2400" dirty="0"/>
              <a:t>of a bond refers to the date when the issuer is obligated to redeem the bond by paying the outstanding principal amount.</a:t>
            </a:r>
          </a:p>
          <a:p>
            <a:r>
              <a:rPr lang="en-US" sz="2400" dirty="0"/>
              <a:t>The </a:t>
            </a:r>
            <a:r>
              <a:rPr lang="en-US" sz="2400" dirty="0">
                <a:solidFill>
                  <a:srgbClr val="FF0000"/>
                </a:solidFill>
              </a:rPr>
              <a:t>tenor</a:t>
            </a:r>
            <a:r>
              <a:rPr lang="en-US" sz="2400" dirty="0"/>
              <a:t> is the time remaining until the bond’s maturity date.</a:t>
            </a:r>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p:txBody>
          <a:bodyPr>
            <a:noAutofit/>
          </a:bodyPr>
          <a:lstStyle/>
          <a:p>
            <a:r>
              <a:rPr lang="en-US" sz="4000" b="1" dirty="0"/>
              <a:t>Module1</a:t>
            </a:r>
            <a:br>
              <a:rPr lang="en-US" sz="4000" b="1" dirty="0"/>
            </a:br>
            <a:r>
              <a:rPr lang="en-US" sz="4000" b="1" dirty="0"/>
              <a:t>Fixed-Income Securities: </a:t>
            </a:r>
            <a:br>
              <a:rPr lang="en-US" sz="4000" b="1" dirty="0"/>
            </a:br>
            <a:r>
              <a:rPr lang="en-US" sz="4000" b="1" dirty="0"/>
              <a:t>Defining Elements</a:t>
            </a:r>
            <a:endParaRPr lang="en-US" sz="40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p:txBody>
          <a:bodyPr>
            <a:normAutofit lnSpcReduction="10000"/>
          </a:bodyPr>
          <a:lstStyle/>
          <a:p>
            <a:r>
              <a:rPr lang="en-US" sz="3600" dirty="0"/>
              <a:t>Par value</a:t>
            </a:r>
          </a:p>
          <a:p>
            <a:r>
              <a:rPr lang="en-US" sz="2000" dirty="0"/>
              <a:t>The principal amount, principal value, or simply principal of a bond is the amount that the issuer agrees to repay the bondholders on the maturity date. This amount is also referred to as the </a:t>
            </a:r>
            <a:r>
              <a:rPr lang="en-US" sz="2000" dirty="0">
                <a:solidFill>
                  <a:srgbClr val="FF0000"/>
                </a:solidFill>
              </a:rPr>
              <a:t>par value</a:t>
            </a:r>
            <a:r>
              <a:rPr lang="en-US" sz="2000" dirty="0"/>
              <a:t>, or simply </a:t>
            </a:r>
            <a:r>
              <a:rPr lang="en-US" sz="2000" dirty="0">
                <a:solidFill>
                  <a:srgbClr val="FF0000"/>
                </a:solidFill>
              </a:rPr>
              <a:t>par</a:t>
            </a:r>
            <a:r>
              <a:rPr lang="en-US" sz="2000" dirty="0"/>
              <a:t>, </a:t>
            </a:r>
            <a:r>
              <a:rPr lang="en-US" sz="2000" dirty="0">
                <a:solidFill>
                  <a:srgbClr val="FF0000"/>
                </a:solidFill>
              </a:rPr>
              <a:t>face value</a:t>
            </a:r>
            <a:r>
              <a:rPr lang="en-US" sz="2000" dirty="0"/>
              <a:t>, </a:t>
            </a:r>
            <a:r>
              <a:rPr lang="en-US" sz="2000" dirty="0">
                <a:solidFill>
                  <a:srgbClr val="FF0000"/>
                </a:solidFill>
              </a:rPr>
              <a:t>nominal value</a:t>
            </a:r>
            <a:r>
              <a:rPr lang="en-US" sz="2000" dirty="0"/>
              <a:t>, </a:t>
            </a:r>
            <a:r>
              <a:rPr lang="en-US" sz="2000" dirty="0">
                <a:solidFill>
                  <a:srgbClr val="FF0000"/>
                </a:solidFill>
              </a:rPr>
              <a:t>redemption value</a:t>
            </a:r>
            <a:r>
              <a:rPr lang="en-US" sz="2000" dirty="0"/>
              <a:t>, or </a:t>
            </a:r>
            <a:r>
              <a:rPr lang="en-US" sz="2000" dirty="0">
                <a:solidFill>
                  <a:srgbClr val="FF0000"/>
                </a:solidFill>
              </a:rPr>
              <a:t>maturity value</a:t>
            </a:r>
            <a:r>
              <a:rPr lang="en-US" sz="2000" dirty="0"/>
              <a:t>.</a:t>
            </a:r>
          </a:p>
          <a:p>
            <a:r>
              <a:rPr lang="en-US" sz="2000" dirty="0"/>
              <a:t>When the bond is priced at 100% of par, the bond is said to be </a:t>
            </a:r>
            <a:r>
              <a:rPr lang="en-US" sz="2000" dirty="0">
                <a:solidFill>
                  <a:srgbClr val="FF0000"/>
                </a:solidFill>
              </a:rPr>
              <a:t>trading at par</a:t>
            </a:r>
            <a:r>
              <a:rPr lang="en-US" sz="2000" dirty="0"/>
              <a:t>. If the bond’s price is below 100% of par, the bond is </a:t>
            </a:r>
            <a:r>
              <a:rPr lang="en-US" sz="2000" dirty="0">
                <a:solidFill>
                  <a:srgbClr val="FF0000"/>
                </a:solidFill>
              </a:rPr>
              <a:t>trading at a discount</a:t>
            </a:r>
            <a:r>
              <a:rPr lang="en-US" sz="2000" dirty="0"/>
              <a:t>. Alternatively, if the bond’s price is above 100% of par, the bond is </a:t>
            </a:r>
            <a:r>
              <a:rPr lang="en-US" sz="2000" dirty="0">
                <a:solidFill>
                  <a:srgbClr val="FF0000"/>
                </a:solidFill>
              </a:rPr>
              <a:t>trading at a premium</a:t>
            </a:r>
            <a:r>
              <a:rPr lang="en-US" sz="2000" dirty="0"/>
              <a:t>.</a:t>
            </a:r>
          </a:p>
          <a:p>
            <a:r>
              <a:rPr lang="en-US" sz="2000" dirty="0"/>
              <a:t>The most common yield measure is known as the </a:t>
            </a:r>
            <a:r>
              <a:rPr lang="en-US" sz="2000" dirty="0">
                <a:solidFill>
                  <a:srgbClr val="FF0000"/>
                </a:solidFill>
              </a:rPr>
              <a:t>yield-to-maturity</a:t>
            </a:r>
            <a:r>
              <a:rPr lang="en-US" sz="2000" dirty="0"/>
              <a:t>, also called </a:t>
            </a:r>
            <a:r>
              <a:rPr lang="en-US" sz="2000" dirty="0">
                <a:solidFill>
                  <a:srgbClr val="FF0000"/>
                </a:solidFill>
              </a:rPr>
              <a:t>the yield-to-redemption or redemption yield</a:t>
            </a:r>
            <a:r>
              <a:rPr lang="en-US" sz="20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p:txBody>
          <a:bodyPr>
            <a:noAutofit/>
          </a:bodyPr>
          <a:lstStyle/>
          <a:p>
            <a:r>
              <a:rPr lang="en-US" sz="4000" b="1" dirty="0"/>
              <a:t>Module1</a:t>
            </a:r>
            <a:br>
              <a:rPr lang="en-US" sz="4000" b="1" dirty="0"/>
            </a:br>
            <a:r>
              <a:rPr lang="en-US" sz="4000" b="1" dirty="0"/>
              <a:t>Fixed-Income Securities: </a:t>
            </a:r>
            <a:br>
              <a:rPr lang="en-US" sz="4000" b="1" dirty="0"/>
            </a:br>
            <a:r>
              <a:rPr lang="en-US" sz="4000" b="1" dirty="0"/>
              <a:t>Defining Elements</a:t>
            </a:r>
            <a:endParaRPr lang="en-US" sz="4000" dirty="0"/>
          </a:p>
        </p:txBody>
      </p: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p:txBody>
          <a:bodyPr/>
          <a:lstStyle/>
          <a:p>
            <a:r>
              <a:rPr lang="en-US" sz="3600" dirty="0"/>
              <a:t>Coupon rate and frequency</a:t>
            </a:r>
          </a:p>
          <a:p>
            <a:r>
              <a:rPr lang="en-US" sz="2400" dirty="0">
                <a:solidFill>
                  <a:srgbClr val="FF0000"/>
                </a:solidFill>
              </a:rPr>
              <a:t>Fixed</a:t>
            </a:r>
            <a:r>
              <a:rPr lang="en-US" sz="2400" dirty="0"/>
              <a:t> rate : plain vanilla bond/conventional bond </a:t>
            </a:r>
          </a:p>
          <a:p>
            <a:r>
              <a:rPr lang="en-US" sz="2400" dirty="0">
                <a:solidFill>
                  <a:srgbClr val="FF0000"/>
                </a:solidFill>
              </a:rPr>
              <a:t>Floating</a:t>
            </a:r>
            <a:r>
              <a:rPr lang="en-US" sz="2400" dirty="0"/>
              <a:t> rate notes : MRR + spread</a:t>
            </a:r>
          </a:p>
          <a:p>
            <a:r>
              <a:rPr lang="en-US" sz="2400" dirty="0"/>
              <a:t>The higher the issuer’s credit quality, the lower the spread.</a:t>
            </a:r>
          </a:p>
          <a:p>
            <a:r>
              <a:rPr lang="en-US" sz="2400" dirty="0"/>
              <a:t>The MRR, however, resets periodically. Thus, as the MRR changes, the coupon rate and coupon payment change accordingly.</a:t>
            </a:r>
          </a:p>
          <a:p>
            <a:r>
              <a:rPr lang="en-US" dirty="0">
                <a:solidFill>
                  <a:srgbClr val="FF0000"/>
                </a:solidFill>
              </a:rPr>
              <a:t>Zero-coupon</a:t>
            </a:r>
            <a:r>
              <a:rPr lang="en-US" dirty="0"/>
              <a:t>, or </a:t>
            </a:r>
            <a:r>
              <a:rPr lang="en-US" dirty="0">
                <a:solidFill>
                  <a:srgbClr val="FF0000"/>
                </a:solidFill>
              </a:rPr>
              <a:t>pure discount bonds</a:t>
            </a:r>
            <a:r>
              <a:rPr lang="en-US" dirty="0"/>
              <a:t>,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p:txBody>
          <a:bodyPr>
            <a:noAutofit/>
          </a:bodyPr>
          <a:lstStyle/>
          <a:p>
            <a:r>
              <a:rPr lang="en-US" sz="4000" b="1" dirty="0"/>
              <a:t>Module1</a:t>
            </a:r>
            <a:br>
              <a:rPr lang="en-US" sz="4000" b="1" dirty="0"/>
            </a:br>
            <a:r>
              <a:rPr lang="en-US" sz="4000" b="1" dirty="0"/>
              <a:t>Fixed-Income Securities: </a:t>
            </a:r>
            <a:br>
              <a:rPr lang="en-US" sz="4000" b="1" dirty="0"/>
            </a:br>
            <a:r>
              <a:rPr lang="en-US" sz="4000" b="1" dirty="0"/>
              <a:t>Defining Elements</a:t>
            </a:r>
            <a:endParaRPr lang="en-US" sz="40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p:txBody>
          <a:bodyPr/>
          <a:lstStyle/>
          <a:p>
            <a:r>
              <a:rPr lang="en-US" sz="3600" dirty="0"/>
              <a:t>Currency denomination</a:t>
            </a:r>
          </a:p>
          <a:p>
            <a:r>
              <a:rPr lang="en-US" sz="2000" dirty="0">
                <a:solidFill>
                  <a:srgbClr val="FF0000"/>
                </a:solidFill>
              </a:rPr>
              <a:t>Dual-currency bonds </a:t>
            </a:r>
            <a:r>
              <a:rPr lang="en-US" sz="2000" dirty="0"/>
              <a:t>make coupon payments in one currency and pay the par value at maturity in another currency.</a:t>
            </a:r>
          </a:p>
          <a:p>
            <a:r>
              <a:rPr lang="en-US" sz="2000" dirty="0">
                <a:solidFill>
                  <a:srgbClr val="FF0000"/>
                </a:solidFill>
              </a:rPr>
              <a:t>Currency option bonds </a:t>
            </a:r>
            <a:r>
              <a:rPr lang="en-US" sz="2000"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Tree>
    <p:extLst>
      <p:ext uri="{BB962C8B-B14F-4D97-AF65-F5344CB8AC3E}">
        <p14:creationId xmlns:p14="http://schemas.microsoft.com/office/powerpoint/2010/main" val="798440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2131</TotalTime>
  <Words>602</Words>
  <Application>Microsoft Office PowerPoint</Application>
  <PresentationFormat>Widescreen</PresentationFormat>
  <Paragraphs>55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Tw Cen MT</vt:lpstr>
      <vt:lpstr>Tw Cen MT Condensed</vt:lpstr>
      <vt:lpstr>Calibri</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Fixed-income securities : defining elements Overview of a fixed-income security</dc:title>
  <dc:creator>秦玮杰</dc:creator>
  <cp:lastModifiedBy>秦玮杰</cp:lastModifiedBy>
  <cp:revision>24</cp:revision>
  <dcterms:created xsi:type="dcterms:W3CDTF">2022-09-28T06:20:45Z</dcterms:created>
  <dcterms:modified xsi:type="dcterms:W3CDTF">2022-09-30T09:14:30Z</dcterms:modified>
</cp:coreProperties>
</file>