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51" r:id="rId2"/>
    <p:sldId id="352" r:id="rId3"/>
    <p:sldId id="353" r:id="rId4"/>
    <p:sldId id="354" r:id="rId5"/>
    <p:sldId id="355" r:id="rId6"/>
    <p:sldId id="356" r:id="rId7"/>
    <p:sldId id="358" r:id="rId8"/>
    <p:sldId id="359" r:id="rId9"/>
    <p:sldId id="357" r:id="rId10"/>
    <p:sldId id="360" r:id="rId11"/>
    <p:sldId id="361" r:id="rId12"/>
    <p:sldId id="3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51"/>
            <p14:sldId id="352"/>
            <p14:sldId id="353"/>
            <p14:sldId id="354"/>
            <p14:sldId id="355"/>
            <p14:sldId id="356"/>
            <p14:sldId id="358"/>
            <p14:sldId id="359"/>
            <p14:sldId id="357"/>
            <p14:sldId id="360"/>
            <p14:sldId id="361"/>
            <p14:sldId id="3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Module1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chemeClr val="tx1"/>
              </a:solidFill>
            </a:rPr>
            <a:t>Module2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dirty="0">
              <a:solidFill>
                <a:schemeClr val="tx1"/>
              </a:solidFill>
            </a:rPr>
            <a:t>Module3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dirty="0">
              <a:solidFill>
                <a:schemeClr val="tx1"/>
              </a:solidFill>
            </a:rPr>
            <a:t>Module4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dirty="0">
              <a:solidFill>
                <a:schemeClr val="tx1"/>
              </a:solidFill>
            </a:rPr>
            <a:t>Module5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dirty="0">
              <a:solidFill>
                <a:srgbClr val="FF0000"/>
              </a:solidFill>
            </a:rPr>
            <a:t>Module6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Module1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Module5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Module6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5/18/2023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24450635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44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7119-574F-490C-94FA-E2B3C9B41286}"/>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0704097F-DB3E-4DEE-89D2-EB7DAAF2CC17}"/>
              </a:ext>
            </a:extLst>
          </p:cNvPr>
          <p:cNvSpPr>
            <a:spLocks noGrp="1"/>
          </p:cNvSpPr>
          <p:nvPr>
            <p:ph idx="1"/>
          </p:nvPr>
        </p:nvSpPr>
        <p:spPr/>
        <p:txBody>
          <a:bodyPr>
            <a:normAutofit/>
          </a:bodyPr>
          <a:lstStyle/>
          <a:p>
            <a:r>
              <a:rPr lang="en-US" sz="2800" b="1" dirty="0">
                <a:solidFill>
                  <a:srgbClr val="FF0000"/>
                </a:solidFill>
              </a:rPr>
              <a:t>Covenants</a:t>
            </a:r>
          </a:p>
          <a:p>
            <a:r>
              <a:rPr lang="en-US" dirty="0"/>
              <a:t>(1) obligated to do and (2) limited in doing. The former are called “affirmative covenants,” whereas the latter are called “negative” or “restrictive covenants</a:t>
            </a:r>
          </a:p>
          <a:p>
            <a:r>
              <a:rPr lang="en-US" dirty="0"/>
              <a:t>Covenants might also require a company to redeem debt in the event of the company being acquired, the change of control covenant, or to keep the ratio of debt to EBITDA below some prescribed amount. The limitations might include a cap on the amount of cash that can be paid out to shareholders relative to earnings, or perhaps on the amount of additional secured debt that can be issued.</a:t>
            </a:r>
          </a:p>
        </p:txBody>
      </p:sp>
    </p:spTree>
    <p:extLst>
      <p:ext uri="{BB962C8B-B14F-4D97-AF65-F5344CB8AC3E}">
        <p14:creationId xmlns:p14="http://schemas.microsoft.com/office/powerpoint/2010/main" val="164754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58D3-3D58-480B-9774-2A7046A8CABE}"/>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85563854-FB10-4BAF-B2F3-A08330D269C3}"/>
              </a:ext>
            </a:extLst>
          </p:cNvPr>
          <p:cNvSpPr>
            <a:spLocks noGrp="1"/>
          </p:cNvSpPr>
          <p:nvPr>
            <p:ph idx="1"/>
          </p:nvPr>
        </p:nvSpPr>
        <p:spPr/>
        <p:txBody>
          <a:bodyPr/>
          <a:lstStyle/>
          <a:p>
            <a:r>
              <a:rPr lang="en-US" sz="2800" b="1" dirty="0">
                <a:solidFill>
                  <a:srgbClr val="FF0000"/>
                </a:solidFill>
              </a:rPr>
              <a:t>Character</a:t>
            </a:r>
          </a:p>
          <a:p>
            <a:r>
              <a:rPr lang="en-US" dirty="0"/>
              <a:t>An assessment of the soundness of management’s strategy.</a:t>
            </a:r>
          </a:p>
          <a:p>
            <a:r>
              <a:rPr lang="en-US" dirty="0"/>
              <a:t>Management’s track record in executing past strategies, particularly if they led to bankruptcy or restructuring.</a:t>
            </a:r>
          </a:p>
          <a:p>
            <a:r>
              <a:rPr lang="en-US" dirty="0"/>
              <a:t>Use of aggressive accounting policies and/or tax strategies.</a:t>
            </a:r>
          </a:p>
          <a:p>
            <a:r>
              <a:rPr lang="en-US" dirty="0"/>
              <a:t>Any history of fraud or malfeasance</a:t>
            </a:r>
          </a:p>
          <a:p>
            <a:r>
              <a:rPr lang="en-US" dirty="0"/>
              <a:t>Previous poor treatment of bondholders</a:t>
            </a:r>
          </a:p>
        </p:txBody>
      </p:sp>
    </p:spTree>
    <p:extLst>
      <p:ext uri="{BB962C8B-B14F-4D97-AF65-F5344CB8AC3E}">
        <p14:creationId xmlns:p14="http://schemas.microsoft.com/office/powerpoint/2010/main" val="410073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2AA2-3571-49D8-9599-99E846F4E99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65DB414-CF34-4112-807A-619946DD0D3D}"/>
              </a:ext>
            </a:extLst>
          </p:cNvPr>
          <p:cNvSpPr>
            <a:spLocks noGrp="1"/>
          </p:cNvSpPr>
          <p:nvPr>
            <p:ph idx="1"/>
          </p:nvPr>
        </p:nvSpPr>
        <p:spPr/>
        <p:txBody>
          <a:bodyPr>
            <a:normAutofit fontScale="92500" lnSpcReduction="10000"/>
          </a:bodyPr>
          <a:lstStyle/>
          <a:p>
            <a:r>
              <a:rPr lang="en-US" dirty="0"/>
              <a:t>1.Why should credit analysts be concerned if a company’s stock trades below book value?</a:t>
            </a:r>
          </a:p>
          <a:p>
            <a:r>
              <a:rPr lang="en-US" b="1" dirty="0"/>
              <a:t>A. </a:t>
            </a:r>
            <a:r>
              <a:rPr lang="en-US" dirty="0"/>
              <a:t>It means the company is probably going bankrupt.</a:t>
            </a:r>
          </a:p>
          <a:p>
            <a:r>
              <a:rPr lang="en-US" b="1" dirty="0"/>
              <a:t>B. </a:t>
            </a:r>
            <a:r>
              <a:rPr lang="en-US" dirty="0"/>
              <a:t>It means the company will probably incur lots of debt to buy back its undervalued stock.</a:t>
            </a:r>
          </a:p>
          <a:p>
            <a:r>
              <a:rPr lang="en-US" b="1" dirty="0"/>
              <a:t>C. </a:t>
            </a:r>
            <a:r>
              <a:rPr lang="en-US" dirty="0"/>
              <a:t>It’s a signal that the company’s asset value on its balance sheet may be impaired and have to</a:t>
            </a:r>
          </a:p>
          <a:p>
            <a:r>
              <a:rPr lang="en-US" dirty="0"/>
              <a:t>2.If management is of questionable character, how can investors incorporate this assessment into their credit analysis and investment decisions?</a:t>
            </a:r>
          </a:p>
          <a:p>
            <a:r>
              <a:rPr lang="en-US" b="1" dirty="0"/>
              <a:t>A. </a:t>
            </a:r>
            <a:r>
              <a:rPr lang="en-US" dirty="0"/>
              <a:t>They can choose not to invest based on the increased credit risk.</a:t>
            </a:r>
          </a:p>
          <a:p>
            <a:r>
              <a:rPr lang="en-US" b="1" dirty="0"/>
              <a:t>B. </a:t>
            </a:r>
            <a:r>
              <a:rPr lang="en-US" dirty="0"/>
              <a:t>They can insist on getting collateral (security) and/or demand a higher return.</a:t>
            </a:r>
          </a:p>
          <a:p>
            <a:r>
              <a:rPr lang="en-US" b="1" dirty="0"/>
              <a:t>C. </a:t>
            </a:r>
            <a:r>
              <a:rPr lang="en-US" dirty="0"/>
              <a:t>They can choose not to invest or insist on additional security and/or higher return.</a:t>
            </a:r>
          </a:p>
        </p:txBody>
      </p:sp>
    </p:spTree>
    <p:extLst>
      <p:ext uri="{BB962C8B-B14F-4D97-AF65-F5344CB8AC3E}">
        <p14:creationId xmlns:p14="http://schemas.microsoft.com/office/powerpoint/2010/main" val="347611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80AC-5C6C-40E2-B456-B18B797A51EC}"/>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A81C91BC-CD79-4814-ADB3-C32138E5EE0B}"/>
              </a:ext>
            </a:extLst>
          </p:cNvPr>
          <p:cNvSpPr>
            <a:spLocks noGrp="1"/>
          </p:cNvSpPr>
          <p:nvPr>
            <p:ph idx="1"/>
          </p:nvPr>
        </p:nvSpPr>
        <p:spPr/>
        <p:txBody>
          <a:bodyPr>
            <a:normAutofit fontScale="92500" lnSpcReduction="10000"/>
          </a:bodyPr>
          <a:lstStyle/>
          <a:p>
            <a:r>
              <a:rPr lang="en-US" sz="3000" b="1" dirty="0">
                <a:solidFill>
                  <a:srgbClr val="FF0000"/>
                </a:solidFill>
              </a:rPr>
              <a:t>Credit Analysis vs. Equity Analysis</a:t>
            </a:r>
          </a:p>
          <a:p>
            <a:r>
              <a:rPr lang="en-US" dirty="0"/>
              <a:t>In summary, in exchange for a prior claim on cash flow and assets, bondholders do not share in the growth in value of a company (except to the extent that its creditworthiness improves) but have downside risk in the event of default.</a:t>
            </a:r>
          </a:p>
          <a:p>
            <a:r>
              <a:rPr lang="en-US" dirty="0"/>
              <a:t>In contrast, shareholders have theoretically unlimited upside opportunity, but in the event of default, their investment is typically wiped out before the bondholders suffer a loss.</a:t>
            </a:r>
          </a:p>
          <a:p>
            <a:r>
              <a:rPr lang="en-US" dirty="0"/>
              <a:t>Equity analysts are interested in the strategies and investments that will increase a company’s value and grow earnings per share.</a:t>
            </a:r>
          </a:p>
          <a:p>
            <a:r>
              <a:rPr lang="en-US" dirty="0"/>
              <a:t>Credit analysts will look more at the downside risk by measuring and assessing the sustainability of a company’s cash flow relative to its debt levels and interest expense.</a:t>
            </a:r>
          </a:p>
          <a:p>
            <a:r>
              <a:rPr lang="en-US" dirty="0"/>
              <a:t>In general, equity analysts will focus more on income and cash flow statements, whereas credit analysts tend to focus more on the balance sheet and cash flow statements.</a:t>
            </a:r>
          </a:p>
        </p:txBody>
      </p:sp>
    </p:spTree>
    <p:extLst>
      <p:ext uri="{BB962C8B-B14F-4D97-AF65-F5344CB8AC3E}">
        <p14:creationId xmlns:p14="http://schemas.microsoft.com/office/powerpoint/2010/main" val="11745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E512-EF1D-4B87-BE48-1B19209F342D}"/>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1EB4A29E-B49A-42AD-86DB-DAE978867D2D}"/>
              </a:ext>
            </a:extLst>
          </p:cNvPr>
          <p:cNvSpPr>
            <a:spLocks noGrp="1"/>
          </p:cNvSpPr>
          <p:nvPr>
            <p:ph idx="1"/>
          </p:nvPr>
        </p:nvSpPr>
        <p:spPr/>
        <p:txBody>
          <a:bodyPr/>
          <a:lstStyle/>
          <a:p>
            <a:r>
              <a:rPr lang="en-US" sz="2800" b="1" dirty="0">
                <a:solidFill>
                  <a:srgbClr val="FF0000"/>
                </a:solidFill>
              </a:rPr>
              <a:t>The Four Cs of Credit Analysis</a:t>
            </a:r>
          </a:p>
          <a:p>
            <a:r>
              <a:rPr lang="en-US" dirty="0">
                <a:solidFill>
                  <a:srgbClr val="FF0000"/>
                </a:solidFill>
              </a:rPr>
              <a:t>Capacity</a:t>
            </a:r>
            <a:r>
              <a:rPr lang="en-US" dirty="0"/>
              <a:t> refers to the ability of the borrower to make its debt payments on time. </a:t>
            </a:r>
            <a:r>
              <a:rPr lang="en-US" dirty="0">
                <a:solidFill>
                  <a:srgbClr val="FF0000"/>
                </a:solidFill>
              </a:rPr>
              <a:t>Collateral</a:t>
            </a:r>
            <a:r>
              <a:rPr lang="en-US" dirty="0"/>
              <a:t> refers to the quality and value of the assets supporting the issuer’s indebtedness. </a:t>
            </a:r>
            <a:r>
              <a:rPr lang="en-US" dirty="0">
                <a:solidFill>
                  <a:srgbClr val="FF0000"/>
                </a:solidFill>
              </a:rPr>
              <a:t>Covenants</a:t>
            </a:r>
            <a:r>
              <a:rPr lang="en-US" dirty="0"/>
              <a:t> are the terms and conditions of lending agreements that the issuer must comply with. </a:t>
            </a:r>
            <a:r>
              <a:rPr lang="en-US" dirty="0">
                <a:solidFill>
                  <a:srgbClr val="FF0000"/>
                </a:solidFill>
              </a:rPr>
              <a:t>Character</a:t>
            </a:r>
            <a:r>
              <a:rPr lang="en-US" dirty="0"/>
              <a:t> refers to the quality of management.</a:t>
            </a:r>
          </a:p>
        </p:txBody>
      </p:sp>
    </p:spTree>
    <p:extLst>
      <p:ext uri="{BB962C8B-B14F-4D97-AF65-F5344CB8AC3E}">
        <p14:creationId xmlns:p14="http://schemas.microsoft.com/office/powerpoint/2010/main" val="161402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7F49-1397-4305-83C8-D7405602573F}"/>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D4B2393B-2F9E-4A99-8EEA-5EBBAA7359C6}"/>
              </a:ext>
            </a:extLst>
          </p:cNvPr>
          <p:cNvSpPr>
            <a:spLocks noGrp="1"/>
          </p:cNvSpPr>
          <p:nvPr>
            <p:ph idx="1"/>
          </p:nvPr>
        </p:nvSpPr>
        <p:spPr/>
        <p:txBody>
          <a:bodyPr>
            <a:normAutofit/>
          </a:bodyPr>
          <a:lstStyle/>
          <a:p>
            <a:r>
              <a:rPr lang="en-US" sz="2800" b="1" dirty="0">
                <a:solidFill>
                  <a:srgbClr val="FF0000"/>
                </a:solidFill>
              </a:rPr>
              <a:t>Capacity</a:t>
            </a:r>
          </a:p>
          <a:p>
            <a:r>
              <a:rPr lang="en-US" dirty="0">
                <a:solidFill>
                  <a:srgbClr val="FF0000"/>
                </a:solidFill>
              </a:rPr>
              <a:t>Industry structure</a:t>
            </a:r>
          </a:p>
          <a:p>
            <a:r>
              <a:rPr lang="en-US" dirty="0"/>
              <a:t>Threat of entry. Bargaining power of suppliers. Bargaining power of customers. Threat of substitutes. Rivalry among existing competitors.</a:t>
            </a:r>
          </a:p>
          <a:p>
            <a:r>
              <a:rPr lang="en-US" dirty="0">
                <a:solidFill>
                  <a:srgbClr val="FF0000"/>
                </a:solidFill>
              </a:rPr>
              <a:t>Industry fundamentals</a:t>
            </a:r>
          </a:p>
          <a:p>
            <a:r>
              <a:rPr lang="en-US" dirty="0"/>
              <a:t>Cyclical or non-cyclical. Growth prospects. Published industry statistics.</a:t>
            </a:r>
          </a:p>
          <a:p>
            <a:r>
              <a:rPr lang="en-US" dirty="0">
                <a:solidFill>
                  <a:srgbClr val="FF0000"/>
                </a:solidFill>
              </a:rPr>
              <a:t>Company fundamentals</a:t>
            </a:r>
          </a:p>
          <a:p>
            <a:r>
              <a:rPr lang="en-US" dirty="0"/>
              <a:t>Competitive position. Track record/operating history. Management’s strategy and execution. ESG factor. </a:t>
            </a:r>
            <a:r>
              <a:rPr lang="en-US" dirty="0">
                <a:solidFill>
                  <a:srgbClr val="FF0000"/>
                </a:solidFill>
              </a:rPr>
              <a:t>Ratios and ratio analysis</a:t>
            </a:r>
            <a:r>
              <a:rPr lang="en-US" dirty="0"/>
              <a:t>. </a:t>
            </a:r>
            <a:r>
              <a:rPr lang="en-US" dirty="0">
                <a:solidFill>
                  <a:srgbClr val="FF0000"/>
                </a:solidFill>
              </a:rPr>
              <a:t>Issuer Liquidity</a:t>
            </a:r>
            <a:r>
              <a:rPr lang="en-US" dirty="0"/>
              <a:t>.</a:t>
            </a:r>
          </a:p>
        </p:txBody>
      </p:sp>
    </p:spTree>
    <p:extLst>
      <p:ext uri="{BB962C8B-B14F-4D97-AF65-F5344CB8AC3E}">
        <p14:creationId xmlns:p14="http://schemas.microsoft.com/office/powerpoint/2010/main" val="65753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19B2-7371-4E3A-8420-3FC685240086}"/>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8607ADF0-17A8-48F9-8CB2-84F370EE13CE}"/>
              </a:ext>
            </a:extLst>
          </p:cNvPr>
          <p:cNvSpPr>
            <a:spLocks noGrp="1"/>
          </p:cNvSpPr>
          <p:nvPr>
            <p:ph idx="1"/>
          </p:nvPr>
        </p:nvSpPr>
        <p:spPr/>
        <p:txBody>
          <a:bodyPr/>
          <a:lstStyle/>
          <a:p>
            <a:r>
              <a:rPr lang="en-US" sz="2800" b="1" dirty="0">
                <a:solidFill>
                  <a:srgbClr val="FF0000"/>
                </a:solidFill>
              </a:rPr>
              <a:t>Ratios and ratio analysis</a:t>
            </a:r>
          </a:p>
          <a:p>
            <a:r>
              <a:rPr lang="en-US" dirty="0">
                <a:solidFill>
                  <a:srgbClr val="FF0000"/>
                </a:solidFill>
              </a:rPr>
              <a:t>Profitability and cash flow</a:t>
            </a:r>
          </a:p>
          <a:p>
            <a:r>
              <a:rPr lang="en-US" dirty="0"/>
              <a:t>EBITDA.FFO.FCF before dividend. FCF after dividend.</a:t>
            </a:r>
          </a:p>
          <a:p>
            <a:r>
              <a:rPr lang="en-US" dirty="0">
                <a:solidFill>
                  <a:srgbClr val="FF0000"/>
                </a:solidFill>
              </a:rPr>
              <a:t>Leverage</a:t>
            </a:r>
          </a:p>
          <a:p>
            <a:r>
              <a:rPr lang="en-US" dirty="0"/>
              <a:t>Debt/capital. Debt/EBITDA. FFO/debt. FCF after dividend/debt.</a:t>
            </a:r>
          </a:p>
          <a:p>
            <a:r>
              <a:rPr lang="en-US" dirty="0">
                <a:solidFill>
                  <a:srgbClr val="FF0000"/>
                </a:solidFill>
              </a:rPr>
              <a:t>Coverage</a:t>
            </a:r>
          </a:p>
          <a:p>
            <a:r>
              <a:rPr lang="en-US" dirty="0"/>
              <a:t>EBITDA/interest expense. EBIT/expense.</a:t>
            </a:r>
          </a:p>
        </p:txBody>
      </p:sp>
    </p:spTree>
    <p:extLst>
      <p:ext uri="{BB962C8B-B14F-4D97-AF65-F5344CB8AC3E}">
        <p14:creationId xmlns:p14="http://schemas.microsoft.com/office/powerpoint/2010/main" val="415129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FA34-F0A9-4C3A-98C5-E35C1A3E73EA}"/>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5D250AA1-89A3-4784-8CD6-AFFAF744F0B1}"/>
              </a:ext>
            </a:extLst>
          </p:cNvPr>
          <p:cNvSpPr>
            <a:spLocks noGrp="1"/>
          </p:cNvSpPr>
          <p:nvPr>
            <p:ph idx="1"/>
          </p:nvPr>
        </p:nvSpPr>
        <p:spPr/>
        <p:txBody>
          <a:bodyPr/>
          <a:lstStyle/>
          <a:p>
            <a:r>
              <a:rPr lang="en-US" sz="2800" b="1" dirty="0">
                <a:solidFill>
                  <a:srgbClr val="FF0000"/>
                </a:solidFill>
              </a:rPr>
              <a:t>Issuer Liquidity</a:t>
            </a:r>
          </a:p>
          <a:p>
            <a:pPr>
              <a:buFont typeface="Wingdings" panose="05000000000000000000" pitchFamily="2" charset="2"/>
              <a:buChar char="§"/>
            </a:pPr>
            <a:r>
              <a:rPr lang="en-US" dirty="0"/>
              <a:t>Cash on the balance sheet.</a:t>
            </a:r>
          </a:p>
          <a:p>
            <a:pPr>
              <a:buFont typeface="Wingdings" panose="05000000000000000000" pitchFamily="2" charset="2"/>
              <a:buChar char="§"/>
            </a:pPr>
            <a:r>
              <a:rPr lang="en-US" dirty="0"/>
              <a:t>Net working capital.</a:t>
            </a:r>
          </a:p>
          <a:p>
            <a:pPr>
              <a:buFont typeface="Wingdings" panose="05000000000000000000" pitchFamily="2" charset="2"/>
              <a:buChar char="§"/>
            </a:pPr>
            <a:r>
              <a:rPr lang="en-US" dirty="0"/>
              <a:t>Operating cash flow.</a:t>
            </a:r>
          </a:p>
          <a:p>
            <a:pPr>
              <a:buFont typeface="Wingdings" panose="05000000000000000000" pitchFamily="2" charset="2"/>
              <a:buChar char="§"/>
            </a:pPr>
            <a:r>
              <a:rPr lang="en-US" dirty="0"/>
              <a:t>Committed bank lines.</a:t>
            </a:r>
          </a:p>
          <a:p>
            <a:pPr>
              <a:buFont typeface="Wingdings" panose="05000000000000000000" pitchFamily="2" charset="2"/>
              <a:buChar char="§"/>
            </a:pPr>
            <a:r>
              <a:rPr lang="en-US" dirty="0"/>
              <a:t>Debt coming due and committed capital expenditures in the next one to two years.</a:t>
            </a:r>
          </a:p>
        </p:txBody>
      </p:sp>
    </p:spTree>
    <p:extLst>
      <p:ext uri="{BB962C8B-B14F-4D97-AF65-F5344CB8AC3E}">
        <p14:creationId xmlns:p14="http://schemas.microsoft.com/office/powerpoint/2010/main" val="368677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F056-00A0-439F-8D3F-24F53305267E}"/>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A4E5EF9-D108-40A1-AA53-976FE3685180}"/>
              </a:ext>
            </a:extLst>
          </p:cNvPr>
          <p:cNvSpPr>
            <a:spLocks noGrp="1"/>
          </p:cNvSpPr>
          <p:nvPr>
            <p:ph idx="1"/>
          </p:nvPr>
        </p:nvSpPr>
        <p:spPr/>
        <p:txBody>
          <a:bodyPr>
            <a:normAutofit fontScale="92500" lnSpcReduction="20000"/>
          </a:bodyPr>
          <a:lstStyle/>
          <a:p>
            <a:r>
              <a:rPr lang="en-US" dirty="0"/>
              <a:t>1. Given a hotel company, a chemical company, and a food retail company, which is </a:t>
            </a:r>
            <a:r>
              <a:rPr lang="en-US" i="1" dirty="0"/>
              <a:t>most likely </a:t>
            </a:r>
            <a:r>
              <a:rPr lang="en-US" dirty="0"/>
              <a:t>to be able to support a high debt load over an economic cycle?</a:t>
            </a:r>
          </a:p>
          <a:p>
            <a:r>
              <a:rPr lang="en-US" b="1" dirty="0"/>
              <a:t>A. </a:t>
            </a:r>
            <a:r>
              <a:rPr lang="en-US" dirty="0"/>
              <a:t>The hotel company, because people need a place to stay when they travel.</a:t>
            </a:r>
          </a:p>
          <a:p>
            <a:r>
              <a:rPr lang="en-US" b="1" dirty="0"/>
              <a:t>B. </a:t>
            </a:r>
            <a:r>
              <a:rPr lang="en-US" dirty="0"/>
              <a:t>The chemical company, because chemicals are a key input to many products.</a:t>
            </a:r>
          </a:p>
          <a:p>
            <a:r>
              <a:rPr lang="en-US" b="1" dirty="0"/>
              <a:t>C. </a:t>
            </a:r>
            <a:r>
              <a:rPr lang="en-US" dirty="0"/>
              <a:t>The food retail company, because such products as food are typically resistant to recessions.</a:t>
            </a:r>
          </a:p>
          <a:p>
            <a:r>
              <a:rPr lang="en-US" dirty="0"/>
              <a:t>2. Heavily regulated monopoly companies, such as utilities, often carry high debt loads. Which of the following statements about such companies is </a:t>
            </a:r>
            <a:r>
              <a:rPr lang="en-US" i="1" dirty="0"/>
              <a:t>most </a:t>
            </a:r>
            <a:r>
              <a:rPr lang="en-US" dirty="0"/>
              <a:t>accurate?</a:t>
            </a:r>
          </a:p>
          <a:p>
            <a:r>
              <a:rPr lang="en-US" b="1" dirty="0"/>
              <a:t>A. </a:t>
            </a:r>
            <a:r>
              <a:rPr lang="en-US" dirty="0"/>
              <a:t>Regulators require them to carry high debt loads.</a:t>
            </a:r>
          </a:p>
          <a:p>
            <a:r>
              <a:rPr lang="en-US" b="1" dirty="0"/>
              <a:t>B. </a:t>
            </a:r>
            <a:r>
              <a:rPr lang="en-US" dirty="0"/>
              <a:t>They generate strong and stable cash flows, enabling them to support high levels of debt.</a:t>
            </a:r>
          </a:p>
          <a:p>
            <a:r>
              <a:rPr lang="en-US" b="1" dirty="0"/>
              <a:t>C. </a:t>
            </a:r>
            <a:r>
              <a:rPr lang="en-US" dirty="0"/>
              <a:t>They are not very profitable and need to borrow heavily to maintain their plant and equipment.</a:t>
            </a:r>
          </a:p>
        </p:txBody>
      </p:sp>
    </p:spTree>
    <p:extLst>
      <p:ext uri="{BB962C8B-B14F-4D97-AF65-F5344CB8AC3E}">
        <p14:creationId xmlns:p14="http://schemas.microsoft.com/office/powerpoint/2010/main" val="238487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3362-1248-4092-9FEF-9B5B2219872A}"/>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5AD816B-6662-4012-A5FA-EAA041361860}"/>
              </a:ext>
            </a:extLst>
          </p:cNvPr>
          <p:cNvSpPr>
            <a:spLocks noGrp="1"/>
          </p:cNvSpPr>
          <p:nvPr>
            <p:ph idx="1"/>
          </p:nvPr>
        </p:nvSpPr>
        <p:spPr/>
        <p:txBody>
          <a:bodyPr>
            <a:normAutofit/>
          </a:bodyPr>
          <a:lstStyle/>
          <a:p>
            <a:r>
              <a:rPr lang="en-US" dirty="0"/>
              <a:t>3. XYZ Corp. manufactures a commodity product in a highly competitive industry in which no company has significant market share and where there are low barriers to entry. Which of the following </a:t>
            </a:r>
            <a:r>
              <a:rPr lang="en-US" i="1" dirty="0"/>
              <a:t>best </a:t>
            </a:r>
            <a:r>
              <a:rPr lang="en-US" dirty="0"/>
              <a:t>describes XYZ’s ability to take on substantial debt?</a:t>
            </a:r>
          </a:p>
          <a:p>
            <a:r>
              <a:rPr lang="en-US" b="1" dirty="0"/>
              <a:t>A. </a:t>
            </a:r>
            <a:r>
              <a:rPr lang="en-US" dirty="0"/>
              <a:t>Its ability is very limited because companies in industries with those characteristics generally cannot support high debt loads.</a:t>
            </a:r>
          </a:p>
          <a:p>
            <a:r>
              <a:rPr lang="en-US" b="1" dirty="0"/>
              <a:t>B. </a:t>
            </a:r>
            <a:r>
              <a:rPr lang="en-US" dirty="0"/>
              <a:t>Its ability is high because companies in industries with those characteristics generally have high margins and cash flows that can support significant debt.</a:t>
            </a:r>
          </a:p>
          <a:p>
            <a:r>
              <a:rPr lang="en-US" b="1" dirty="0"/>
              <a:t>C. </a:t>
            </a:r>
            <a:r>
              <a:rPr lang="en-US" dirty="0"/>
              <a:t>We don’t have enough information to answer the question.</a:t>
            </a:r>
          </a:p>
        </p:txBody>
      </p:sp>
    </p:spTree>
    <p:extLst>
      <p:ext uri="{BB962C8B-B14F-4D97-AF65-F5344CB8AC3E}">
        <p14:creationId xmlns:p14="http://schemas.microsoft.com/office/powerpoint/2010/main" val="143154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7E38-B460-4E78-86BA-F36EA2E5E95B}"/>
              </a:ext>
            </a:extLst>
          </p:cNvPr>
          <p:cNvSpPr>
            <a:spLocks noGrp="1"/>
          </p:cNvSpPr>
          <p:nvPr>
            <p:ph type="title"/>
          </p:nvPr>
        </p:nvSpPr>
        <p:spPr/>
        <p:txBody>
          <a:bodyPr>
            <a:normAutofit/>
          </a:bodyPr>
          <a:lstStyle/>
          <a:p>
            <a:r>
              <a:rPr lang="en-US" sz="4800" dirty="0"/>
              <a:t>Fundamentals of credit analysis</a:t>
            </a:r>
          </a:p>
        </p:txBody>
      </p:sp>
      <p:sp>
        <p:nvSpPr>
          <p:cNvPr id="3" name="Content Placeholder 2">
            <a:extLst>
              <a:ext uri="{FF2B5EF4-FFF2-40B4-BE49-F238E27FC236}">
                <a16:creationId xmlns:a16="http://schemas.microsoft.com/office/drawing/2014/main" id="{9D8A73F2-CDA7-4A75-A914-1EE1F5194E5A}"/>
              </a:ext>
            </a:extLst>
          </p:cNvPr>
          <p:cNvSpPr>
            <a:spLocks noGrp="1"/>
          </p:cNvSpPr>
          <p:nvPr>
            <p:ph idx="1"/>
          </p:nvPr>
        </p:nvSpPr>
        <p:spPr/>
        <p:txBody>
          <a:bodyPr>
            <a:normAutofit/>
          </a:bodyPr>
          <a:lstStyle/>
          <a:p>
            <a:r>
              <a:rPr lang="en-US" sz="2800" b="1" dirty="0">
                <a:solidFill>
                  <a:srgbClr val="FF0000"/>
                </a:solidFill>
              </a:rPr>
              <a:t>Collateral</a:t>
            </a:r>
          </a:p>
          <a:p>
            <a:r>
              <a:rPr lang="en-US" dirty="0"/>
              <a:t>Goodwill, on the other hand, is not considered a high-quality asset.</a:t>
            </a:r>
          </a:p>
          <a:p>
            <a:r>
              <a:rPr lang="en-US" dirty="0"/>
              <a:t>Low capital expenditures relative to depreciation expense could imply that management is insufficiently investing in its business.</a:t>
            </a:r>
          </a:p>
          <a:p>
            <a:r>
              <a:rPr lang="en-US" dirty="0"/>
              <a:t>A company whose stock trades below book value may have lower-quality assets than is suggested by the amount reported on the balance sheet.</a:t>
            </a:r>
            <a:endParaRPr lang="en-US" sz="2400" dirty="0"/>
          </a:p>
          <a:p>
            <a:r>
              <a:rPr lang="en-US" sz="2400" dirty="0"/>
              <a:t>Regardless of the nature of the business, the key point of collateral analysis is to assess the value of the assets relative to the issuer’s level—and seniority ranking—of debt.</a:t>
            </a:r>
          </a:p>
          <a:p>
            <a:endParaRPr lang="en-US" dirty="0"/>
          </a:p>
        </p:txBody>
      </p:sp>
    </p:spTree>
    <p:extLst>
      <p:ext uri="{BB962C8B-B14F-4D97-AF65-F5344CB8AC3E}">
        <p14:creationId xmlns:p14="http://schemas.microsoft.com/office/powerpoint/2010/main" val="2155636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10985</TotalTime>
  <Words>1110</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Tw Cen MT</vt:lpstr>
      <vt:lpstr>Tw Cen MT Condensed</vt:lpstr>
      <vt:lpstr>Calibri</vt:lpstr>
      <vt:lpstr>Wingdings</vt:lpstr>
      <vt:lpstr>Wingdings 3</vt:lpstr>
      <vt:lpstr>Integral</vt:lpstr>
      <vt:lpstr>Fixed income</vt:lpstr>
      <vt:lpstr>Fundamentals of credit analysis</vt:lpstr>
      <vt:lpstr>Fundamentals of credit analysis</vt:lpstr>
      <vt:lpstr>Fundamentals of credit analysis</vt:lpstr>
      <vt:lpstr>Fundamentals of credit analysis</vt:lpstr>
      <vt:lpstr>Fundamentals of credit analysis</vt:lpstr>
      <vt:lpstr>practices</vt:lpstr>
      <vt:lpstr>Practices</vt:lpstr>
      <vt:lpstr>Fundamentals of credit analysis</vt:lpstr>
      <vt:lpstr>Fundamentals of credit analysis</vt:lpstr>
      <vt:lpstr>Fundamentals of credit analysis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187</cp:revision>
  <dcterms:created xsi:type="dcterms:W3CDTF">2023-02-20T01:14:47Z</dcterms:created>
  <dcterms:modified xsi:type="dcterms:W3CDTF">2023-05-18T07:51:27Z</dcterms:modified>
</cp:coreProperties>
</file>