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4" r:id="rId21"/>
    <p:sldId id="275" r:id="rId22"/>
    <p:sldId id="276" r:id="rId23"/>
    <p:sldId id="277" r:id="rId24"/>
    <p:sldId id="318" r:id="rId25"/>
    <p:sldId id="278" r:id="rId26"/>
    <p:sldId id="279" r:id="rId27"/>
    <p:sldId id="280" r:id="rId28"/>
    <p:sldId id="281" r:id="rId29"/>
    <p:sldId id="282" r:id="rId30"/>
    <p:sldId id="283" r:id="rId31"/>
    <p:sldId id="284" r:id="rId32"/>
    <p:sldId id="285" r:id="rId33"/>
    <p:sldId id="286" r:id="rId34"/>
    <p:sldId id="287" r:id="rId35"/>
    <p:sldId id="288" r:id="rId36"/>
    <p:sldId id="319" r:id="rId37"/>
    <p:sldId id="320" r:id="rId38"/>
    <p:sldId id="289" r:id="rId39"/>
    <p:sldId id="290" r:id="rId40"/>
    <p:sldId id="291" r:id="rId41"/>
    <p:sldId id="292" r:id="rId42"/>
    <p:sldId id="293" r:id="rId43"/>
    <p:sldId id="294" r:id="rId44"/>
    <p:sldId id="321" r:id="rId45"/>
    <p:sldId id="295" r:id="rId46"/>
    <p:sldId id="296" r:id="rId47"/>
    <p:sldId id="297" r:id="rId48"/>
    <p:sldId id="302" r:id="rId49"/>
    <p:sldId id="303" r:id="rId50"/>
    <p:sldId id="298" r:id="rId51"/>
    <p:sldId id="299" r:id="rId52"/>
    <p:sldId id="322" r:id="rId53"/>
    <p:sldId id="323" r:id="rId54"/>
    <p:sldId id="324" r:id="rId55"/>
    <p:sldId id="301" r:id="rId56"/>
    <p:sldId id="300" r:id="rId57"/>
    <p:sldId id="306" r:id="rId58"/>
    <p:sldId id="304" r:id="rId59"/>
    <p:sldId id="305" r:id="rId60"/>
    <p:sldId id="307" r:id="rId61"/>
    <p:sldId id="308" r:id="rId62"/>
    <p:sldId id="309" r:id="rId63"/>
    <p:sldId id="310" r:id="rId64"/>
    <p:sldId id="325" r:id="rId65"/>
    <p:sldId id="326" r:id="rId66"/>
    <p:sldId id="327" r:id="rId67"/>
    <p:sldId id="311" r:id="rId68"/>
    <p:sldId id="312" r:id="rId69"/>
    <p:sldId id="31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69" d="100"/>
          <a:sy n="69" d="100"/>
        </p:scale>
        <p:origin x="9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dirty="0"/>
            <a:t>Futures exchanges are </a:t>
          </a:r>
          <a:r>
            <a:rPr lang="en-US" dirty="0">
              <a:solidFill>
                <a:srgbClr val="FF0000"/>
              </a:solidFill>
            </a:rPr>
            <a:t>highly regulated </a:t>
          </a:r>
          <a:r>
            <a:rPr lang="en-US" dirty="0"/>
            <a:t>at the national level in all countries.</a:t>
          </a:r>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dirty="0"/>
            <a:t>Some futures contracts also limit daily price changes. These rules, called </a:t>
          </a:r>
          <a:r>
            <a:rPr lang="en-US" dirty="0">
              <a:solidFill>
                <a:srgbClr val="FF0000"/>
              </a:solidFill>
            </a:rPr>
            <a:t>price limits</a:t>
          </a:r>
          <a:r>
            <a:rPr lang="en-US" dirty="0"/>
            <a:t>, establish a band relative to the previous day’s settlement price within which all trades must occur. </a:t>
          </a:r>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dirty="0"/>
            <a:t>In other cases, exchanges use what is called a </a:t>
          </a:r>
          <a:r>
            <a:rPr lang="en-US" dirty="0">
              <a:solidFill>
                <a:srgbClr val="FF0000"/>
              </a:solidFill>
            </a:rPr>
            <a:t>circuit breaker </a:t>
          </a:r>
          <a:r>
            <a:rPr lang="en-US" dirty="0"/>
            <a:t>to pause intraday trading for a brief period if a price limit is reached. </a:t>
          </a:r>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5602F172-A983-1C4D-B110-7FA3C9CE34A4}" type="pres">
      <dgm:prSet presAssocID="{D1B65AD8-174B-4062-BF05-55E5FA535CD5}" presName="linear" presStyleCnt="0">
        <dgm:presLayoutVars>
          <dgm:animLvl val="lvl"/>
          <dgm:resizeHandles val="exact"/>
        </dgm:presLayoutVars>
      </dgm:prSet>
      <dgm:spPr/>
    </dgm:pt>
    <dgm:pt modelId="{C08FA8F8-DA9E-8B44-8D6F-6375A3536BD1}" type="pres">
      <dgm:prSet presAssocID="{0EF7827D-B6DB-4485-B0C7-8E2167C10211}" presName="parentText" presStyleLbl="node1" presStyleIdx="0" presStyleCnt="4">
        <dgm:presLayoutVars>
          <dgm:chMax val="0"/>
          <dgm:bulletEnabled val="1"/>
        </dgm:presLayoutVars>
      </dgm:prSet>
      <dgm:spPr/>
    </dgm:pt>
    <dgm:pt modelId="{14E74796-704B-084B-9CA9-0759E81FFA02}" type="pres">
      <dgm:prSet presAssocID="{3E41C04B-59D8-405B-A436-1890E66ACD9F}" presName="spacer" presStyleCnt="0"/>
      <dgm:spPr/>
    </dgm:pt>
    <dgm:pt modelId="{352C9AC7-103F-8044-8984-F5154942BA12}" type="pres">
      <dgm:prSet presAssocID="{82615668-9298-41E1-B341-8A4546B2A4E5}" presName="parentText" presStyleLbl="node1" presStyleIdx="1" presStyleCnt="4">
        <dgm:presLayoutVars>
          <dgm:chMax val="0"/>
          <dgm:bulletEnabled val="1"/>
        </dgm:presLayoutVars>
      </dgm:prSet>
      <dgm:spPr/>
    </dgm:pt>
    <dgm:pt modelId="{AC66093A-6C84-B249-A239-7C156047F6FA}" type="pres">
      <dgm:prSet presAssocID="{66B92007-DDF1-43ED-B4CF-AEC388F928B6}" presName="spacer" presStyleCnt="0"/>
      <dgm:spPr/>
    </dgm:pt>
    <dgm:pt modelId="{5BFB7A5C-E8B1-C443-8439-A4D5978B922F}" type="pres">
      <dgm:prSet presAssocID="{B2AF295F-D774-49A4-BB34-FB57A47646C2}" presName="parentText" presStyleLbl="node1" presStyleIdx="2" presStyleCnt="4">
        <dgm:presLayoutVars>
          <dgm:chMax val="0"/>
          <dgm:bulletEnabled val="1"/>
        </dgm:presLayoutVars>
      </dgm:prSet>
      <dgm:spPr/>
    </dgm:pt>
    <dgm:pt modelId="{88E48E28-EC49-7E4F-9278-5D057BE79357}" type="pres">
      <dgm:prSet presAssocID="{BF450C8A-38B2-40D2-A973-E50C5DB8734D}" presName="spacer" presStyleCnt="0"/>
      <dgm:spPr/>
    </dgm:pt>
    <dgm:pt modelId="{F6F4EDB1-3BE7-2844-81C8-E0A2E03EC209}" type="pres">
      <dgm:prSet presAssocID="{BFDF2C22-9BAB-45BF-A3EF-D491AEB77377}" presName="parentText" presStyleLbl="node1" presStyleIdx="3" presStyleCnt="4">
        <dgm:presLayoutVars>
          <dgm:chMax val="0"/>
          <dgm:bulletEnabled val="1"/>
        </dgm:presLayoutVars>
      </dgm:prSet>
      <dgm:spPr/>
    </dgm:pt>
  </dgm:ptLst>
  <dgm:cxnLst>
    <dgm:cxn modelId="{8E685A22-269E-694A-A8B0-BA5211F340B1}" type="presOf" srcId="{B2AF295F-D774-49A4-BB34-FB57A47646C2}" destId="{5BFB7A5C-E8B1-C443-8439-A4D5978B922F}" srcOrd="0" destOrd="0" presId="urn:microsoft.com/office/officeart/2005/8/layout/vList2"/>
    <dgm:cxn modelId="{7911562B-8475-0549-9251-C26D7E8E8F78}" type="presOf" srcId="{82615668-9298-41E1-B341-8A4546B2A4E5}" destId="{352C9AC7-103F-8044-8984-F5154942BA12}" srcOrd="0" destOrd="0" presId="urn:microsoft.com/office/officeart/2005/8/layout/vList2"/>
    <dgm:cxn modelId="{9CB57C4D-E06C-6747-A6A9-9D5DBA1EF183}" type="presOf" srcId="{BFDF2C22-9BAB-45BF-A3EF-D491AEB77377}" destId="{F6F4EDB1-3BE7-2844-81C8-E0A2E03EC209}" srcOrd="0" destOrd="0" presId="urn:microsoft.com/office/officeart/2005/8/layout/vList2"/>
    <dgm:cxn modelId="{1DB93653-08FF-471B-B649-B9CF6EAE370F}" srcId="{D1B65AD8-174B-4062-BF05-55E5FA535CD5}" destId="{0EF7827D-B6DB-4485-B0C7-8E2167C10211}" srcOrd="0" destOrd="0" parTransId="{39B5CF56-C446-4E10-9541-4D1001826C53}" sibTransId="{3E41C04B-59D8-405B-A436-1890E66ACD9F}"/>
    <dgm:cxn modelId="{97AFC4AA-C5DE-E54F-8C8E-9D71E732626C}" type="presOf" srcId="{D1B65AD8-174B-4062-BF05-55E5FA535CD5}" destId="{5602F172-A983-1C4D-B110-7FA3C9CE34A4}" srcOrd="0" destOrd="0" presId="urn:microsoft.com/office/officeart/2005/8/layout/vList2"/>
    <dgm:cxn modelId="{CA8447BF-7EE2-6740-8E50-3A8E8521AB49}" type="presOf" srcId="{0EF7827D-B6DB-4485-B0C7-8E2167C10211}" destId="{C08FA8F8-DA9E-8B44-8D6F-6375A3536BD1}" srcOrd="0" destOrd="0" presId="urn:microsoft.com/office/officeart/2005/8/layout/vList2"/>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7F222AFD-41E8-4CB4-B2A1-403C99D9F63B}" srcId="{D1B65AD8-174B-4062-BF05-55E5FA535CD5}" destId="{82615668-9298-41E1-B341-8A4546B2A4E5}" srcOrd="1" destOrd="0" parTransId="{A74D0589-7572-4312-94CA-98327AF8A4A0}" sibTransId="{66B92007-DDF1-43ED-B4CF-AEC388F928B6}"/>
    <dgm:cxn modelId="{FFBD25E6-E18A-C740-8B4C-94E8E18BF186}" type="presParOf" srcId="{5602F172-A983-1C4D-B110-7FA3C9CE34A4}" destId="{C08FA8F8-DA9E-8B44-8D6F-6375A3536BD1}" srcOrd="0" destOrd="0" presId="urn:microsoft.com/office/officeart/2005/8/layout/vList2"/>
    <dgm:cxn modelId="{A961A733-2966-154A-A3A5-963CBD2707DE}" type="presParOf" srcId="{5602F172-A983-1C4D-B110-7FA3C9CE34A4}" destId="{14E74796-704B-084B-9CA9-0759E81FFA02}" srcOrd="1" destOrd="0" presId="urn:microsoft.com/office/officeart/2005/8/layout/vList2"/>
    <dgm:cxn modelId="{66A378BE-709C-F84E-B6DF-97F3B103DC82}" type="presParOf" srcId="{5602F172-A983-1C4D-B110-7FA3C9CE34A4}" destId="{352C9AC7-103F-8044-8984-F5154942BA12}" srcOrd="2" destOrd="0" presId="urn:microsoft.com/office/officeart/2005/8/layout/vList2"/>
    <dgm:cxn modelId="{A196878C-D945-434E-BD35-2C93362DB810}" type="presParOf" srcId="{5602F172-A983-1C4D-B110-7FA3C9CE34A4}" destId="{AC66093A-6C84-B249-A239-7C156047F6FA}" srcOrd="3" destOrd="0" presId="urn:microsoft.com/office/officeart/2005/8/layout/vList2"/>
    <dgm:cxn modelId="{84DB4B4B-B2CA-C14A-8EAD-119F2271B231}" type="presParOf" srcId="{5602F172-A983-1C4D-B110-7FA3C9CE34A4}" destId="{5BFB7A5C-E8B1-C443-8439-A4D5978B922F}" srcOrd="4" destOrd="0" presId="urn:microsoft.com/office/officeart/2005/8/layout/vList2"/>
    <dgm:cxn modelId="{C25552AA-8CFB-4C4F-9A1C-A4FE0F400034}" type="presParOf" srcId="{5602F172-A983-1C4D-B110-7FA3C9CE34A4}" destId="{88E48E28-EC49-7E4F-9278-5D057BE79357}" srcOrd="5" destOrd="0" presId="urn:microsoft.com/office/officeart/2005/8/layout/vList2"/>
    <dgm:cxn modelId="{4E6B486F-6833-584E-9362-5FBB8349F55B}" type="presParOf" srcId="{5602F172-A983-1C4D-B110-7FA3C9CE34A4}" destId="{F6F4EDB1-3BE7-2844-81C8-E0A2E03EC20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72627"/>
          <a:ext cx="9720262" cy="19041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 Describe a scenario in which a forward contract has cash settlement of zero at maturity and neither counterparty has defaulted. </a:t>
          </a:r>
        </a:p>
      </dsp:txBody>
      <dsp:txXfrm>
        <a:off x="92954" y="165581"/>
        <a:ext cx="9534354" cy="1718266"/>
      </dsp:txXfrm>
    </dsp:sp>
    <dsp:sp modelId="{2935446E-BFB4-B145-B594-12528465BFB3}">
      <dsp:nvSpPr>
        <dsp:cNvPr id="0" name=""/>
        <dsp:cNvSpPr/>
      </dsp:nvSpPr>
      <dsp:spPr>
        <a:xfrm>
          <a:off x="0" y="2045922"/>
          <a:ext cx="9720262" cy="19041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92954" y="2138876"/>
        <a:ext cx="9534354" cy="17182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7017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63035"/>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FA8F8-DA9E-8B44-8D6F-6375A3536BD1}">
      <dsp:nvSpPr>
        <dsp:cNvPr id="0" name=""/>
        <dsp:cNvSpPr/>
      </dsp:nvSpPr>
      <dsp:spPr>
        <a:xfrm>
          <a:off x="0" y="585720"/>
          <a:ext cx="9720072" cy="676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By standardizing these contracts and creating an organized market with rules, regulations, and a central clearing facility, the futures markets offer an element of </a:t>
          </a:r>
          <a:r>
            <a:rPr lang="en-US" sz="1700" kern="1200" dirty="0">
              <a:solidFill>
                <a:srgbClr val="FF0000"/>
              </a:solidFill>
            </a:rPr>
            <a:t>liquidity</a:t>
          </a:r>
          <a:r>
            <a:rPr lang="en-US" sz="1700" kern="1200" dirty="0"/>
            <a:t> and </a:t>
          </a:r>
          <a:r>
            <a:rPr lang="en-US" sz="1700" kern="1200" dirty="0">
              <a:solidFill>
                <a:srgbClr val="FF0000"/>
              </a:solidFill>
            </a:rPr>
            <a:t>protection against loss by default.</a:t>
          </a:r>
        </a:p>
      </dsp:txBody>
      <dsp:txXfrm>
        <a:off x="33012" y="618732"/>
        <a:ext cx="9654048" cy="610236"/>
      </dsp:txXfrm>
    </dsp:sp>
    <dsp:sp modelId="{352C9AC7-103F-8044-8984-F5154942BA12}">
      <dsp:nvSpPr>
        <dsp:cNvPr id="0" name=""/>
        <dsp:cNvSpPr/>
      </dsp:nvSpPr>
      <dsp:spPr>
        <a:xfrm>
          <a:off x="0" y="1310940"/>
          <a:ext cx="9720072" cy="676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Futures exchanges are </a:t>
          </a:r>
          <a:r>
            <a:rPr lang="en-US" sz="1700" kern="1200" dirty="0">
              <a:solidFill>
                <a:srgbClr val="FF0000"/>
              </a:solidFill>
            </a:rPr>
            <a:t>highly regulated </a:t>
          </a:r>
          <a:r>
            <a:rPr lang="en-US" sz="1700" kern="1200" dirty="0"/>
            <a:t>at the national level in all countries.</a:t>
          </a:r>
        </a:p>
      </dsp:txBody>
      <dsp:txXfrm>
        <a:off x="33012" y="1343952"/>
        <a:ext cx="9654048" cy="610236"/>
      </dsp:txXfrm>
    </dsp:sp>
    <dsp:sp modelId="{5BFB7A5C-E8B1-C443-8439-A4D5978B922F}">
      <dsp:nvSpPr>
        <dsp:cNvPr id="0" name=""/>
        <dsp:cNvSpPr/>
      </dsp:nvSpPr>
      <dsp:spPr>
        <a:xfrm>
          <a:off x="0" y="2036160"/>
          <a:ext cx="9720072" cy="676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Some futures contracts also limit daily price changes. These rules, called </a:t>
          </a:r>
          <a:r>
            <a:rPr lang="en-US" sz="1700" kern="1200" dirty="0">
              <a:solidFill>
                <a:srgbClr val="FF0000"/>
              </a:solidFill>
            </a:rPr>
            <a:t>price limits</a:t>
          </a:r>
          <a:r>
            <a:rPr lang="en-US" sz="1700" kern="1200" dirty="0"/>
            <a:t>, establish a band relative to the previous day’s settlement price within which all trades must occur. </a:t>
          </a:r>
        </a:p>
      </dsp:txBody>
      <dsp:txXfrm>
        <a:off x="33012" y="2069172"/>
        <a:ext cx="9654048" cy="610236"/>
      </dsp:txXfrm>
    </dsp:sp>
    <dsp:sp modelId="{F6F4EDB1-3BE7-2844-81C8-E0A2E03EC209}">
      <dsp:nvSpPr>
        <dsp:cNvPr id="0" name=""/>
        <dsp:cNvSpPr/>
      </dsp:nvSpPr>
      <dsp:spPr>
        <a:xfrm>
          <a:off x="0" y="2761380"/>
          <a:ext cx="9720072" cy="676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other cases, exchanges use what is called a </a:t>
          </a:r>
          <a:r>
            <a:rPr lang="en-US" sz="1700" kern="1200" dirty="0">
              <a:solidFill>
                <a:srgbClr val="FF0000"/>
              </a:solidFill>
            </a:rPr>
            <a:t>circuit breaker </a:t>
          </a:r>
          <a:r>
            <a:rPr lang="en-US" sz="1700" kern="1200" dirty="0"/>
            <a:t>to pause intraday trading for a brief period if a price limit is reached. </a:t>
          </a:r>
        </a:p>
      </dsp:txBody>
      <dsp:txXfrm>
        <a:off x="33012" y="2794392"/>
        <a:ext cx="9654048" cy="610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29552705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3508808584"/>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a:bodyPr>
          <a:lstStyle/>
          <a:p>
            <a:r>
              <a:rPr lang="en-US"/>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marL="128016" lvl="1" indent="0">
              <a:buNone/>
            </a:pPr>
            <a:r>
              <a:rPr lang="en-US" b="1" dirty="0"/>
              <a:t>Characteristics:</a:t>
            </a:r>
          </a:p>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508</TotalTime>
  <Words>3697</Words>
  <Application>Microsoft Office PowerPoint</Application>
  <PresentationFormat>Widescreen</PresentationFormat>
  <Paragraphs>443</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Tw Cen MT</vt:lpstr>
      <vt:lpstr>Tw Cen MT Condensed</vt:lpstr>
      <vt:lpstr>华文仿宋</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vt:lpstr>
      <vt:lpstr>Futures Contracts</vt:lpstr>
      <vt:lpstr>Futures Contracts</vt:lpstr>
      <vt:lpstr>Futures Contracts example</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3</cp:revision>
  <dcterms:created xsi:type="dcterms:W3CDTF">2022-07-04T14:25:23Z</dcterms:created>
  <dcterms:modified xsi:type="dcterms:W3CDTF">2022-07-05T09:02:40Z</dcterms:modified>
</cp:coreProperties>
</file>