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5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51EA5-8AB5-4AC4-B3FD-7BBEB64443B6}">
          <p14:sldIdLst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766CA-5F07-42E3-8610-B4532427CF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DB86EF-A527-4532-89C3-24A27B793BDA}">
      <dgm:prSet/>
      <dgm:spPr/>
      <dgm:t>
        <a:bodyPr/>
        <a:lstStyle/>
        <a:p>
          <a:r>
            <a:rPr lang="en-US" dirty="0"/>
            <a:t>Module1 Fixed-Income Securities : Defining Elements</a:t>
          </a:r>
        </a:p>
      </dgm:t>
    </dgm:pt>
    <dgm:pt modelId="{F3804465-7488-414D-8607-C466A0CAA49D}" type="parTrans" cxnId="{AA660094-7F9F-49C3-AE79-024440C17B0E}">
      <dgm:prSet/>
      <dgm:spPr/>
      <dgm:t>
        <a:bodyPr/>
        <a:lstStyle/>
        <a:p>
          <a:endParaRPr lang="en-US"/>
        </a:p>
      </dgm:t>
    </dgm:pt>
    <dgm:pt modelId="{62124337-350F-4AC5-930D-3E0358551D21}" type="sibTrans" cxnId="{AA660094-7F9F-49C3-AE79-024440C17B0E}">
      <dgm:prSet/>
      <dgm:spPr/>
      <dgm:t>
        <a:bodyPr/>
        <a:lstStyle/>
        <a:p>
          <a:endParaRPr lang="en-US"/>
        </a:p>
      </dgm:t>
    </dgm:pt>
    <dgm:pt modelId="{8775BE4B-91CD-4E13-B5D4-9CA2CF13298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Module2 Fixed-Income Markets : Issuance, Trading, and Funding</a:t>
          </a:r>
        </a:p>
      </dgm:t>
    </dgm:pt>
    <dgm:pt modelId="{8CBE5697-F745-415C-AE5D-A178D3DFBD66}" type="parTrans" cxnId="{908EC35E-46AF-4658-9648-9887CC3FA4A2}">
      <dgm:prSet/>
      <dgm:spPr/>
      <dgm:t>
        <a:bodyPr/>
        <a:lstStyle/>
        <a:p>
          <a:endParaRPr lang="en-US"/>
        </a:p>
      </dgm:t>
    </dgm:pt>
    <dgm:pt modelId="{D2824199-343D-4CD5-B0D5-FADC944BFA11}" type="sibTrans" cxnId="{908EC35E-46AF-4658-9648-9887CC3FA4A2}">
      <dgm:prSet/>
      <dgm:spPr/>
      <dgm:t>
        <a:bodyPr/>
        <a:lstStyle/>
        <a:p>
          <a:endParaRPr lang="en-US"/>
        </a:p>
      </dgm:t>
    </dgm:pt>
    <dgm:pt modelId="{4E857B33-F061-4528-8578-5C497DF4652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Module3 Introduction to Fixed-Income Valuation</a:t>
          </a:r>
        </a:p>
      </dgm:t>
    </dgm:pt>
    <dgm:pt modelId="{4C1D4D96-116B-4BD6-8195-3A9B9584C532}" type="parTrans" cxnId="{9784C25B-FAA9-4496-A610-A6C44A43AB28}">
      <dgm:prSet/>
      <dgm:spPr/>
      <dgm:t>
        <a:bodyPr/>
        <a:lstStyle/>
        <a:p>
          <a:endParaRPr lang="en-US"/>
        </a:p>
      </dgm:t>
    </dgm:pt>
    <dgm:pt modelId="{E20AB3E6-14C8-4E08-AF6F-C749480DA3CE}" type="sibTrans" cxnId="{9784C25B-FAA9-4496-A610-A6C44A43AB28}">
      <dgm:prSet/>
      <dgm:spPr/>
      <dgm:t>
        <a:bodyPr/>
        <a:lstStyle/>
        <a:p>
          <a:endParaRPr lang="en-US"/>
        </a:p>
      </dgm:t>
    </dgm:pt>
    <dgm:pt modelId="{0F4A2E6B-F5DA-4F29-A320-912D9E776CB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Module4 Introduction to Asset-Backed Securities</a:t>
          </a:r>
        </a:p>
      </dgm:t>
    </dgm:pt>
    <dgm:pt modelId="{A044D1CC-86E4-4014-9354-5AEBCB3AC07E}" type="parTrans" cxnId="{EF073462-21DE-43F2-9C67-A6F08C7C2D42}">
      <dgm:prSet/>
      <dgm:spPr/>
      <dgm:t>
        <a:bodyPr/>
        <a:lstStyle/>
        <a:p>
          <a:endParaRPr lang="en-US"/>
        </a:p>
      </dgm:t>
    </dgm:pt>
    <dgm:pt modelId="{3F04B0AA-3225-47C3-8A38-52AD470B6284}" type="sibTrans" cxnId="{EF073462-21DE-43F2-9C67-A6F08C7C2D42}">
      <dgm:prSet/>
      <dgm:spPr/>
      <dgm:t>
        <a:bodyPr/>
        <a:lstStyle/>
        <a:p>
          <a:endParaRPr lang="en-US"/>
        </a:p>
      </dgm:t>
    </dgm:pt>
    <dgm:pt modelId="{FBE2AE91-992F-44F0-BA01-1337A9AEA99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Module5 Understanding Fixed-Income Risk and Return</a:t>
          </a:r>
        </a:p>
      </dgm:t>
    </dgm:pt>
    <dgm:pt modelId="{B42BBB98-0DAD-43D2-BBAB-F618BB40B07C}" type="parTrans" cxnId="{4DAF011C-5523-4925-A59C-EAAC19842E41}">
      <dgm:prSet/>
      <dgm:spPr/>
      <dgm:t>
        <a:bodyPr/>
        <a:lstStyle/>
        <a:p>
          <a:endParaRPr lang="en-US"/>
        </a:p>
      </dgm:t>
    </dgm:pt>
    <dgm:pt modelId="{07980151-A11E-47F2-847A-9A354D3E2EA9}" type="sibTrans" cxnId="{4DAF011C-5523-4925-A59C-EAAC19842E41}">
      <dgm:prSet/>
      <dgm:spPr/>
      <dgm:t>
        <a:bodyPr/>
        <a:lstStyle/>
        <a:p>
          <a:endParaRPr lang="en-US"/>
        </a:p>
      </dgm:t>
    </dgm:pt>
    <dgm:pt modelId="{1829E5B3-4239-40BD-B38B-44D9923F7F47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Module6 Fundamentals of Credit Analysis</a:t>
          </a:r>
        </a:p>
      </dgm:t>
    </dgm:pt>
    <dgm:pt modelId="{A73B8A4A-BE87-4748-B020-D733CAB07E7D}" type="parTrans" cxnId="{CBD81709-DFCD-4AFC-9BCF-34112444137A}">
      <dgm:prSet/>
      <dgm:spPr/>
      <dgm:t>
        <a:bodyPr/>
        <a:lstStyle/>
        <a:p>
          <a:endParaRPr lang="en-US"/>
        </a:p>
      </dgm:t>
    </dgm:pt>
    <dgm:pt modelId="{28FF1035-A579-453F-B0DF-07AB992C3F0E}" type="sibTrans" cxnId="{CBD81709-DFCD-4AFC-9BCF-34112444137A}">
      <dgm:prSet/>
      <dgm:spPr/>
      <dgm:t>
        <a:bodyPr/>
        <a:lstStyle/>
        <a:p>
          <a:endParaRPr lang="en-US"/>
        </a:p>
      </dgm:t>
    </dgm:pt>
    <dgm:pt modelId="{DC5C12B1-D6D9-4E77-93E9-2BAF487F89DA}" type="pres">
      <dgm:prSet presAssocID="{65E766CA-5F07-42E3-8610-B4532427CF7D}" presName="root" presStyleCnt="0">
        <dgm:presLayoutVars>
          <dgm:dir/>
          <dgm:resizeHandles val="exact"/>
        </dgm:presLayoutVars>
      </dgm:prSet>
      <dgm:spPr/>
    </dgm:pt>
    <dgm:pt modelId="{E2A0B06A-A3FD-4AB4-95C5-4406862AEC22}" type="pres">
      <dgm:prSet presAssocID="{7DDB86EF-A527-4532-89C3-24A27B793BDA}" presName="compNode" presStyleCnt="0"/>
      <dgm:spPr/>
    </dgm:pt>
    <dgm:pt modelId="{8EEC5F2D-028A-459C-838C-DDD456F621E0}" type="pres">
      <dgm:prSet presAssocID="{7DDB86EF-A527-4532-89C3-24A27B793BDA}" presName="bgRect" presStyleLbl="bgShp" presStyleIdx="0" presStyleCnt="6"/>
      <dgm:spPr/>
    </dgm:pt>
    <dgm:pt modelId="{03EDD7C3-3ADC-4CDA-BEC1-EB09B94697D2}" type="pres">
      <dgm:prSet presAssocID="{7DDB86EF-A527-4532-89C3-24A27B793BD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2790A7F3-0879-4634-BD7F-62D346993B62}" type="pres">
      <dgm:prSet presAssocID="{7DDB86EF-A527-4532-89C3-24A27B793BDA}" presName="spaceRect" presStyleCnt="0"/>
      <dgm:spPr/>
    </dgm:pt>
    <dgm:pt modelId="{388709E5-3665-4121-96AE-CDA8783C0803}" type="pres">
      <dgm:prSet presAssocID="{7DDB86EF-A527-4532-89C3-24A27B793BDA}" presName="parTx" presStyleLbl="revTx" presStyleIdx="0" presStyleCnt="6">
        <dgm:presLayoutVars>
          <dgm:chMax val="0"/>
          <dgm:chPref val="0"/>
        </dgm:presLayoutVars>
      </dgm:prSet>
      <dgm:spPr/>
    </dgm:pt>
    <dgm:pt modelId="{9DFB78EC-3D19-4477-9CD0-F3C26A34FB20}" type="pres">
      <dgm:prSet presAssocID="{62124337-350F-4AC5-930D-3E0358551D21}" presName="sibTrans" presStyleCnt="0"/>
      <dgm:spPr/>
    </dgm:pt>
    <dgm:pt modelId="{056A8D92-FF12-4397-BE4B-5C0685C9430A}" type="pres">
      <dgm:prSet presAssocID="{8775BE4B-91CD-4E13-B5D4-9CA2CF13298E}" presName="compNode" presStyleCnt="0"/>
      <dgm:spPr/>
    </dgm:pt>
    <dgm:pt modelId="{E2F9343B-9194-4ED5-9108-12CA03BE397A}" type="pres">
      <dgm:prSet presAssocID="{8775BE4B-91CD-4E13-B5D4-9CA2CF13298E}" presName="bgRect" presStyleLbl="bgShp" presStyleIdx="1" presStyleCnt="6"/>
      <dgm:spPr/>
    </dgm:pt>
    <dgm:pt modelId="{8731F683-B4ED-42EC-AB94-E885702A0433}" type="pres">
      <dgm:prSet presAssocID="{8775BE4B-91CD-4E13-B5D4-9CA2CF1329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元"/>
        </a:ext>
      </dgm:extLst>
    </dgm:pt>
    <dgm:pt modelId="{AD6DCFF4-1E12-4CC2-8E95-5FD41E6FA9A7}" type="pres">
      <dgm:prSet presAssocID="{8775BE4B-91CD-4E13-B5D4-9CA2CF13298E}" presName="spaceRect" presStyleCnt="0"/>
      <dgm:spPr/>
    </dgm:pt>
    <dgm:pt modelId="{E5642B59-79D5-4AD7-B291-78B837352C0E}" type="pres">
      <dgm:prSet presAssocID="{8775BE4B-91CD-4E13-B5D4-9CA2CF13298E}" presName="parTx" presStyleLbl="revTx" presStyleIdx="1" presStyleCnt="6">
        <dgm:presLayoutVars>
          <dgm:chMax val="0"/>
          <dgm:chPref val="0"/>
        </dgm:presLayoutVars>
      </dgm:prSet>
      <dgm:spPr/>
    </dgm:pt>
    <dgm:pt modelId="{EB4FE269-2DDD-4653-A849-856C145B9562}" type="pres">
      <dgm:prSet presAssocID="{D2824199-343D-4CD5-B0D5-FADC944BFA11}" presName="sibTrans" presStyleCnt="0"/>
      <dgm:spPr/>
    </dgm:pt>
    <dgm:pt modelId="{139FC032-29A4-448A-920A-70F67E4BDDAE}" type="pres">
      <dgm:prSet presAssocID="{4E857B33-F061-4528-8578-5C497DF46525}" presName="compNode" presStyleCnt="0"/>
      <dgm:spPr/>
    </dgm:pt>
    <dgm:pt modelId="{4539A30B-BD30-4576-839C-600EE561FFF6}" type="pres">
      <dgm:prSet presAssocID="{4E857B33-F061-4528-8578-5C497DF46525}" presName="bgRect" presStyleLbl="bgShp" presStyleIdx="2" presStyleCnt="6"/>
      <dgm:spPr/>
    </dgm:pt>
    <dgm:pt modelId="{EA94339E-33F1-4971-B8E5-E13A0CC5862C}" type="pres">
      <dgm:prSet presAssocID="{4E857B33-F061-4528-8578-5C497DF465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硬币"/>
        </a:ext>
      </dgm:extLst>
    </dgm:pt>
    <dgm:pt modelId="{33914D17-B1F2-424C-9470-6CE436EB4E3F}" type="pres">
      <dgm:prSet presAssocID="{4E857B33-F061-4528-8578-5C497DF46525}" presName="spaceRect" presStyleCnt="0"/>
      <dgm:spPr/>
    </dgm:pt>
    <dgm:pt modelId="{B1BC8293-9433-49A9-97D0-C60668C4B9EF}" type="pres">
      <dgm:prSet presAssocID="{4E857B33-F061-4528-8578-5C497DF46525}" presName="parTx" presStyleLbl="revTx" presStyleIdx="2" presStyleCnt="6">
        <dgm:presLayoutVars>
          <dgm:chMax val="0"/>
          <dgm:chPref val="0"/>
        </dgm:presLayoutVars>
      </dgm:prSet>
      <dgm:spPr/>
    </dgm:pt>
    <dgm:pt modelId="{8255D33F-879F-4B99-8877-DED5EB6EC7E1}" type="pres">
      <dgm:prSet presAssocID="{E20AB3E6-14C8-4E08-AF6F-C749480DA3CE}" presName="sibTrans" presStyleCnt="0"/>
      <dgm:spPr/>
    </dgm:pt>
    <dgm:pt modelId="{4B87D577-3BE5-4CF2-A680-9F98F058048A}" type="pres">
      <dgm:prSet presAssocID="{0F4A2E6B-F5DA-4F29-A320-912D9E776CBF}" presName="compNode" presStyleCnt="0"/>
      <dgm:spPr/>
    </dgm:pt>
    <dgm:pt modelId="{F86FF93E-356E-491A-A772-725657F7A28A}" type="pres">
      <dgm:prSet presAssocID="{0F4A2E6B-F5DA-4F29-A320-912D9E776CBF}" presName="bgRect" presStyleLbl="bgShp" presStyleIdx="3" presStyleCnt="6"/>
      <dgm:spPr/>
    </dgm:pt>
    <dgm:pt modelId="{C3B8CEA7-A95B-4CF7-8D66-91962C065327}" type="pres">
      <dgm:prSet presAssocID="{0F4A2E6B-F5DA-4F29-A320-912D9E776C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城市"/>
        </a:ext>
      </dgm:extLst>
    </dgm:pt>
    <dgm:pt modelId="{B55C28C2-FBFB-44EE-B960-1A860DD2FD9F}" type="pres">
      <dgm:prSet presAssocID="{0F4A2E6B-F5DA-4F29-A320-912D9E776CBF}" presName="spaceRect" presStyleCnt="0"/>
      <dgm:spPr/>
    </dgm:pt>
    <dgm:pt modelId="{E2521213-F4F2-4890-AFB1-05C76A8D3FCB}" type="pres">
      <dgm:prSet presAssocID="{0F4A2E6B-F5DA-4F29-A320-912D9E776CBF}" presName="parTx" presStyleLbl="revTx" presStyleIdx="3" presStyleCnt="6">
        <dgm:presLayoutVars>
          <dgm:chMax val="0"/>
          <dgm:chPref val="0"/>
        </dgm:presLayoutVars>
      </dgm:prSet>
      <dgm:spPr/>
    </dgm:pt>
    <dgm:pt modelId="{A64B3137-86D8-4EF2-B121-2666103A739F}" type="pres">
      <dgm:prSet presAssocID="{3F04B0AA-3225-47C3-8A38-52AD470B6284}" presName="sibTrans" presStyleCnt="0"/>
      <dgm:spPr/>
    </dgm:pt>
    <dgm:pt modelId="{03E4A6A8-341C-4BD9-8CB1-852A261D2019}" type="pres">
      <dgm:prSet presAssocID="{FBE2AE91-992F-44F0-BA01-1337A9AEA998}" presName="compNode" presStyleCnt="0"/>
      <dgm:spPr/>
    </dgm:pt>
    <dgm:pt modelId="{08FE9A4C-A673-4795-B974-ADBEAE4CCD02}" type="pres">
      <dgm:prSet presAssocID="{FBE2AE91-992F-44F0-BA01-1337A9AEA998}" presName="bgRect" presStyleLbl="bgShp" presStyleIdx="4" presStyleCnt="6"/>
      <dgm:spPr/>
    </dgm:pt>
    <dgm:pt modelId="{4D14CE0A-AF2C-4D06-9852-6A5CFDE252C2}" type="pres">
      <dgm:prSet presAssocID="{FBE2AE91-992F-44F0-BA01-1337A9AEA9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26BCED-61B4-4028-8279-6DAE1619AB67}" type="pres">
      <dgm:prSet presAssocID="{FBE2AE91-992F-44F0-BA01-1337A9AEA998}" presName="spaceRect" presStyleCnt="0"/>
      <dgm:spPr/>
    </dgm:pt>
    <dgm:pt modelId="{B9B7FB8C-767D-4FE2-8B14-3C93DB99B10C}" type="pres">
      <dgm:prSet presAssocID="{FBE2AE91-992F-44F0-BA01-1337A9AEA998}" presName="parTx" presStyleLbl="revTx" presStyleIdx="4" presStyleCnt="6">
        <dgm:presLayoutVars>
          <dgm:chMax val="0"/>
          <dgm:chPref val="0"/>
        </dgm:presLayoutVars>
      </dgm:prSet>
      <dgm:spPr/>
    </dgm:pt>
    <dgm:pt modelId="{7526737A-D445-4140-B11E-DEB1AE3CA8DA}" type="pres">
      <dgm:prSet presAssocID="{07980151-A11E-47F2-847A-9A354D3E2EA9}" presName="sibTrans" presStyleCnt="0"/>
      <dgm:spPr/>
    </dgm:pt>
    <dgm:pt modelId="{1BD3734F-AF2A-4560-B108-7E67A3648BEB}" type="pres">
      <dgm:prSet presAssocID="{1829E5B3-4239-40BD-B38B-44D9923F7F47}" presName="compNode" presStyleCnt="0"/>
      <dgm:spPr/>
    </dgm:pt>
    <dgm:pt modelId="{5EDDC7B2-FFC0-49AB-9983-E86F3F3A1C0F}" type="pres">
      <dgm:prSet presAssocID="{1829E5B3-4239-40BD-B38B-44D9923F7F47}" presName="bgRect" presStyleLbl="bgShp" presStyleIdx="5" presStyleCnt="6"/>
      <dgm:spPr/>
    </dgm:pt>
    <dgm:pt modelId="{2AEE7F50-91FB-44E0-B029-3983C6E732A7}" type="pres">
      <dgm:prSet presAssocID="{1829E5B3-4239-40BD-B38B-44D9923F7F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7F51E2-2CD1-48E4-9A8C-9D4490C8401A}" type="pres">
      <dgm:prSet presAssocID="{1829E5B3-4239-40BD-B38B-44D9923F7F47}" presName="spaceRect" presStyleCnt="0"/>
      <dgm:spPr/>
    </dgm:pt>
    <dgm:pt modelId="{7D512848-7C80-4833-A9D8-A0B168D3B482}" type="pres">
      <dgm:prSet presAssocID="{1829E5B3-4239-40BD-B38B-44D9923F7F4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3B7B500-2ECD-4EB6-A9DB-7B9467F55D0D}" type="presOf" srcId="{1829E5B3-4239-40BD-B38B-44D9923F7F47}" destId="{7D512848-7C80-4833-A9D8-A0B168D3B482}" srcOrd="0" destOrd="0" presId="urn:microsoft.com/office/officeart/2018/2/layout/IconVerticalSolidList"/>
    <dgm:cxn modelId="{CBD81709-DFCD-4AFC-9BCF-34112444137A}" srcId="{65E766CA-5F07-42E3-8610-B4532427CF7D}" destId="{1829E5B3-4239-40BD-B38B-44D9923F7F47}" srcOrd="5" destOrd="0" parTransId="{A73B8A4A-BE87-4748-B020-D733CAB07E7D}" sibTransId="{28FF1035-A579-453F-B0DF-07AB992C3F0E}"/>
    <dgm:cxn modelId="{4DAF011C-5523-4925-A59C-EAAC19842E41}" srcId="{65E766CA-5F07-42E3-8610-B4532427CF7D}" destId="{FBE2AE91-992F-44F0-BA01-1337A9AEA998}" srcOrd="4" destOrd="0" parTransId="{B42BBB98-0DAD-43D2-BBAB-F618BB40B07C}" sibTransId="{07980151-A11E-47F2-847A-9A354D3E2EA9}"/>
    <dgm:cxn modelId="{001D0D3B-FAA1-4483-9C58-68D22DC09B9E}" type="presOf" srcId="{FBE2AE91-992F-44F0-BA01-1337A9AEA998}" destId="{B9B7FB8C-767D-4FE2-8B14-3C93DB99B10C}" srcOrd="0" destOrd="0" presId="urn:microsoft.com/office/officeart/2018/2/layout/IconVerticalSolidList"/>
    <dgm:cxn modelId="{9784C25B-FAA9-4496-A610-A6C44A43AB28}" srcId="{65E766CA-5F07-42E3-8610-B4532427CF7D}" destId="{4E857B33-F061-4528-8578-5C497DF46525}" srcOrd="2" destOrd="0" parTransId="{4C1D4D96-116B-4BD6-8195-3A9B9584C532}" sibTransId="{E20AB3E6-14C8-4E08-AF6F-C749480DA3CE}"/>
    <dgm:cxn modelId="{908EC35E-46AF-4658-9648-9887CC3FA4A2}" srcId="{65E766CA-5F07-42E3-8610-B4532427CF7D}" destId="{8775BE4B-91CD-4E13-B5D4-9CA2CF13298E}" srcOrd="1" destOrd="0" parTransId="{8CBE5697-F745-415C-AE5D-A178D3DFBD66}" sibTransId="{D2824199-343D-4CD5-B0D5-FADC944BFA11}"/>
    <dgm:cxn modelId="{EF073462-21DE-43F2-9C67-A6F08C7C2D42}" srcId="{65E766CA-5F07-42E3-8610-B4532427CF7D}" destId="{0F4A2E6B-F5DA-4F29-A320-912D9E776CBF}" srcOrd="3" destOrd="0" parTransId="{A044D1CC-86E4-4014-9354-5AEBCB3AC07E}" sibTransId="{3F04B0AA-3225-47C3-8A38-52AD470B6284}"/>
    <dgm:cxn modelId="{ACBD6264-F216-49DB-8823-6BA2082EAA67}" type="presOf" srcId="{65E766CA-5F07-42E3-8610-B4532427CF7D}" destId="{DC5C12B1-D6D9-4E77-93E9-2BAF487F89DA}" srcOrd="0" destOrd="0" presId="urn:microsoft.com/office/officeart/2018/2/layout/IconVerticalSolidList"/>
    <dgm:cxn modelId="{AA660094-7F9F-49C3-AE79-024440C17B0E}" srcId="{65E766CA-5F07-42E3-8610-B4532427CF7D}" destId="{7DDB86EF-A527-4532-89C3-24A27B793BDA}" srcOrd="0" destOrd="0" parTransId="{F3804465-7488-414D-8607-C466A0CAA49D}" sibTransId="{62124337-350F-4AC5-930D-3E0358551D21}"/>
    <dgm:cxn modelId="{7A351294-DFC3-46BB-A318-F608BBD05C1D}" type="presOf" srcId="{8775BE4B-91CD-4E13-B5D4-9CA2CF13298E}" destId="{E5642B59-79D5-4AD7-B291-78B837352C0E}" srcOrd="0" destOrd="0" presId="urn:microsoft.com/office/officeart/2018/2/layout/IconVerticalSolidList"/>
    <dgm:cxn modelId="{677C74C8-A65A-40B9-9E68-C24090AA36EB}" type="presOf" srcId="{7DDB86EF-A527-4532-89C3-24A27B793BDA}" destId="{388709E5-3665-4121-96AE-CDA8783C0803}" srcOrd="0" destOrd="0" presId="urn:microsoft.com/office/officeart/2018/2/layout/IconVerticalSolidList"/>
    <dgm:cxn modelId="{6297DAD3-FCDC-4505-890E-182ACBD4AC46}" type="presOf" srcId="{4E857B33-F061-4528-8578-5C497DF46525}" destId="{B1BC8293-9433-49A9-97D0-C60668C4B9EF}" srcOrd="0" destOrd="0" presId="urn:microsoft.com/office/officeart/2018/2/layout/IconVerticalSolidList"/>
    <dgm:cxn modelId="{2F3127EF-1B59-44A5-A980-4ACBFCF4C652}" type="presOf" srcId="{0F4A2E6B-F5DA-4F29-A320-912D9E776CBF}" destId="{E2521213-F4F2-4890-AFB1-05C76A8D3FCB}" srcOrd="0" destOrd="0" presId="urn:microsoft.com/office/officeart/2018/2/layout/IconVerticalSolidList"/>
    <dgm:cxn modelId="{68CF79A8-D9CF-4F81-8A76-6AA192FDB13E}" type="presParOf" srcId="{DC5C12B1-D6D9-4E77-93E9-2BAF487F89DA}" destId="{E2A0B06A-A3FD-4AB4-95C5-4406862AEC22}" srcOrd="0" destOrd="0" presId="urn:microsoft.com/office/officeart/2018/2/layout/IconVerticalSolidList"/>
    <dgm:cxn modelId="{6C51A245-2D25-4473-ADF3-ABF2FD0893F2}" type="presParOf" srcId="{E2A0B06A-A3FD-4AB4-95C5-4406862AEC22}" destId="{8EEC5F2D-028A-459C-838C-DDD456F621E0}" srcOrd="0" destOrd="0" presId="urn:microsoft.com/office/officeart/2018/2/layout/IconVerticalSolidList"/>
    <dgm:cxn modelId="{845E6223-8F49-42B5-8990-939248C90E58}" type="presParOf" srcId="{E2A0B06A-A3FD-4AB4-95C5-4406862AEC22}" destId="{03EDD7C3-3ADC-4CDA-BEC1-EB09B94697D2}" srcOrd="1" destOrd="0" presId="urn:microsoft.com/office/officeart/2018/2/layout/IconVerticalSolidList"/>
    <dgm:cxn modelId="{A3D462E2-7110-4A4B-BD3D-EC9C5AC8638C}" type="presParOf" srcId="{E2A0B06A-A3FD-4AB4-95C5-4406862AEC22}" destId="{2790A7F3-0879-4634-BD7F-62D346993B62}" srcOrd="2" destOrd="0" presId="urn:microsoft.com/office/officeart/2018/2/layout/IconVerticalSolidList"/>
    <dgm:cxn modelId="{98F8793A-B7DE-4366-91DC-BF7CA1462C3E}" type="presParOf" srcId="{E2A0B06A-A3FD-4AB4-95C5-4406862AEC22}" destId="{388709E5-3665-4121-96AE-CDA8783C0803}" srcOrd="3" destOrd="0" presId="urn:microsoft.com/office/officeart/2018/2/layout/IconVerticalSolidList"/>
    <dgm:cxn modelId="{E033F95B-8CA3-42D6-A8CD-5CCDB309B267}" type="presParOf" srcId="{DC5C12B1-D6D9-4E77-93E9-2BAF487F89DA}" destId="{9DFB78EC-3D19-4477-9CD0-F3C26A34FB20}" srcOrd="1" destOrd="0" presId="urn:microsoft.com/office/officeart/2018/2/layout/IconVerticalSolidList"/>
    <dgm:cxn modelId="{2D13F88B-9F17-46F7-B61A-7D356FB26D03}" type="presParOf" srcId="{DC5C12B1-D6D9-4E77-93E9-2BAF487F89DA}" destId="{056A8D92-FF12-4397-BE4B-5C0685C9430A}" srcOrd="2" destOrd="0" presId="urn:microsoft.com/office/officeart/2018/2/layout/IconVerticalSolidList"/>
    <dgm:cxn modelId="{19ABE5B3-0796-4319-8025-402C0567FA0F}" type="presParOf" srcId="{056A8D92-FF12-4397-BE4B-5C0685C9430A}" destId="{E2F9343B-9194-4ED5-9108-12CA03BE397A}" srcOrd="0" destOrd="0" presId="urn:microsoft.com/office/officeart/2018/2/layout/IconVerticalSolidList"/>
    <dgm:cxn modelId="{1F50C963-71A7-4500-BC3E-4A2BE5ABBE8A}" type="presParOf" srcId="{056A8D92-FF12-4397-BE4B-5C0685C9430A}" destId="{8731F683-B4ED-42EC-AB94-E885702A0433}" srcOrd="1" destOrd="0" presId="urn:microsoft.com/office/officeart/2018/2/layout/IconVerticalSolidList"/>
    <dgm:cxn modelId="{CFEC7FAD-B048-4D6B-8793-51635305B6D7}" type="presParOf" srcId="{056A8D92-FF12-4397-BE4B-5C0685C9430A}" destId="{AD6DCFF4-1E12-4CC2-8E95-5FD41E6FA9A7}" srcOrd="2" destOrd="0" presId="urn:microsoft.com/office/officeart/2018/2/layout/IconVerticalSolidList"/>
    <dgm:cxn modelId="{78EC0CA5-DB40-4A43-A9F0-ADECD8E3DF6C}" type="presParOf" srcId="{056A8D92-FF12-4397-BE4B-5C0685C9430A}" destId="{E5642B59-79D5-4AD7-B291-78B837352C0E}" srcOrd="3" destOrd="0" presId="urn:microsoft.com/office/officeart/2018/2/layout/IconVerticalSolidList"/>
    <dgm:cxn modelId="{EAC05C54-F049-4FB2-8CBF-4F2EAA095B11}" type="presParOf" srcId="{DC5C12B1-D6D9-4E77-93E9-2BAF487F89DA}" destId="{EB4FE269-2DDD-4653-A849-856C145B9562}" srcOrd="3" destOrd="0" presId="urn:microsoft.com/office/officeart/2018/2/layout/IconVerticalSolidList"/>
    <dgm:cxn modelId="{3EF050A5-F1F0-4AF7-89F8-A5AB400C6840}" type="presParOf" srcId="{DC5C12B1-D6D9-4E77-93E9-2BAF487F89DA}" destId="{139FC032-29A4-448A-920A-70F67E4BDDAE}" srcOrd="4" destOrd="0" presId="urn:microsoft.com/office/officeart/2018/2/layout/IconVerticalSolidList"/>
    <dgm:cxn modelId="{B20287C0-B9F4-4BAB-937A-A0C19CABC7BB}" type="presParOf" srcId="{139FC032-29A4-448A-920A-70F67E4BDDAE}" destId="{4539A30B-BD30-4576-839C-600EE561FFF6}" srcOrd="0" destOrd="0" presId="urn:microsoft.com/office/officeart/2018/2/layout/IconVerticalSolidList"/>
    <dgm:cxn modelId="{D4F09F5D-C82A-437C-BABD-5A2AFCD281B9}" type="presParOf" srcId="{139FC032-29A4-448A-920A-70F67E4BDDAE}" destId="{EA94339E-33F1-4971-B8E5-E13A0CC5862C}" srcOrd="1" destOrd="0" presId="urn:microsoft.com/office/officeart/2018/2/layout/IconVerticalSolidList"/>
    <dgm:cxn modelId="{D77A6227-092F-4DB4-975F-79AEFE92222B}" type="presParOf" srcId="{139FC032-29A4-448A-920A-70F67E4BDDAE}" destId="{33914D17-B1F2-424C-9470-6CE436EB4E3F}" srcOrd="2" destOrd="0" presId="urn:microsoft.com/office/officeart/2018/2/layout/IconVerticalSolidList"/>
    <dgm:cxn modelId="{C15A6A1A-81EF-4FEF-A970-EB4C0C52330D}" type="presParOf" srcId="{139FC032-29A4-448A-920A-70F67E4BDDAE}" destId="{B1BC8293-9433-49A9-97D0-C60668C4B9EF}" srcOrd="3" destOrd="0" presId="urn:microsoft.com/office/officeart/2018/2/layout/IconVerticalSolidList"/>
    <dgm:cxn modelId="{55A6CA5A-817E-4959-8609-C1A270DA3843}" type="presParOf" srcId="{DC5C12B1-D6D9-4E77-93E9-2BAF487F89DA}" destId="{8255D33F-879F-4B99-8877-DED5EB6EC7E1}" srcOrd="5" destOrd="0" presId="urn:microsoft.com/office/officeart/2018/2/layout/IconVerticalSolidList"/>
    <dgm:cxn modelId="{083B2601-4EAD-478D-A69A-9CA1C703E700}" type="presParOf" srcId="{DC5C12B1-D6D9-4E77-93E9-2BAF487F89DA}" destId="{4B87D577-3BE5-4CF2-A680-9F98F058048A}" srcOrd="6" destOrd="0" presId="urn:microsoft.com/office/officeart/2018/2/layout/IconVerticalSolidList"/>
    <dgm:cxn modelId="{3E4DA14D-99FD-47B4-8673-B03F41867BBB}" type="presParOf" srcId="{4B87D577-3BE5-4CF2-A680-9F98F058048A}" destId="{F86FF93E-356E-491A-A772-725657F7A28A}" srcOrd="0" destOrd="0" presId="urn:microsoft.com/office/officeart/2018/2/layout/IconVerticalSolidList"/>
    <dgm:cxn modelId="{6E137FBC-0FD4-41D7-A4CB-E6DCBB87AF2D}" type="presParOf" srcId="{4B87D577-3BE5-4CF2-A680-9F98F058048A}" destId="{C3B8CEA7-A95B-4CF7-8D66-91962C065327}" srcOrd="1" destOrd="0" presId="urn:microsoft.com/office/officeart/2018/2/layout/IconVerticalSolidList"/>
    <dgm:cxn modelId="{6A92FD95-E34C-44F5-B624-7C7B1FDB472B}" type="presParOf" srcId="{4B87D577-3BE5-4CF2-A680-9F98F058048A}" destId="{B55C28C2-FBFB-44EE-B960-1A860DD2FD9F}" srcOrd="2" destOrd="0" presId="urn:microsoft.com/office/officeart/2018/2/layout/IconVerticalSolidList"/>
    <dgm:cxn modelId="{FDFE46A0-6D74-4E6C-AB31-E93882CC9DDD}" type="presParOf" srcId="{4B87D577-3BE5-4CF2-A680-9F98F058048A}" destId="{E2521213-F4F2-4890-AFB1-05C76A8D3FCB}" srcOrd="3" destOrd="0" presId="urn:microsoft.com/office/officeart/2018/2/layout/IconVerticalSolidList"/>
    <dgm:cxn modelId="{AFA10025-529A-4D17-9EDD-2F1801A748AD}" type="presParOf" srcId="{DC5C12B1-D6D9-4E77-93E9-2BAF487F89DA}" destId="{A64B3137-86D8-4EF2-B121-2666103A739F}" srcOrd="7" destOrd="0" presId="urn:microsoft.com/office/officeart/2018/2/layout/IconVerticalSolidList"/>
    <dgm:cxn modelId="{508C7140-6D31-46F4-A5FE-A942AF531E8D}" type="presParOf" srcId="{DC5C12B1-D6D9-4E77-93E9-2BAF487F89DA}" destId="{03E4A6A8-341C-4BD9-8CB1-852A261D2019}" srcOrd="8" destOrd="0" presId="urn:microsoft.com/office/officeart/2018/2/layout/IconVerticalSolidList"/>
    <dgm:cxn modelId="{EEAE2699-C6D6-4084-9DC5-ED98B8F3D15F}" type="presParOf" srcId="{03E4A6A8-341C-4BD9-8CB1-852A261D2019}" destId="{08FE9A4C-A673-4795-B974-ADBEAE4CCD02}" srcOrd="0" destOrd="0" presId="urn:microsoft.com/office/officeart/2018/2/layout/IconVerticalSolidList"/>
    <dgm:cxn modelId="{2959F4BE-B971-42AD-BECF-6083C117F2DE}" type="presParOf" srcId="{03E4A6A8-341C-4BD9-8CB1-852A261D2019}" destId="{4D14CE0A-AF2C-4D06-9852-6A5CFDE252C2}" srcOrd="1" destOrd="0" presId="urn:microsoft.com/office/officeart/2018/2/layout/IconVerticalSolidList"/>
    <dgm:cxn modelId="{7C6BA01A-D071-4F99-9316-C4D1BF319098}" type="presParOf" srcId="{03E4A6A8-341C-4BD9-8CB1-852A261D2019}" destId="{D626BCED-61B4-4028-8279-6DAE1619AB67}" srcOrd="2" destOrd="0" presId="urn:microsoft.com/office/officeart/2018/2/layout/IconVerticalSolidList"/>
    <dgm:cxn modelId="{7811E420-62A4-4725-AE1F-2A467D83A5C7}" type="presParOf" srcId="{03E4A6A8-341C-4BD9-8CB1-852A261D2019}" destId="{B9B7FB8C-767D-4FE2-8B14-3C93DB99B10C}" srcOrd="3" destOrd="0" presId="urn:microsoft.com/office/officeart/2018/2/layout/IconVerticalSolidList"/>
    <dgm:cxn modelId="{951A4741-4B23-419A-9B19-1EB9572158DC}" type="presParOf" srcId="{DC5C12B1-D6D9-4E77-93E9-2BAF487F89DA}" destId="{7526737A-D445-4140-B11E-DEB1AE3CA8DA}" srcOrd="9" destOrd="0" presId="urn:microsoft.com/office/officeart/2018/2/layout/IconVerticalSolidList"/>
    <dgm:cxn modelId="{8E5E81B3-BB0F-47FC-B3BD-356E849D09CC}" type="presParOf" srcId="{DC5C12B1-D6D9-4E77-93E9-2BAF487F89DA}" destId="{1BD3734F-AF2A-4560-B108-7E67A3648BEB}" srcOrd="10" destOrd="0" presId="urn:microsoft.com/office/officeart/2018/2/layout/IconVerticalSolidList"/>
    <dgm:cxn modelId="{62642D56-D0D8-4BBA-8812-197E21D5DA29}" type="presParOf" srcId="{1BD3734F-AF2A-4560-B108-7E67A3648BEB}" destId="{5EDDC7B2-FFC0-49AB-9983-E86F3F3A1C0F}" srcOrd="0" destOrd="0" presId="urn:microsoft.com/office/officeart/2018/2/layout/IconVerticalSolidList"/>
    <dgm:cxn modelId="{039CBA2A-7756-471E-996C-DA131354F4A7}" type="presParOf" srcId="{1BD3734F-AF2A-4560-B108-7E67A3648BEB}" destId="{2AEE7F50-91FB-44E0-B029-3983C6E732A7}" srcOrd="1" destOrd="0" presId="urn:microsoft.com/office/officeart/2018/2/layout/IconVerticalSolidList"/>
    <dgm:cxn modelId="{D0C3D7F2-47CB-4CA4-AF20-D7505908F9FC}" type="presParOf" srcId="{1BD3734F-AF2A-4560-B108-7E67A3648BEB}" destId="{D47F51E2-2CD1-48E4-9A8C-9D4490C8401A}" srcOrd="2" destOrd="0" presId="urn:microsoft.com/office/officeart/2018/2/layout/IconVerticalSolidList"/>
    <dgm:cxn modelId="{F6D3914E-88FE-4BAB-937A-81071DD2CB0E}" type="presParOf" srcId="{1BD3734F-AF2A-4560-B108-7E67A3648BEB}" destId="{7D512848-7C80-4833-A9D8-A0B168D3B4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5F2D-028A-459C-838C-DDD456F621E0}">
      <dsp:nvSpPr>
        <dsp:cNvPr id="0" name=""/>
        <dsp:cNvSpPr/>
      </dsp:nvSpPr>
      <dsp:spPr>
        <a:xfrm>
          <a:off x="0" y="1301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D7C3-3ADC-4CDA-BEC1-EB09B94697D2}">
      <dsp:nvSpPr>
        <dsp:cNvPr id="0" name=""/>
        <dsp:cNvSpPr/>
      </dsp:nvSpPr>
      <dsp:spPr>
        <a:xfrm>
          <a:off x="167736" y="126063"/>
          <a:ext cx="304974" cy="304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709E5-3665-4121-96AE-CDA8783C0803}">
      <dsp:nvSpPr>
        <dsp:cNvPr id="0" name=""/>
        <dsp:cNvSpPr/>
      </dsp:nvSpPr>
      <dsp:spPr>
        <a:xfrm>
          <a:off x="640447" y="1301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Module1 Fixed-Income Securities : Defining Elements</a:t>
          </a:r>
        </a:p>
      </dsp:txBody>
      <dsp:txXfrm>
        <a:off x="640447" y="1301"/>
        <a:ext cx="9079814" cy="554499"/>
      </dsp:txXfrm>
    </dsp:sp>
    <dsp:sp modelId="{E2F9343B-9194-4ED5-9108-12CA03BE397A}">
      <dsp:nvSpPr>
        <dsp:cNvPr id="0" name=""/>
        <dsp:cNvSpPr/>
      </dsp:nvSpPr>
      <dsp:spPr>
        <a:xfrm>
          <a:off x="0" y="694425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1F683-B4ED-42EC-AB94-E885702A0433}">
      <dsp:nvSpPr>
        <dsp:cNvPr id="0" name=""/>
        <dsp:cNvSpPr/>
      </dsp:nvSpPr>
      <dsp:spPr>
        <a:xfrm>
          <a:off x="167736" y="819188"/>
          <a:ext cx="304974" cy="304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42B59-79D5-4AD7-B291-78B837352C0E}">
      <dsp:nvSpPr>
        <dsp:cNvPr id="0" name=""/>
        <dsp:cNvSpPr/>
      </dsp:nvSpPr>
      <dsp:spPr>
        <a:xfrm>
          <a:off x="640447" y="694425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Module2 Fixed-Income Markets : Issuance, Trading, and Funding</a:t>
          </a:r>
        </a:p>
      </dsp:txBody>
      <dsp:txXfrm>
        <a:off x="640447" y="694425"/>
        <a:ext cx="9079814" cy="554499"/>
      </dsp:txXfrm>
    </dsp:sp>
    <dsp:sp modelId="{4539A30B-BD30-4576-839C-600EE561FFF6}">
      <dsp:nvSpPr>
        <dsp:cNvPr id="0" name=""/>
        <dsp:cNvSpPr/>
      </dsp:nvSpPr>
      <dsp:spPr>
        <a:xfrm>
          <a:off x="0" y="1387550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4339E-33F1-4971-B8E5-E13A0CC5862C}">
      <dsp:nvSpPr>
        <dsp:cNvPr id="0" name=""/>
        <dsp:cNvSpPr/>
      </dsp:nvSpPr>
      <dsp:spPr>
        <a:xfrm>
          <a:off x="167736" y="1512312"/>
          <a:ext cx="304974" cy="304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8293-9433-49A9-97D0-C60668C4B9EF}">
      <dsp:nvSpPr>
        <dsp:cNvPr id="0" name=""/>
        <dsp:cNvSpPr/>
      </dsp:nvSpPr>
      <dsp:spPr>
        <a:xfrm>
          <a:off x="640447" y="1387550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Module3 Introduction to Fixed-Income Valuation</a:t>
          </a:r>
        </a:p>
      </dsp:txBody>
      <dsp:txXfrm>
        <a:off x="640447" y="1387550"/>
        <a:ext cx="9079814" cy="554499"/>
      </dsp:txXfrm>
    </dsp:sp>
    <dsp:sp modelId="{F86FF93E-356E-491A-A772-725657F7A28A}">
      <dsp:nvSpPr>
        <dsp:cNvPr id="0" name=""/>
        <dsp:cNvSpPr/>
      </dsp:nvSpPr>
      <dsp:spPr>
        <a:xfrm>
          <a:off x="0" y="2080674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8CEA7-A95B-4CF7-8D66-91962C065327}">
      <dsp:nvSpPr>
        <dsp:cNvPr id="0" name=""/>
        <dsp:cNvSpPr/>
      </dsp:nvSpPr>
      <dsp:spPr>
        <a:xfrm>
          <a:off x="167736" y="2205437"/>
          <a:ext cx="304974" cy="304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21213-F4F2-4890-AFB1-05C76A8D3FCB}">
      <dsp:nvSpPr>
        <dsp:cNvPr id="0" name=""/>
        <dsp:cNvSpPr/>
      </dsp:nvSpPr>
      <dsp:spPr>
        <a:xfrm>
          <a:off x="640447" y="208067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Module4 Introduction to Asset-Backed Securities</a:t>
          </a:r>
        </a:p>
      </dsp:txBody>
      <dsp:txXfrm>
        <a:off x="640447" y="2080674"/>
        <a:ext cx="9079814" cy="554499"/>
      </dsp:txXfrm>
    </dsp:sp>
    <dsp:sp modelId="{08FE9A4C-A673-4795-B974-ADBEAE4CCD02}">
      <dsp:nvSpPr>
        <dsp:cNvPr id="0" name=""/>
        <dsp:cNvSpPr/>
      </dsp:nvSpPr>
      <dsp:spPr>
        <a:xfrm>
          <a:off x="0" y="2773799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CE0A-AF2C-4D06-9852-6A5CFDE252C2}">
      <dsp:nvSpPr>
        <dsp:cNvPr id="0" name=""/>
        <dsp:cNvSpPr/>
      </dsp:nvSpPr>
      <dsp:spPr>
        <a:xfrm>
          <a:off x="167736" y="2898561"/>
          <a:ext cx="304974" cy="304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7FB8C-767D-4FE2-8B14-3C93DB99B10C}">
      <dsp:nvSpPr>
        <dsp:cNvPr id="0" name=""/>
        <dsp:cNvSpPr/>
      </dsp:nvSpPr>
      <dsp:spPr>
        <a:xfrm>
          <a:off x="640447" y="2773799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Module5 Understanding Fixed-Income Risk and Return</a:t>
          </a:r>
        </a:p>
      </dsp:txBody>
      <dsp:txXfrm>
        <a:off x="640447" y="2773799"/>
        <a:ext cx="9079814" cy="554499"/>
      </dsp:txXfrm>
    </dsp:sp>
    <dsp:sp modelId="{5EDDC7B2-FFC0-49AB-9983-E86F3F3A1C0F}">
      <dsp:nvSpPr>
        <dsp:cNvPr id="0" name=""/>
        <dsp:cNvSpPr/>
      </dsp:nvSpPr>
      <dsp:spPr>
        <a:xfrm>
          <a:off x="0" y="3466924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E7F50-91FB-44E0-B029-3983C6E732A7}">
      <dsp:nvSpPr>
        <dsp:cNvPr id="0" name=""/>
        <dsp:cNvSpPr/>
      </dsp:nvSpPr>
      <dsp:spPr>
        <a:xfrm>
          <a:off x="167736" y="3591686"/>
          <a:ext cx="304974" cy="3049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12848-7C80-4833-A9D8-A0B168D3B482}">
      <dsp:nvSpPr>
        <dsp:cNvPr id="0" name=""/>
        <dsp:cNvSpPr/>
      </dsp:nvSpPr>
      <dsp:spPr>
        <a:xfrm>
          <a:off x="640447" y="346692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0000"/>
              </a:solidFill>
            </a:rPr>
            <a:t>Module6 Fundamentals of Credit Analysis</a:t>
          </a:r>
        </a:p>
      </dsp:txBody>
      <dsp:txXfrm>
        <a:off x="640447" y="3466924"/>
        <a:ext cx="9079814" cy="55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48280-F18E-4769-9169-02F5DF14C56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CF576-9A04-42CB-893E-368EAAF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CF576-9A04-42CB-893E-368EAAF7C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E87C0-8280-45FA-80E7-8D3312DCDAE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9C3-5E32-47DA-8A19-34807962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Fixed income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5F04F-F762-5B91-6136-506B5A69A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5063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44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AE3F-CF63-4A50-B032-0EA35796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4EA5-2097-4FD5-95B8-5328F9F8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NON-SOVEREIGN</a:t>
            </a:r>
          </a:p>
          <a:p>
            <a:r>
              <a:rPr lang="en-US" dirty="0">
                <a:solidFill>
                  <a:srgbClr val="FF0000"/>
                </a:solidFill>
              </a:rPr>
              <a:t>General obligation (GO) bonds </a:t>
            </a:r>
            <a:r>
              <a:rPr lang="en-US" dirty="0"/>
              <a:t>are unsecured bonds issued with the full faith and credit of the issuing non-sovereign government. These bonds are supported by the taxing authority of the issuer. </a:t>
            </a:r>
            <a:r>
              <a:rPr lang="en-US" dirty="0">
                <a:solidFill>
                  <a:srgbClr val="FF0000"/>
                </a:solidFill>
              </a:rPr>
              <a:t>Revenue bonds </a:t>
            </a:r>
            <a:r>
              <a:rPr lang="en-US" dirty="0"/>
              <a:t>are issued for specific project financing.</a:t>
            </a:r>
          </a:p>
          <a:p>
            <a:r>
              <a:rPr lang="en-US" dirty="0"/>
              <a:t>US municipalities must balance their operating budgets (i.e., exclusive of long-term capital projects) annually.</a:t>
            </a:r>
          </a:p>
          <a:p>
            <a:r>
              <a:rPr lang="en-US" dirty="0"/>
              <a:t>A key credit measure for revenue-backed non-sovereign government bonds is the debt-service-coverage (DSC) ratio</a:t>
            </a:r>
          </a:p>
        </p:txBody>
      </p:sp>
    </p:spTree>
    <p:extLst>
      <p:ext uri="{BB962C8B-B14F-4D97-AF65-F5344CB8AC3E}">
        <p14:creationId xmlns:p14="http://schemas.microsoft.com/office/powerpoint/2010/main" val="34344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44F-3A90-44AC-B3E0-8B01BDB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B6AA-6B46-4523-B4D0-0CB81862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factors in credit analysis is more important for general obligation non-sovereign government debt than for sovereign debt?</a:t>
            </a:r>
          </a:p>
          <a:p>
            <a:r>
              <a:rPr lang="en-US" b="1" dirty="0"/>
              <a:t>A. Per capita income</a:t>
            </a:r>
          </a:p>
          <a:p>
            <a:r>
              <a:rPr lang="en-US" b="1" dirty="0"/>
              <a:t>B. Power to levy and collect taxes</a:t>
            </a:r>
          </a:p>
          <a:p>
            <a:r>
              <a:rPr lang="en-US" b="1" dirty="0"/>
              <a:t>C. Requirement to balance an operating budget</a:t>
            </a:r>
          </a:p>
          <a:p>
            <a:r>
              <a:rPr lang="en-US" dirty="0"/>
              <a:t>Which of the following factors would </a:t>
            </a:r>
            <a:r>
              <a:rPr lang="en-US" i="1" dirty="0"/>
              <a:t>best </a:t>
            </a:r>
            <a:r>
              <a:rPr lang="en-US" dirty="0"/>
              <a:t>justify a decision to avoid investing in a country’s sovereign debt?</a:t>
            </a:r>
          </a:p>
          <a:p>
            <a:r>
              <a:rPr lang="en-US" b="1" dirty="0"/>
              <a:t>A. Freely floating currency</a:t>
            </a:r>
          </a:p>
          <a:p>
            <a:r>
              <a:rPr lang="en-US" b="1" dirty="0"/>
              <a:t>B. A population that is not growing</a:t>
            </a:r>
          </a:p>
          <a:p>
            <a:r>
              <a:rPr lang="en-US" b="1" dirty="0"/>
              <a:t>C. Suitable checks and balances in policymaking</a:t>
            </a:r>
          </a:p>
        </p:txBody>
      </p:sp>
    </p:spTree>
    <p:extLst>
      <p:ext uri="{BB962C8B-B14F-4D97-AF65-F5344CB8AC3E}">
        <p14:creationId xmlns:p14="http://schemas.microsoft.com/office/powerpoint/2010/main" val="301962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0AC-5C6C-40E2-B456-B18B797A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91BC-CD79-4814-ADB3-C32138E5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72134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CREDIT RISK VS. RETURN: YIELDS AND SPREADS</a:t>
            </a:r>
          </a:p>
          <a:p>
            <a:r>
              <a:rPr lang="en-US" sz="2400" dirty="0"/>
              <a:t>Note that the lower the credit quality, the higher the quoted yield.</a:t>
            </a:r>
          </a:p>
          <a:p>
            <a:r>
              <a:rPr lang="en-US" sz="2400" dirty="0"/>
              <a:t>The higher the credit risk, the greater the return potential and the higher the volatility of that return.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2F9AB-2336-4DA7-8448-1E119BB5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6227"/>
            <a:ext cx="53911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6242-D944-484A-A95D-C267C529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4A29-F289-4A37-BF95-CDACF7DA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 on all corporate bonds can be affected by a number of factors, with lower-quality issuers typically experiencing greater spread volatility.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Credit 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Broader economic conditions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Funding availability in financial sector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General market supply and demand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Financial performance of the issuer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5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EF82-394B-4BE5-9039-E8817D38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4AFC-FD3B-4412-BBDA-23202818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Which bonds are likely to exhibit the greatest spread volatility?</a:t>
            </a:r>
          </a:p>
          <a:p>
            <a:r>
              <a:rPr lang="en-US" b="1" dirty="0"/>
              <a:t>A. </a:t>
            </a:r>
            <a:r>
              <a:rPr lang="en-US" dirty="0"/>
              <a:t>Bonds from issuers rated AA</a:t>
            </a:r>
          </a:p>
          <a:p>
            <a:r>
              <a:rPr lang="en-US" b="1" dirty="0"/>
              <a:t>B. </a:t>
            </a:r>
            <a:r>
              <a:rPr lang="en-US" dirty="0"/>
              <a:t>Bonds from issuers rated BB</a:t>
            </a:r>
          </a:p>
          <a:p>
            <a:r>
              <a:rPr lang="en-US" b="1" dirty="0"/>
              <a:t>C. </a:t>
            </a:r>
            <a:r>
              <a:rPr lang="en-US" dirty="0"/>
              <a:t>Bonds from issuers rated A</a:t>
            </a:r>
          </a:p>
          <a:p>
            <a:r>
              <a:rPr lang="en-US" dirty="0"/>
              <a:t>2. If investors become increasingly worried about the economy—say, as shown by declining stock prices—what is the </a:t>
            </a:r>
            <a:r>
              <a:rPr lang="en-US" i="1" dirty="0"/>
              <a:t>most likely </a:t>
            </a:r>
            <a:r>
              <a:rPr lang="en-US" dirty="0"/>
              <a:t>impact on credit spreads?</a:t>
            </a:r>
          </a:p>
          <a:p>
            <a:r>
              <a:rPr lang="en-US" b="1" dirty="0"/>
              <a:t>A. </a:t>
            </a:r>
            <a:r>
              <a:rPr lang="en-US" dirty="0"/>
              <a:t>There will be no change to credit spreads. They aren’t affected by equity markets.</a:t>
            </a:r>
          </a:p>
          <a:p>
            <a:r>
              <a:rPr lang="en-US" b="1" dirty="0"/>
              <a:t>B. </a:t>
            </a:r>
            <a:r>
              <a:rPr lang="en-US" dirty="0"/>
              <a:t>Narrower spreads will occur. Investors will move out of equities into debt securities.</a:t>
            </a:r>
          </a:p>
          <a:p>
            <a:r>
              <a:rPr lang="en-US" b="1" dirty="0"/>
              <a:t>C. </a:t>
            </a:r>
            <a:r>
              <a:rPr lang="en-US" dirty="0"/>
              <a:t>Wider spreads will occur. Investors are concerned about weaker creditworthiness.</a:t>
            </a:r>
          </a:p>
        </p:txBody>
      </p:sp>
    </p:spTree>
    <p:extLst>
      <p:ext uri="{BB962C8B-B14F-4D97-AF65-F5344CB8AC3E}">
        <p14:creationId xmlns:p14="http://schemas.microsoft.com/office/powerpoint/2010/main" val="10498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D269-0976-4D7D-8E69-83B6656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8F49-6386-4491-A7D4-DC5B597A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Credit Risk vs. Return: The Price Impact of Spread Changes</a:t>
            </a:r>
          </a:p>
          <a:p>
            <a:r>
              <a:rPr lang="en-US" dirty="0"/>
              <a:t>Based on credit analysis, an investor might be confident that an issuer’s risk of default is relatively low in the near term; however, looking many years into the future, the investor’s uncertainty grows because of factors that are increasingly difficult, if not impossible, to forecast.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6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F2F0-36DD-4653-B7A3-3E96194A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386B-48AA-49D7-8DA2-85DF2817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HIGH-YIELD, SOVEREIGN, AND NON-SOVEREIGN CREDIT ANALYSIS</a:t>
            </a:r>
          </a:p>
          <a:p>
            <a:r>
              <a:rPr lang="en-US" b="1" dirty="0">
                <a:solidFill>
                  <a:srgbClr val="FF0000"/>
                </a:solidFill>
              </a:rPr>
              <a:t>High Yield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Greater focus on issuer liquidity and cash 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Detailed financial projections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Detailed understanding and analysis of the debt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Understanding of an issuer’s corporate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Covenants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Equity-like approach to high-yield analysis</a:t>
            </a:r>
          </a:p>
        </p:txBody>
      </p:sp>
    </p:spTree>
    <p:extLst>
      <p:ext uri="{BB962C8B-B14F-4D97-AF65-F5344CB8AC3E}">
        <p14:creationId xmlns:p14="http://schemas.microsoft.com/office/powerpoint/2010/main" val="23942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0BC1-2A74-4FE7-B7A4-758D91B5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D7D7-D293-42D2-8166-D626D5EB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</a:t>
            </a:r>
            <a:r>
              <a:rPr lang="en-US" dirty="0">
                <a:solidFill>
                  <a:srgbClr val="FF0000"/>
                </a:solidFill>
              </a:rPr>
              <a:t>issuer liquidity </a:t>
            </a:r>
            <a:r>
              <a:rPr lang="en-US" dirty="0"/>
              <a:t>is a key focus in high-yield analysis. Sources of liquidity, from strongest to weakest, are the following:</a:t>
            </a:r>
          </a:p>
          <a:p>
            <a:r>
              <a:rPr lang="en-US" b="1" dirty="0"/>
              <a:t>1. </a:t>
            </a:r>
            <a:r>
              <a:rPr lang="en-US" dirty="0"/>
              <a:t>Cash on the balance sheet</a:t>
            </a:r>
          </a:p>
          <a:p>
            <a:r>
              <a:rPr lang="en-US" b="1" dirty="0"/>
              <a:t>2. </a:t>
            </a:r>
            <a:r>
              <a:rPr lang="en-US" dirty="0"/>
              <a:t>Working capital</a:t>
            </a:r>
          </a:p>
          <a:p>
            <a:r>
              <a:rPr lang="en-US" b="1" dirty="0"/>
              <a:t>3. </a:t>
            </a:r>
            <a:r>
              <a:rPr lang="en-US" dirty="0"/>
              <a:t>Operating cash flow</a:t>
            </a:r>
          </a:p>
          <a:p>
            <a:r>
              <a:rPr lang="en-US" b="1" dirty="0"/>
              <a:t>4. </a:t>
            </a:r>
            <a:r>
              <a:rPr lang="en-US" dirty="0"/>
              <a:t>Bank credit facilities</a:t>
            </a:r>
          </a:p>
          <a:p>
            <a:r>
              <a:rPr lang="en-US" b="1" dirty="0"/>
              <a:t>5. </a:t>
            </a:r>
            <a:r>
              <a:rPr lang="en-US" dirty="0"/>
              <a:t>Equity issuance</a:t>
            </a:r>
          </a:p>
          <a:p>
            <a:r>
              <a:rPr lang="en-US" b="1" dirty="0"/>
              <a:t>6. </a:t>
            </a:r>
            <a:r>
              <a:rPr lang="en-US" dirty="0"/>
              <a:t>Asset sales</a:t>
            </a:r>
          </a:p>
        </p:txBody>
      </p:sp>
    </p:spTree>
    <p:extLst>
      <p:ext uri="{BB962C8B-B14F-4D97-AF65-F5344CB8AC3E}">
        <p14:creationId xmlns:p14="http://schemas.microsoft.com/office/powerpoint/2010/main" val="177448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8622-D953-410F-B95D-E0A6C632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EFD2-88FF-4A44-91A8-BBC37518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covenants </a:t>
            </a:r>
            <a:r>
              <a:rPr lang="en-US" dirty="0"/>
              <a:t>for high-yield issuers may include the following:</a:t>
            </a:r>
          </a:p>
          <a:p>
            <a:r>
              <a:rPr lang="en-US" dirty="0"/>
              <a:t>■ Change of control put</a:t>
            </a:r>
          </a:p>
          <a:p>
            <a:r>
              <a:rPr lang="en-US" dirty="0"/>
              <a:t>■ Restricted payments</a:t>
            </a:r>
          </a:p>
          <a:p>
            <a:r>
              <a:rPr lang="en-US" dirty="0"/>
              <a:t>■ Limitations on liens and additional indebtedness</a:t>
            </a:r>
          </a:p>
          <a:p>
            <a:r>
              <a:rPr lang="en-US" dirty="0"/>
              <a:t>■ Restricted versus unrestricted subsidiaries</a:t>
            </a:r>
          </a:p>
        </p:txBody>
      </p:sp>
    </p:spTree>
    <p:extLst>
      <p:ext uri="{BB962C8B-B14F-4D97-AF65-F5344CB8AC3E}">
        <p14:creationId xmlns:p14="http://schemas.microsoft.com/office/powerpoint/2010/main" val="125167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E24E-7B95-4518-8BBE-A8F31C41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54BC-0E14-44C7-8988-059327E5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SOVEREIGN</a:t>
            </a:r>
          </a:p>
          <a:p>
            <a:r>
              <a:rPr lang="en-US" dirty="0"/>
              <a:t>■ Institutional assessment</a:t>
            </a:r>
          </a:p>
          <a:p>
            <a:r>
              <a:rPr lang="en-US" dirty="0"/>
              <a:t>■ Economic assessment</a:t>
            </a:r>
          </a:p>
          <a:p>
            <a:r>
              <a:rPr lang="en-US" dirty="0"/>
              <a:t>■ External assessment</a:t>
            </a:r>
          </a:p>
          <a:p>
            <a:r>
              <a:rPr lang="en-US" dirty="0"/>
              <a:t>■ Fiscal assessment</a:t>
            </a:r>
          </a:p>
          <a:p>
            <a:r>
              <a:rPr lang="en-US" dirty="0"/>
              <a:t>■ Monetary assessment</a:t>
            </a:r>
          </a:p>
        </p:txBody>
      </p:sp>
    </p:spTree>
    <p:extLst>
      <p:ext uri="{BB962C8B-B14F-4D97-AF65-F5344CB8AC3E}">
        <p14:creationId xmlns:p14="http://schemas.microsoft.com/office/powerpoint/2010/main" val="1481209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12185</TotalTime>
  <Words>641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Tw Cen MT</vt:lpstr>
      <vt:lpstr>Tw Cen MT Condensed</vt:lpstr>
      <vt:lpstr>Calibri</vt:lpstr>
      <vt:lpstr>Wingdings</vt:lpstr>
      <vt:lpstr>Wingdings 3</vt:lpstr>
      <vt:lpstr>Integral</vt:lpstr>
      <vt:lpstr>Fixed income</vt:lpstr>
      <vt:lpstr>Fundamentals of credit analysis</vt:lpstr>
      <vt:lpstr>Fundamentals of credit analysis</vt:lpstr>
      <vt:lpstr>practices</vt:lpstr>
      <vt:lpstr>Fundamentals of credit analysis</vt:lpstr>
      <vt:lpstr>Fundamentals of credit analysis</vt:lpstr>
      <vt:lpstr>Fundamentals of credit analysis</vt:lpstr>
      <vt:lpstr>Fundamentals of credit analysis</vt:lpstr>
      <vt:lpstr>Fundamentals of credit analysis</vt:lpstr>
      <vt:lpstr>Fundamentals of credit analysis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Introduction to ASSET-ABCKED SECURITIES</dc:title>
  <dc:creator>秦玮杰</dc:creator>
  <cp:lastModifiedBy>秦玮杰</cp:lastModifiedBy>
  <cp:revision>207</cp:revision>
  <dcterms:created xsi:type="dcterms:W3CDTF">2023-02-20T01:14:47Z</dcterms:created>
  <dcterms:modified xsi:type="dcterms:W3CDTF">2023-05-25T03:06:36Z</dcterms:modified>
</cp:coreProperties>
</file>