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63"/>
    <p:restoredTop sz="94737"/>
  </p:normalViewPr>
  <p:slideViewPr>
    <p:cSldViewPr snapToGrid="0">
      <p:cViewPr varScale="1">
        <p:scale>
          <a:sx n="145" d="100"/>
          <a:sy n="145" d="100"/>
        </p:scale>
        <p:origin x="14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3D0EFB57-CF8C-5744-A774-55319E05AA6E}" type="presOf" srcId="{5BA6EAC7-5FD8-4F9E-BFE8-CEDE7CEDDF86}" destId="{4E2EE375-77E8-344D-8FE3-6D408976901F}" srcOrd="0" destOrd="0" presId="urn:microsoft.com/office/officeart/2005/8/layout/vList2"/>
    <dgm:cxn modelId="{6C296F77-763A-1B49-8F08-91BDF5A82BE2}" type="presOf" srcId="{E418CFBD-CBB0-47D4-90EA-7C86E66E0301}" destId="{CD36D044-47F6-BA4C-B7C5-E9DB54309CE0}"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3B866C1-D4D8-42C4-BACA-D1CCAC4472DF}" type="slidenum">
              <a:rPr lang="en-US" smtClean="0"/>
              <a:t>61</a:t>
            </a:fld>
            <a:endParaRPr lang="en-US"/>
          </a:p>
        </p:txBody>
      </p:sp>
    </p:spTree>
    <p:extLst>
      <p:ext uri="{BB962C8B-B14F-4D97-AF65-F5344CB8AC3E}">
        <p14:creationId xmlns:p14="http://schemas.microsoft.com/office/powerpoint/2010/main" val="123997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11/15/22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dirty="0"/>
              <a:t>Classification by type of issuer</a:t>
            </a:r>
          </a:p>
          <a:p>
            <a:pPr>
              <a:buFont typeface="Wingdings" panose="05000000000000000000" pitchFamily="2" charset="2"/>
              <a:buChar char="§"/>
            </a:pPr>
            <a:r>
              <a:rPr lang="en-US" dirty="0"/>
              <a:t>Classification by credit quality</a:t>
            </a:r>
          </a:p>
          <a:p>
            <a:pPr>
              <a:buFont typeface="Wingdings" panose="05000000000000000000" pitchFamily="2" charset="2"/>
              <a:buChar char="§"/>
            </a:pPr>
            <a:r>
              <a:rPr lang="en-US" dirty="0"/>
              <a:t>Classification by maturity</a:t>
            </a:r>
          </a:p>
          <a:p>
            <a:pPr>
              <a:buFont typeface="Wingdings" panose="05000000000000000000" pitchFamily="2" charset="2"/>
              <a:buChar char="§"/>
            </a:pPr>
            <a:r>
              <a:rPr lang="en-US" dirty="0"/>
              <a:t>Classification by currency denomination</a:t>
            </a:r>
          </a:p>
          <a:p>
            <a:pPr>
              <a:buFont typeface="Wingdings" panose="05000000000000000000" pitchFamily="2" charset="2"/>
              <a:buChar char="§"/>
            </a:pPr>
            <a:r>
              <a:rPr lang="en-US" dirty="0"/>
              <a:t>Classification by type of coupon</a:t>
            </a:r>
          </a:p>
          <a:p>
            <a:pPr>
              <a:buFont typeface="Wingdings" panose="05000000000000000000" pitchFamily="2" charset="2"/>
              <a:buChar char="§"/>
            </a:pPr>
            <a:r>
              <a:rPr lang="en-US" dirty="0"/>
              <a:t>Classification by geography</a:t>
            </a:r>
          </a:p>
          <a:p>
            <a:pPr>
              <a:buFont typeface="Wingdings" panose="05000000000000000000" pitchFamily="2" charset="2"/>
              <a:buChar char="§"/>
            </a:pPr>
            <a:r>
              <a:rPr lang="en-US" dirty="0"/>
              <a:t>Other classifications of fixed-income markets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a:xfrm>
            <a:off x="1024128" y="585216"/>
            <a:ext cx="97200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4171478097"/>
              </p:ext>
            </p:extLst>
          </p:nvPr>
        </p:nvGraphicFramePr>
        <p:xfrm>
          <a:off x="1820328" y="2286000"/>
          <a:ext cx="8127483" cy="4022733"/>
        </p:xfrm>
        <a:graphic>
          <a:graphicData uri="http://schemas.openxmlformats.org/drawingml/2006/table">
            <a:tbl>
              <a:tblPr firstRow="1" bandRow="1">
                <a:tableStyleId>{5C22544A-7EE6-4342-B048-85BDC9FD1C3A}</a:tableStyleId>
              </a:tblPr>
              <a:tblGrid>
                <a:gridCol w="3083283">
                  <a:extLst>
                    <a:ext uri="{9D8B030D-6E8A-4147-A177-3AD203B41FA5}">
                      <a16:colId xmlns:a16="http://schemas.microsoft.com/office/drawing/2014/main" val="510043102"/>
                    </a:ext>
                  </a:extLst>
                </a:gridCol>
                <a:gridCol w="2266048">
                  <a:extLst>
                    <a:ext uri="{9D8B030D-6E8A-4147-A177-3AD203B41FA5}">
                      <a16:colId xmlns:a16="http://schemas.microsoft.com/office/drawing/2014/main" val="3101958610"/>
                    </a:ext>
                  </a:extLst>
                </a:gridCol>
                <a:gridCol w="2778152">
                  <a:extLst>
                    <a:ext uri="{9D8B030D-6E8A-4147-A177-3AD203B41FA5}">
                      <a16:colId xmlns:a16="http://schemas.microsoft.com/office/drawing/2014/main" val="1349325990"/>
                    </a:ext>
                  </a:extLst>
                </a:gridCol>
              </a:tblGrid>
              <a:tr h="365703">
                <a:tc>
                  <a:txBody>
                    <a:bodyPr/>
                    <a:lstStyle/>
                    <a:p>
                      <a:endParaRPr lang="en-US" sz="1600"/>
                    </a:p>
                  </a:txBody>
                  <a:tcPr marL="83114" marR="83114" marT="41557" marB="41557"/>
                </a:tc>
                <a:tc>
                  <a:txBody>
                    <a:bodyPr/>
                    <a:lstStyle/>
                    <a:p>
                      <a:r>
                        <a:rPr lang="en-US" sz="1600"/>
                        <a:t>Moody</a:t>
                      </a:r>
                    </a:p>
                  </a:txBody>
                  <a:tcPr marL="83114" marR="83114" marT="41557" marB="41557"/>
                </a:tc>
                <a:tc>
                  <a:txBody>
                    <a:bodyPr/>
                    <a:lstStyle/>
                    <a:p>
                      <a:r>
                        <a:rPr lang="en-US" sz="1600"/>
                        <a:t>S&amp;P, Fitch</a:t>
                      </a:r>
                    </a:p>
                  </a:txBody>
                  <a:tcPr marL="83114" marR="83114" marT="41557" marB="41557"/>
                </a:tc>
                <a:extLst>
                  <a:ext uri="{0D108BD9-81ED-4DB2-BD59-A6C34878D82A}">
                    <a16:rowId xmlns:a16="http://schemas.microsoft.com/office/drawing/2014/main" val="1581286107"/>
                  </a:ext>
                </a:extLst>
              </a:tr>
              <a:tr h="365703">
                <a:tc>
                  <a:txBody>
                    <a:bodyPr/>
                    <a:lstStyle/>
                    <a:p>
                      <a:r>
                        <a:rPr lang="en-US" sz="1600"/>
                        <a:t>Investment</a:t>
                      </a:r>
                    </a:p>
                  </a:txBody>
                  <a:tcPr marL="83114" marR="83114" marT="41557" marB="41557"/>
                </a:tc>
                <a:tc>
                  <a:txBody>
                    <a:bodyPr/>
                    <a:lstStyle/>
                    <a:p>
                      <a:r>
                        <a:rPr lang="en-US" sz="1600"/>
                        <a:t>Aaa</a:t>
                      </a:r>
                    </a:p>
                  </a:txBody>
                  <a:tcPr marL="83114" marR="83114" marT="41557" marB="41557"/>
                </a:tc>
                <a:tc>
                  <a:txBody>
                    <a:bodyPr/>
                    <a:lstStyle/>
                    <a:p>
                      <a:r>
                        <a:rPr lang="en-US" sz="1600"/>
                        <a:t>AAA</a:t>
                      </a:r>
                    </a:p>
                  </a:txBody>
                  <a:tcPr marL="83114" marR="83114" marT="41557" marB="41557"/>
                </a:tc>
                <a:extLst>
                  <a:ext uri="{0D108BD9-81ED-4DB2-BD59-A6C34878D82A}">
                    <a16:rowId xmlns:a16="http://schemas.microsoft.com/office/drawing/2014/main" val="3146699596"/>
                  </a:ext>
                </a:extLst>
              </a:tr>
              <a:tr h="365703">
                <a:tc>
                  <a:txBody>
                    <a:bodyPr/>
                    <a:lstStyle/>
                    <a:p>
                      <a:endParaRPr lang="en-US" sz="1600"/>
                    </a:p>
                  </a:txBody>
                  <a:tcPr marL="83114" marR="83114" marT="41557" marB="41557"/>
                </a:tc>
                <a:tc>
                  <a:txBody>
                    <a:bodyPr/>
                    <a:lstStyle/>
                    <a:p>
                      <a:r>
                        <a:rPr lang="en-US" sz="1600"/>
                        <a:t>Aa</a:t>
                      </a:r>
                    </a:p>
                  </a:txBody>
                  <a:tcPr marL="83114" marR="83114" marT="41557" marB="41557"/>
                </a:tc>
                <a:tc>
                  <a:txBody>
                    <a:bodyPr/>
                    <a:lstStyle/>
                    <a:p>
                      <a:r>
                        <a:rPr lang="en-US" sz="1600"/>
                        <a:t>AA</a:t>
                      </a:r>
                    </a:p>
                  </a:txBody>
                  <a:tcPr marL="83114" marR="83114" marT="41557" marB="41557"/>
                </a:tc>
                <a:extLst>
                  <a:ext uri="{0D108BD9-81ED-4DB2-BD59-A6C34878D82A}">
                    <a16:rowId xmlns:a16="http://schemas.microsoft.com/office/drawing/2014/main" val="2805878721"/>
                  </a:ext>
                </a:extLst>
              </a:tr>
              <a:tr h="365703">
                <a:tc>
                  <a:txBody>
                    <a:bodyPr/>
                    <a:lstStyle/>
                    <a:p>
                      <a:endParaRPr lang="en-US" sz="1600"/>
                    </a:p>
                  </a:txBody>
                  <a:tcPr marL="83114" marR="83114" marT="41557" marB="41557"/>
                </a:tc>
                <a:tc>
                  <a:txBody>
                    <a:bodyPr/>
                    <a:lstStyle/>
                    <a:p>
                      <a:r>
                        <a:rPr lang="en-US" sz="1600"/>
                        <a:t>A</a:t>
                      </a:r>
                    </a:p>
                  </a:txBody>
                  <a:tcPr marL="83114" marR="83114" marT="41557" marB="41557"/>
                </a:tc>
                <a:tc>
                  <a:txBody>
                    <a:bodyPr/>
                    <a:lstStyle/>
                    <a:p>
                      <a:r>
                        <a:rPr lang="en-US" sz="1600"/>
                        <a:t>A</a:t>
                      </a:r>
                    </a:p>
                  </a:txBody>
                  <a:tcPr marL="83114" marR="83114" marT="41557" marB="41557"/>
                </a:tc>
                <a:extLst>
                  <a:ext uri="{0D108BD9-81ED-4DB2-BD59-A6C34878D82A}">
                    <a16:rowId xmlns:a16="http://schemas.microsoft.com/office/drawing/2014/main" val="1500717763"/>
                  </a:ext>
                </a:extLst>
              </a:tr>
              <a:tr h="365703">
                <a:tc>
                  <a:txBody>
                    <a:bodyPr/>
                    <a:lstStyle/>
                    <a:p>
                      <a:endParaRPr lang="en-US" sz="1600"/>
                    </a:p>
                  </a:txBody>
                  <a:tcPr marL="83114" marR="83114" marT="41557" marB="41557"/>
                </a:tc>
                <a:tc>
                  <a:txBody>
                    <a:bodyPr/>
                    <a:lstStyle/>
                    <a:p>
                      <a:r>
                        <a:rPr lang="en-US" sz="1600"/>
                        <a:t>Baa</a:t>
                      </a:r>
                    </a:p>
                  </a:txBody>
                  <a:tcPr marL="83114" marR="83114" marT="41557" marB="41557"/>
                </a:tc>
                <a:tc>
                  <a:txBody>
                    <a:bodyPr/>
                    <a:lstStyle/>
                    <a:p>
                      <a:r>
                        <a:rPr lang="en-US" sz="1600"/>
                        <a:t>BBB</a:t>
                      </a:r>
                    </a:p>
                  </a:txBody>
                  <a:tcPr marL="83114" marR="83114" marT="41557" marB="41557"/>
                </a:tc>
                <a:extLst>
                  <a:ext uri="{0D108BD9-81ED-4DB2-BD59-A6C34878D82A}">
                    <a16:rowId xmlns:a16="http://schemas.microsoft.com/office/drawing/2014/main" val="3878922433"/>
                  </a:ext>
                </a:extLst>
              </a:tr>
              <a:tr h="365703">
                <a:tc>
                  <a:txBody>
                    <a:bodyPr/>
                    <a:lstStyle/>
                    <a:p>
                      <a:r>
                        <a:rPr lang="en-US" sz="1600"/>
                        <a:t>Speculative</a:t>
                      </a:r>
                    </a:p>
                  </a:txBody>
                  <a:tcPr marL="83114" marR="83114" marT="41557" marB="41557"/>
                </a:tc>
                <a:tc>
                  <a:txBody>
                    <a:bodyPr/>
                    <a:lstStyle/>
                    <a:p>
                      <a:r>
                        <a:rPr lang="en-US" sz="1600"/>
                        <a:t>Ba</a:t>
                      </a:r>
                    </a:p>
                  </a:txBody>
                  <a:tcPr marL="83114" marR="83114" marT="41557" marB="41557"/>
                </a:tc>
                <a:tc>
                  <a:txBody>
                    <a:bodyPr/>
                    <a:lstStyle/>
                    <a:p>
                      <a:r>
                        <a:rPr lang="en-US" sz="1600"/>
                        <a:t>BB</a:t>
                      </a:r>
                    </a:p>
                  </a:txBody>
                  <a:tcPr marL="83114" marR="83114" marT="41557" marB="41557"/>
                </a:tc>
                <a:extLst>
                  <a:ext uri="{0D108BD9-81ED-4DB2-BD59-A6C34878D82A}">
                    <a16:rowId xmlns:a16="http://schemas.microsoft.com/office/drawing/2014/main" val="576987141"/>
                  </a:ext>
                </a:extLst>
              </a:tr>
              <a:tr h="365703">
                <a:tc>
                  <a:txBody>
                    <a:bodyPr/>
                    <a:lstStyle/>
                    <a:p>
                      <a:endParaRPr lang="en-US" sz="1600"/>
                    </a:p>
                  </a:txBody>
                  <a:tcPr marL="83114" marR="83114" marT="41557" marB="41557"/>
                </a:tc>
                <a:tc>
                  <a:txBody>
                    <a:bodyPr/>
                    <a:lstStyle/>
                    <a:p>
                      <a:r>
                        <a:rPr lang="en-US" sz="1600"/>
                        <a:t>B</a:t>
                      </a:r>
                    </a:p>
                  </a:txBody>
                  <a:tcPr marL="83114" marR="83114" marT="41557" marB="41557"/>
                </a:tc>
                <a:tc>
                  <a:txBody>
                    <a:bodyPr/>
                    <a:lstStyle/>
                    <a:p>
                      <a:r>
                        <a:rPr lang="en-US" sz="1600"/>
                        <a:t>B</a:t>
                      </a:r>
                    </a:p>
                  </a:txBody>
                  <a:tcPr marL="83114" marR="83114" marT="41557" marB="41557"/>
                </a:tc>
                <a:extLst>
                  <a:ext uri="{0D108BD9-81ED-4DB2-BD59-A6C34878D82A}">
                    <a16:rowId xmlns:a16="http://schemas.microsoft.com/office/drawing/2014/main" val="644098417"/>
                  </a:ext>
                </a:extLst>
              </a:tr>
              <a:tr h="365703">
                <a:tc>
                  <a:txBody>
                    <a:bodyPr/>
                    <a:lstStyle/>
                    <a:p>
                      <a:endParaRPr lang="en-US" sz="1600"/>
                    </a:p>
                  </a:txBody>
                  <a:tcPr marL="83114" marR="83114" marT="41557" marB="41557"/>
                </a:tc>
                <a:tc>
                  <a:txBody>
                    <a:bodyPr/>
                    <a:lstStyle/>
                    <a:p>
                      <a:r>
                        <a:rPr lang="en-US" sz="1600"/>
                        <a:t>Caa</a:t>
                      </a:r>
                    </a:p>
                  </a:txBody>
                  <a:tcPr marL="83114" marR="83114" marT="41557" marB="41557"/>
                </a:tc>
                <a:tc>
                  <a:txBody>
                    <a:bodyPr/>
                    <a:lstStyle/>
                    <a:p>
                      <a:r>
                        <a:rPr lang="en-US" sz="1600"/>
                        <a:t>CCC</a:t>
                      </a:r>
                    </a:p>
                  </a:txBody>
                  <a:tcPr marL="83114" marR="83114" marT="41557" marB="41557"/>
                </a:tc>
                <a:extLst>
                  <a:ext uri="{0D108BD9-81ED-4DB2-BD59-A6C34878D82A}">
                    <a16:rowId xmlns:a16="http://schemas.microsoft.com/office/drawing/2014/main" val="747649931"/>
                  </a:ext>
                </a:extLst>
              </a:tr>
              <a:tr h="365703">
                <a:tc>
                  <a:txBody>
                    <a:bodyPr/>
                    <a:lstStyle/>
                    <a:p>
                      <a:endParaRPr lang="en-US" sz="1600"/>
                    </a:p>
                  </a:txBody>
                  <a:tcPr marL="83114" marR="83114" marT="41557" marB="41557"/>
                </a:tc>
                <a:tc>
                  <a:txBody>
                    <a:bodyPr/>
                    <a:lstStyle/>
                    <a:p>
                      <a:r>
                        <a:rPr lang="en-US" sz="1600"/>
                        <a:t>Ca</a:t>
                      </a:r>
                    </a:p>
                  </a:txBody>
                  <a:tcPr marL="83114" marR="83114" marT="41557" marB="41557"/>
                </a:tc>
                <a:tc>
                  <a:txBody>
                    <a:bodyPr/>
                    <a:lstStyle/>
                    <a:p>
                      <a:r>
                        <a:rPr lang="en-US" sz="1600"/>
                        <a:t>CC</a:t>
                      </a:r>
                    </a:p>
                  </a:txBody>
                  <a:tcPr marL="83114" marR="83114" marT="41557" marB="41557"/>
                </a:tc>
                <a:extLst>
                  <a:ext uri="{0D108BD9-81ED-4DB2-BD59-A6C34878D82A}">
                    <a16:rowId xmlns:a16="http://schemas.microsoft.com/office/drawing/2014/main" val="1604727918"/>
                  </a:ext>
                </a:extLst>
              </a:tr>
              <a:tr h="365703">
                <a:tc>
                  <a:txBody>
                    <a:bodyPr/>
                    <a:lstStyle/>
                    <a:p>
                      <a:endParaRPr lang="en-US" sz="1600"/>
                    </a:p>
                  </a:txBody>
                  <a:tcPr marL="83114" marR="83114" marT="41557" marB="41557"/>
                </a:tc>
                <a:tc>
                  <a:txBody>
                    <a:bodyPr/>
                    <a:lstStyle/>
                    <a:p>
                      <a:r>
                        <a:rPr lang="en-US" sz="1600"/>
                        <a:t>C</a:t>
                      </a:r>
                    </a:p>
                  </a:txBody>
                  <a:tcPr marL="83114" marR="83114" marT="41557" marB="41557"/>
                </a:tc>
                <a:tc>
                  <a:txBody>
                    <a:bodyPr/>
                    <a:lstStyle/>
                    <a:p>
                      <a:r>
                        <a:rPr lang="en-US" sz="1600"/>
                        <a:t>C</a:t>
                      </a:r>
                    </a:p>
                  </a:txBody>
                  <a:tcPr marL="83114" marR="83114" marT="41557" marB="41557"/>
                </a:tc>
                <a:extLst>
                  <a:ext uri="{0D108BD9-81ED-4DB2-BD59-A6C34878D82A}">
                    <a16:rowId xmlns:a16="http://schemas.microsoft.com/office/drawing/2014/main" val="3079077078"/>
                  </a:ext>
                </a:extLst>
              </a:tr>
              <a:tr h="365703">
                <a:tc>
                  <a:txBody>
                    <a:bodyPr/>
                    <a:lstStyle/>
                    <a:p>
                      <a:endParaRPr lang="en-US" sz="1600"/>
                    </a:p>
                  </a:txBody>
                  <a:tcPr marL="83114" marR="83114" marT="41557" marB="41557"/>
                </a:tc>
                <a:tc>
                  <a:txBody>
                    <a:bodyPr/>
                    <a:lstStyle/>
                    <a:p>
                      <a:endParaRPr lang="en-US" sz="1600"/>
                    </a:p>
                  </a:txBody>
                  <a:tcPr marL="83114" marR="83114" marT="41557" marB="41557"/>
                </a:tc>
                <a:tc>
                  <a:txBody>
                    <a:bodyPr/>
                    <a:lstStyle/>
                    <a:p>
                      <a:r>
                        <a:rPr lang="en-US" sz="1600"/>
                        <a:t>D</a:t>
                      </a:r>
                    </a:p>
                  </a:txBody>
                  <a:tcPr marL="83114" marR="83114" marT="41557" marB="41557"/>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Classification by maturity(3/7)</a:t>
            </a:r>
          </a:p>
          <a:p>
            <a:pPr>
              <a:buFont typeface="Wingdings" panose="05000000000000000000" pitchFamily="2" charset="2"/>
              <a:buChar char="§"/>
            </a:pPr>
            <a:r>
              <a:rPr lang="en-US" sz="2000" dirty="0"/>
              <a:t>Money market security: overnight to one year</a:t>
            </a:r>
          </a:p>
          <a:p>
            <a:pPr>
              <a:buFont typeface="Wingdings" panose="05000000000000000000" pitchFamily="2" charset="2"/>
              <a:buChar char="§"/>
            </a:pPr>
            <a:r>
              <a:rPr lang="en-US" sz="2000" dirty="0"/>
              <a:t>Capita market security: longer than one year</a:t>
            </a:r>
            <a:endParaRPr lang="en-US" sz="2000" b="1" dirty="0"/>
          </a:p>
          <a:p>
            <a:r>
              <a:rPr lang="en-US" sz="2800" b="1" dirty="0">
                <a:solidFill>
                  <a:srgbClr val="FF0000"/>
                </a:solidFill>
              </a:rPr>
              <a:t>Classification by currency denomination(4/7)</a:t>
            </a:r>
          </a:p>
          <a:p>
            <a:pPr>
              <a:buFont typeface="Wingdings" panose="05000000000000000000" pitchFamily="2" charset="2"/>
              <a:buChar char="§"/>
            </a:pPr>
            <a:r>
              <a:rPr lang="en-US" sz="2000" dirty="0"/>
              <a:t>Local currency</a:t>
            </a:r>
          </a:p>
          <a:p>
            <a:pPr>
              <a:buFont typeface="Wingdings" panose="05000000000000000000" pitchFamily="2" charset="2"/>
              <a:buChar char="§"/>
            </a:pPr>
            <a:r>
              <a:rPr lang="en-US" sz="2000"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sz="2000" dirty="0"/>
              <a:t>Fixed rate</a:t>
            </a:r>
          </a:p>
          <a:p>
            <a:pPr>
              <a:buFont typeface="Wingdings" panose="05000000000000000000" pitchFamily="2" charset="2"/>
              <a:buChar char="§"/>
            </a:pPr>
            <a:r>
              <a:rPr lang="en-US" sz="2000" dirty="0"/>
              <a:t>Floating rate(MRR + spread)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a:xfrm>
            <a:off x="1024128" y="585216"/>
            <a:ext cx="6066818"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pic>
        <p:nvPicPr>
          <p:cNvPr id="5" name="Picture 4" descr="Office building overlayed with stock market graphs">
            <a:extLst>
              <a:ext uri="{FF2B5EF4-FFF2-40B4-BE49-F238E27FC236}">
                <a16:creationId xmlns:a16="http://schemas.microsoft.com/office/drawing/2014/main" id="{BE5145C8-0065-16BD-3429-BB06CB4F0328}"/>
              </a:ext>
            </a:extLst>
          </p:cNvPr>
          <p:cNvPicPr>
            <a:picLocks noChangeAspect="1"/>
          </p:cNvPicPr>
          <p:nvPr/>
        </p:nvPicPr>
        <p:blipFill rotWithShape="1">
          <a:blip r:embed="rId2"/>
          <a:srcRect l="48122" r="6888"/>
          <a:stretch/>
        </p:blipFill>
        <p:spPr>
          <a:xfrm>
            <a:off x="7552266" y="10"/>
            <a:ext cx="4639733" cy="6857990"/>
          </a:xfrm>
          <a:prstGeom prst="rect">
            <a:avLst/>
          </a:prstGeom>
        </p:spPr>
      </p:pic>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041F3BBF-55A2-E445-6D9A-1FAEF9B0BF76}"/>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a:xfrm>
            <a:off x="1024128" y="2286000"/>
            <a:ext cx="9720073" cy="4023360"/>
          </a:xfrm>
        </p:spPr>
        <p:txBody>
          <a:bodyPr>
            <a:normAutofit/>
          </a:bodyPr>
          <a:lstStyle/>
          <a:p>
            <a:r>
              <a:rPr lang="en-US" sz="2000"/>
              <a:t>1.Interbank offered rates are best described as the rates at which a panel of banks can:</a:t>
            </a:r>
          </a:p>
          <a:p>
            <a:pPr marL="457200" indent="-457200">
              <a:buFont typeface="+mj-lt"/>
              <a:buAutoNum type="alphaUcPeriod"/>
            </a:pPr>
            <a:r>
              <a:rPr lang="en-US" sz="2000" b="1"/>
              <a:t>issue short-term debt.</a:t>
            </a:r>
          </a:p>
          <a:p>
            <a:pPr marL="457200" indent="-457200">
              <a:buFont typeface="+mj-lt"/>
              <a:buAutoNum type="alphaUcPeriod"/>
            </a:pPr>
            <a:r>
              <a:rPr lang="en-US" sz="2000" b="1"/>
              <a:t>borrow unsecured funds from other major banks.</a:t>
            </a:r>
          </a:p>
          <a:p>
            <a:pPr marL="457200" indent="-457200">
              <a:buFont typeface="+mj-lt"/>
              <a:buAutoNum type="alphaUcPeriod"/>
            </a:pPr>
            <a:r>
              <a:rPr lang="en-US" sz="2000" b="1"/>
              <a:t>borrow from other major banks against some form of collateral.</a:t>
            </a:r>
          </a:p>
          <a:p>
            <a:r>
              <a:rPr lang="en-US" sz="2000"/>
              <a:t>2.A company issues floating-rate bonds. The coupon rate is expressed as the three-month Libor plus a spread. The coupon payments are most likely to increase as:</a:t>
            </a:r>
          </a:p>
          <a:p>
            <a:pPr marL="457200" indent="-457200">
              <a:buFont typeface="+mj-lt"/>
              <a:buAutoNum type="alphaUcPeriod"/>
            </a:pPr>
            <a:r>
              <a:rPr lang="en-US" sz="2000" b="1"/>
              <a:t>Libor increases.</a:t>
            </a:r>
          </a:p>
          <a:p>
            <a:pPr marL="457200" indent="-457200">
              <a:buFont typeface="+mj-lt"/>
              <a:buAutoNum type="alphaUcPeriod"/>
            </a:pPr>
            <a:r>
              <a:rPr lang="en-US" sz="2000" b="1"/>
              <a:t>the spread increases.</a:t>
            </a:r>
          </a:p>
          <a:p>
            <a:pPr marL="457200" indent="-457200">
              <a:buFont typeface="+mj-lt"/>
              <a:buAutoNum type="alphaUcPeriod"/>
            </a:pPr>
            <a:r>
              <a:rPr lang="en-US" sz="2000" b="1"/>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a:xfrm>
            <a:off x="1024128" y="2286000"/>
            <a:ext cx="8018271" cy="4023360"/>
          </a:xfrm>
        </p:spPr>
        <p:txBody>
          <a:bodyPr>
            <a:normAutofit/>
          </a:bodyPr>
          <a:lstStyle/>
          <a:p>
            <a:pPr marL="0" indent="0">
              <a:buNone/>
            </a:pPr>
            <a:r>
              <a:rPr lang="en-US" sz="1900"/>
              <a:t>3. Open market operations describe the process used by central banks to buy and sell bonds to:</a:t>
            </a:r>
          </a:p>
          <a:p>
            <a:pPr marL="457200" indent="-457200">
              <a:buFont typeface="+mj-lt"/>
              <a:buAutoNum type="alphaUcPeriod"/>
            </a:pPr>
            <a:r>
              <a:rPr lang="en-US" sz="1900" b="1"/>
              <a:t>implement fiscal policy.</a:t>
            </a:r>
          </a:p>
          <a:p>
            <a:pPr marL="457200" indent="-457200">
              <a:buFont typeface="+mj-lt"/>
              <a:buAutoNum type="alphaUcPeriod"/>
            </a:pPr>
            <a:r>
              <a:rPr lang="en-US" sz="1900" b="1"/>
              <a:t>control the monetary base.</a:t>
            </a:r>
          </a:p>
          <a:p>
            <a:pPr marL="457200" indent="-457200">
              <a:buFont typeface="+mj-lt"/>
              <a:buAutoNum type="alphaUcPeriod"/>
            </a:pPr>
            <a:r>
              <a:rPr lang="en-US" sz="1900" b="1"/>
              <a:t>issue and repay government debt.</a:t>
            </a:r>
          </a:p>
          <a:p>
            <a:pPr marL="0" indent="0">
              <a:buNone/>
            </a:pPr>
            <a:r>
              <a:rPr lang="en-US" sz="1900"/>
              <a:t>4. Retail investors most often:</a:t>
            </a:r>
          </a:p>
          <a:p>
            <a:pPr marL="457200" indent="-457200">
              <a:buFont typeface="+mj-lt"/>
              <a:buAutoNum type="alphaUcPeriod"/>
            </a:pPr>
            <a:r>
              <a:rPr lang="en-US" sz="1900" b="1"/>
              <a:t>do not invest in fixed-income securities.</a:t>
            </a:r>
          </a:p>
          <a:p>
            <a:pPr marL="457200" indent="-457200">
              <a:buFont typeface="+mj-lt"/>
              <a:buAutoNum type="alphaUcPeriod"/>
            </a:pPr>
            <a:r>
              <a:rPr lang="en-US" sz="1900" b="1"/>
              <a:t>invest directly in fixed-income securities.</a:t>
            </a:r>
          </a:p>
          <a:p>
            <a:pPr marL="457200" indent="-457200">
              <a:buFont typeface="+mj-lt"/>
              <a:buAutoNum type="alphaUcPeriod"/>
            </a:pPr>
            <a:r>
              <a:rPr lang="en-US" sz="1900" b="1"/>
              <a:t>invest indirectly in fixed-income securities through mutual funds or exchange-traded funds.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40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4843</Words>
  <Application>Microsoft Macintosh PowerPoint</Application>
  <PresentationFormat>宽屏</PresentationFormat>
  <Paragraphs>663</Paragraphs>
  <Slides>61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2022-11-15T11:42:08Z</dcterms:created>
  <dcterms:modified xsi:type="dcterms:W3CDTF">2022-11-15T11:42:13Z</dcterms:modified>
</cp:coreProperties>
</file>