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338" r:id="rId1"/>
  </p:sldMasterIdLst>
  <p:notesMasterIdLst>
    <p:notesMasterId r:id="rId28"/>
  </p:notesMasterIdLst>
  <p:sldIdLst>
    <p:sldId id="257" r:id="rId2"/>
    <p:sldId id="258" r:id="rId3"/>
    <p:sldId id="274" r:id="rId4"/>
    <p:sldId id="259" r:id="rId5"/>
    <p:sldId id="260" r:id="rId6"/>
    <p:sldId id="275" r:id="rId7"/>
    <p:sldId id="261" r:id="rId8"/>
    <p:sldId id="277" r:id="rId9"/>
    <p:sldId id="262" r:id="rId10"/>
    <p:sldId id="263" r:id="rId11"/>
    <p:sldId id="276" r:id="rId12"/>
    <p:sldId id="264" r:id="rId13"/>
    <p:sldId id="265" r:id="rId14"/>
    <p:sldId id="266" r:id="rId15"/>
    <p:sldId id="278" r:id="rId16"/>
    <p:sldId id="267" r:id="rId17"/>
    <p:sldId id="268" r:id="rId18"/>
    <p:sldId id="269" r:id="rId19"/>
    <p:sldId id="279" r:id="rId20"/>
    <p:sldId id="280" r:id="rId21"/>
    <p:sldId id="270" r:id="rId22"/>
    <p:sldId id="281" r:id="rId23"/>
    <p:sldId id="271" r:id="rId24"/>
    <p:sldId id="272" r:id="rId25"/>
    <p:sldId id="282" r:id="rId26"/>
    <p:sldId id="273" r:id="rId27"/>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3" autoAdjust="0"/>
    <p:restoredTop sz="94660"/>
  </p:normalViewPr>
  <p:slideViewPr>
    <p:cSldViewPr snapToGrid="0">
      <p:cViewPr varScale="1">
        <p:scale>
          <a:sx n="69" d="100"/>
          <a:sy n="69" d="100"/>
        </p:scale>
        <p:origin x="66"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E0524174-F257-4481-964A-2268FB544437}" type="datetimeFigureOut">
              <a:rPr lang="en-US" smtClean="0"/>
              <a:t>9/26/2021</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5BC60F23-3C75-4E6B-BC63-FDE30C916D83}" type="slidenum">
              <a:rPr lang="en-US" smtClean="0"/>
              <a:t>‹#›</a:t>
            </a:fld>
            <a:endParaRPr lang="en-US"/>
          </a:p>
        </p:txBody>
      </p:sp>
    </p:spTree>
    <p:extLst>
      <p:ext uri="{BB962C8B-B14F-4D97-AF65-F5344CB8AC3E}">
        <p14:creationId xmlns:p14="http://schemas.microsoft.com/office/powerpoint/2010/main" val="1664544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C60F23-3C75-4E6B-BC63-FDE30C916D83}" type="slidenum">
              <a:rPr lang="en-US" smtClean="0"/>
              <a:t>12</a:t>
            </a:fld>
            <a:endParaRPr lang="en-US"/>
          </a:p>
        </p:txBody>
      </p:sp>
    </p:spTree>
    <p:extLst>
      <p:ext uri="{BB962C8B-B14F-4D97-AF65-F5344CB8AC3E}">
        <p14:creationId xmlns:p14="http://schemas.microsoft.com/office/powerpoint/2010/main" val="313033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C60F23-3C75-4E6B-BC63-FDE30C916D83}" type="slidenum">
              <a:rPr lang="en-US" smtClean="0"/>
              <a:t>13</a:t>
            </a:fld>
            <a:endParaRPr lang="en-US"/>
          </a:p>
        </p:txBody>
      </p:sp>
    </p:spTree>
    <p:extLst>
      <p:ext uri="{BB962C8B-B14F-4D97-AF65-F5344CB8AC3E}">
        <p14:creationId xmlns:p14="http://schemas.microsoft.com/office/powerpoint/2010/main" val="3935837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C60F23-3C75-4E6B-BC63-FDE30C916D83}" type="slidenum">
              <a:rPr lang="en-US" smtClean="0"/>
              <a:t>14</a:t>
            </a:fld>
            <a:endParaRPr lang="en-US"/>
          </a:p>
        </p:txBody>
      </p:sp>
    </p:spTree>
    <p:extLst>
      <p:ext uri="{BB962C8B-B14F-4D97-AF65-F5344CB8AC3E}">
        <p14:creationId xmlns:p14="http://schemas.microsoft.com/office/powerpoint/2010/main" val="350239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9/26/2021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13513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9/26/2021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1226460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9/26/2021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964505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9/26/2021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2283786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9/26/2021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9375105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9/26/2021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4672765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9/26/2021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34404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9/26/2021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38654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9/26/2021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3099352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9/26/2021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31353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9/26/2021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42637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9/26/2021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69814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9/26/2021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94709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9/26/2021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07539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9/26/2021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25811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9/26/2021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54177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8624D31-43A5-475A-80CF-332C9F6DCF35}" type="datetimeFigureOut">
              <a:rPr lang="en-US" smtClean="0"/>
              <a:t>9/26/2021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36402983"/>
      </p:ext>
    </p:extLst>
  </p:cSld>
  <p:clrMap bg1="lt1" tx1="dk1" bg2="lt2" tx2="dk2" accent1="accent1" accent2="accent2" accent3="accent3" accent4="accent4" accent5="accent5" accent6="accent6" hlink="hlink" folHlink="folHlink"/>
  <p:sldLayoutIdLst>
    <p:sldLayoutId id="2147484339"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 id="2147484350" r:id="rId12"/>
    <p:sldLayoutId id="2147484351" r:id="rId13"/>
    <p:sldLayoutId id="2147484352" r:id="rId14"/>
    <p:sldLayoutId id="2147484353" r:id="rId15"/>
    <p:sldLayoutId id="2147484354"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658A1-D4EB-423C-B50E-EC381DA8A348}"/>
              </a:ext>
            </a:extLst>
          </p:cNvPr>
          <p:cNvSpPr>
            <a:spLocks noGrp="1"/>
          </p:cNvSpPr>
          <p:nvPr>
            <p:ph type="title"/>
          </p:nvPr>
        </p:nvSpPr>
        <p:spPr/>
        <p:txBody>
          <a:bodyPr>
            <a:normAutofit fontScale="90000"/>
          </a:bodyPr>
          <a:lstStyle/>
          <a:p>
            <a:r>
              <a:rPr lang="en-US" sz="6000" b="1" dirty="0"/>
              <a:t>Reading 57 </a:t>
            </a:r>
            <a:br>
              <a:rPr lang="en-US" dirty="0"/>
            </a:br>
            <a:r>
              <a:rPr lang="en-US" sz="4400" b="1" dirty="0"/>
              <a:t>Fintech in Investment Management</a:t>
            </a:r>
          </a:p>
        </p:txBody>
      </p:sp>
      <p:sp>
        <p:nvSpPr>
          <p:cNvPr id="3" name="Content Placeholder 2">
            <a:extLst>
              <a:ext uri="{FF2B5EF4-FFF2-40B4-BE49-F238E27FC236}">
                <a16:creationId xmlns:a16="http://schemas.microsoft.com/office/drawing/2014/main" id="{1F6B2905-CE08-4A8A-BC14-D39E0482BB14}"/>
              </a:ext>
            </a:extLst>
          </p:cNvPr>
          <p:cNvSpPr>
            <a:spLocks noGrp="1"/>
          </p:cNvSpPr>
          <p:nvPr>
            <p:ph idx="1"/>
          </p:nvPr>
        </p:nvSpPr>
        <p:spPr/>
        <p:txBody>
          <a:bodyPr/>
          <a:lstStyle/>
          <a:p>
            <a:r>
              <a:rPr lang="en-US" dirty="0"/>
              <a:t>Learning outcomes</a:t>
            </a:r>
          </a:p>
          <a:p>
            <a:pPr lvl="1">
              <a:buFont typeface="Wingdings" panose="05000000000000000000" pitchFamily="2" charset="2"/>
              <a:buChar char="q"/>
            </a:pPr>
            <a:r>
              <a:rPr lang="en-US" dirty="0"/>
              <a:t>a. describe “fintech”</a:t>
            </a:r>
          </a:p>
          <a:p>
            <a:pPr lvl="1">
              <a:buFont typeface="Wingdings" panose="05000000000000000000" pitchFamily="2" charset="2"/>
              <a:buChar char="q"/>
            </a:pPr>
            <a:r>
              <a:rPr lang="en-US" dirty="0"/>
              <a:t>b. describe Big Data, artificial intelligence, and machine learning</a:t>
            </a:r>
          </a:p>
          <a:p>
            <a:pPr lvl="1">
              <a:buFont typeface="Wingdings" panose="05000000000000000000" pitchFamily="2" charset="2"/>
              <a:buChar char="q"/>
            </a:pPr>
            <a:r>
              <a:rPr lang="en-US" dirty="0"/>
              <a:t>c. describe fintech applications to investment management</a:t>
            </a:r>
          </a:p>
          <a:p>
            <a:pPr lvl="1">
              <a:buFont typeface="Wingdings" panose="05000000000000000000" pitchFamily="2" charset="2"/>
              <a:buChar char="q"/>
            </a:pPr>
            <a:r>
              <a:rPr lang="en-US" dirty="0"/>
              <a:t>d. describe financial applications of distributed ledger technology</a:t>
            </a:r>
          </a:p>
        </p:txBody>
      </p:sp>
    </p:spTree>
    <p:extLst>
      <p:ext uri="{BB962C8B-B14F-4D97-AF65-F5344CB8AC3E}">
        <p14:creationId xmlns:p14="http://schemas.microsoft.com/office/powerpoint/2010/main" val="2582767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BEE2A-0548-4964-9BA9-693C3E9B60C8}"/>
              </a:ext>
            </a:extLst>
          </p:cNvPr>
          <p:cNvSpPr>
            <a:spLocks noGrp="1"/>
          </p:cNvSpPr>
          <p:nvPr>
            <p:ph type="title"/>
          </p:nvPr>
        </p:nvSpPr>
        <p:spPr/>
        <p:txBody>
          <a:bodyPr>
            <a:normAutofit/>
          </a:bodyPr>
          <a:lstStyle/>
          <a:p>
            <a:r>
              <a:rPr lang="en-US" sz="4800" dirty="0"/>
              <a:t>BIG DATA</a:t>
            </a:r>
          </a:p>
        </p:txBody>
      </p:sp>
      <p:sp>
        <p:nvSpPr>
          <p:cNvPr id="3" name="Content Placeholder 2">
            <a:extLst>
              <a:ext uri="{FF2B5EF4-FFF2-40B4-BE49-F238E27FC236}">
                <a16:creationId xmlns:a16="http://schemas.microsoft.com/office/drawing/2014/main" id="{188551FA-F251-4E4E-9EF2-F326D06E992B}"/>
              </a:ext>
            </a:extLst>
          </p:cNvPr>
          <p:cNvSpPr>
            <a:spLocks noGrp="1"/>
          </p:cNvSpPr>
          <p:nvPr>
            <p:ph idx="1"/>
          </p:nvPr>
        </p:nvSpPr>
        <p:spPr/>
        <p:txBody>
          <a:bodyPr/>
          <a:lstStyle/>
          <a:p>
            <a:r>
              <a:rPr lang="en-US" dirty="0"/>
              <a:t>Big Data Challenges</a:t>
            </a:r>
          </a:p>
          <a:p>
            <a:pPr lvl="1">
              <a:buFont typeface="Wingdings" panose="05000000000000000000" pitchFamily="2" charset="2"/>
              <a:buChar char="q"/>
            </a:pPr>
            <a:r>
              <a:rPr lang="en-US" dirty="0"/>
              <a:t>Given the size and complexity of alternative datasets, traditional analytical methods cannot always be used to interpret and evaluate these datasets.</a:t>
            </a:r>
          </a:p>
          <a:p>
            <a:pPr lvl="1">
              <a:buFont typeface="Wingdings" panose="05000000000000000000" pitchFamily="2" charset="2"/>
              <a:buChar char="q"/>
            </a:pPr>
            <a:r>
              <a:rPr lang="en-US" dirty="0"/>
              <a:t>Big Data poses several challenges when it is used in investment analysis, including the quality, volume, and appropriateness of the data.</a:t>
            </a:r>
          </a:p>
          <a:p>
            <a:pPr lvl="2">
              <a:buFont typeface="Wingdings" panose="05000000000000000000" pitchFamily="2" charset="2"/>
              <a:buChar char="v"/>
            </a:pPr>
            <a:r>
              <a:rPr lang="en-US" dirty="0"/>
              <a:t>Does the dataset have selection bias, missing data, or data outliers? </a:t>
            </a:r>
          </a:p>
          <a:p>
            <a:pPr lvl="2">
              <a:buFont typeface="Wingdings" panose="05000000000000000000" pitchFamily="2" charset="2"/>
              <a:buChar char="v"/>
            </a:pPr>
            <a:r>
              <a:rPr lang="en-US" dirty="0"/>
              <a:t>Is the volume of collected data sufficient? </a:t>
            </a:r>
          </a:p>
          <a:p>
            <a:pPr lvl="2">
              <a:buFont typeface="Wingdings" panose="05000000000000000000" pitchFamily="2" charset="2"/>
              <a:buChar char="v"/>
            </a:pPr>
            <a:r>
              <a:rPr lang="en-US" dirty="0"/>
              <a:t>Is the dataset well suited for the type of analysis?</a:t>
            </a:r>
          </a:p>
        </p:txBody>
      </p:sp>
    </p:spTree>
    <p:extLst>
      <p:ext uri="{BB962C8B-B14F-4D97-AF65-F5344CB8AC3E}">
        <p14:creationId xmlns:p14="http://schemas.microsoft.com/office/powerpoint/2010/main" val="1872031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A2B5A-172D-4A3F-9350-97F1F4696272}"/>
              </a:ext>
            </a:extLst>
          </p:cNvPr>
          <p:cNvSpPr>
            <a:spLocks noGrp="1"/>
          </p:cNvSpPr>
          <p:nvPr>
            <p:ph type="title"/>
          </p:nvPr>
        </p:nvSpPr>
        <p:spPr/>
        <p:txBody>
          <a:bodyPr/>
          <a:lstStyle/>
          <a:p>
            <a:r>
              <a:rPr lang="en-US" altLang="zh-CN" dirty="0"/>
              <a:t>Practice</a:t>
            </a:r>
            <a:endParaRPr lang="en-US" dirty="0"/>
          </a:p>
        </p:txBody>
      </p:sp>
      <p:sp>
        <p:nvSpPr>
          <p:cNvPr id="3" name="Content Placeholder 2">
            <a:extLst>
              <a:ext uri="{FF2B5EF4-FFF2-40B4-BE49-F238E27FC236}">
                <a16:creationId xmlns:a16="http://schemas.microsoft.com/office/drawing/2014/main" id="{B4FD4B27-4A3D-4910-B837-E4EF63CCD7C6}"/>
              </a:ext>
            </a:extLst>
          </p:cNvPr>
          <p:cNvSpPr>
            <a:spLocks noGrp="1"/>
          </p:cNvSpPr>
          <p:nvPr>
            <p:ph idx="1"/>
          </p:nvPr>
        </p:nvSpPr>
        <p:spPr/>
        <p:txBody>
          <a:bodyPr/>
          <a:lstStyle/>
          <a:p>
            <a:r>
              <a:rPr lang="en-US" dirty="0"/>
              <a:t>A characteristic of Big Data is that:</a:t>
            </a:r>
          </a:p>
          <a:p>
            <a:pPr lvl="1">
              <a:buFont typeface="Wingdings" panose="05000000000000000000" pitchFamily="2" charset="2"/>
              <a:buChar char="q"/>
            </a:pPr>
            <a:r>
              <a:rPr lang="en-US" b="1" dirty="0"/>
              <a:t>A: </a:t>
            </a:r>
            <a:r>
              <a:rPr lang="en-US" dirty="0"/>
              <a:t>one of its traditional sources is business processes.</a:t>
            </a:r>
          </a:p>
          <a:p>
            <a:pPr lvl="1">
              <a:buFont typeface="Wingdings" panose="05000000000000000000" pitchFamily="2" charset="2"/>
              <a:buChar char="q"/>
            </a:pPr>
            <a:r>
              <a:rPr lang="en-US" b="1" dirty="0"/>
              <a:t>B: </a:t>
            </a:r>
            <a:r>
              <a:rPr lang="en-US" dirty="0"/>
              <a:t>it involves formats with diverse types of structures.</a:t>
            </a:r>
          </a:p>
          <a:p>
            <a:pPr lvl="1">
              <a:buFont typeface="Wingdings" panose="05000000000000000000" pitchFamily="2" charset="2"/>
              <a:buChar char="q"/>
            </a:pPr>
            <a:r>
              <a:rPr lang="en-US" b="1" dirty="0"/>
              <a:t>C: </a:t>
            </a:r>
            <a:r>
              <a:rPr lang="en-US" dirty="0"/>
              <a:t>real- time communication of it is uncommon due to vast content.</a:t>
            </a:r>
          </a:p>
        </p:txBody>
      </p:sp>
    </p:spTree>
    <p:extLst>
      <p:ext uri="{BB962C8B-B14F-4D97-AF65-F5344CB8AC3E}">
        <p14:creationId xmlns:p14="http://schemas.microsoft.com/office/powerpoint/2010/main" val="2892129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74F20-155D-4B94-857F-9A56A3EB957B}"/>
              </a:ext>
            </a:extLst>
          </p:cNvPr>
          <p:cNvSpPr>
            <a:spLocks noGrp="1"/>
          </p:cNvSpPr>
          <p:nvPr>
            <p:ph type="title"/>
          </p:nvPr>
        </p:nvSpPr>
        <p:spPr/>
        <p:txBody>
          <a:bodyPr>
            <a:normAutofit/>
          </a:bodyPr>
          <a:lstStyle/>
          <a:p>
            <a:r>
              <a:rPr lang="en-US" b="1" dirty="0"/>
              <a:t>ARTIFICIAL INTELLIGENCE AND MACHINE LEARNING</a:t>
            </a:r>
          </a:p>
        </p:txBody>
      </p:sp>
      <p:sp>
        <p:nvSpPr>
          <p:cNvPr id="3" name="Content Placeholder 2">
            <a:extLst>
              <a:ext uri="{FF2B5EF4-FFF2-40B4-BE49-F238E27FC236}">
                <a16:creationId xmlns:a16="http://schemas.microsoft.com/office/drawing/2014/main" id="{AFB8F5BC-8787-4849-8F15-5C248CE291C2}"/>
              </a:ext>
            </a:extLst>
          </p:cNvPr>
          <p:cNvSpPr>
            <a:spLocks noGrp="1"/>
          </p:cNvSpPr>
          <p:nvPr>
            <p:ph idx="1"/>
          </p:nvPr>
        </p:nvSpPr>
        <p:spPr/>
        <p:txBody>
          <a:bodyPr/>
          <a:lstStyle/>
          <a:p>
            <a:r>
              <a:rPr lang="en-US" dirty="0"/>
              <a:t>Machine learning (ML) involves computer- based techniques that seek to extract knowledge from large amounts of data without making any assumptions on the data’s underlying probability distribution.</a:t>
            </a:r>
          </a:p>
          <a:p>
            <a:r>
              <a:rPr lang="en-US" dirty="0"/>
              <a:t>Simply put, ML algorithms aim to “find the pattern, apply the pattern.”</a:t>
            </a:r>
          </a:p>
          <a:p>
            <a:r>
              <a:rPr lang="en-US" dirty="0"/>
              <a:t>ML still requires human judgement in understanding the underlying data and selecting the appropriate techniques for data analysis.</a:t>
            </a:r>
          </a:p>
        </p:txBody>
      </p:sp>
    </p:spTree>
    <p:extLst>
      <p:ext uri="{BB962C8B-B14F-4D97-AF65-F5344CB8AC3E}">
        <p14:creationId xmlns:p14="http://schemas.microsoft.com/office/powerpoint/2010/main" val="642514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88223-CAC2-4A0C-B13C-6DF866DBDE8C}"/>
              </a:ext>
            </a:extLst>
          </p:cNvPr>
          <p:cNvSpPr>
            <a:spLocks noGrp="1"/>
          </p:cNvSpPr>
          <p:nvPr>
            <p:ph type="title"/>
          </p:nvPr>
        </p:nvSpPr>
        <p:spPr/>
        <p:txBody>
          <a:bodyPr/>
          <a:lstStyle/>
          <a:p>
            <a:r>
              <a:rPr lang="en-US" b="1" dirty="0"/>
              <a:t>ARTIFICIAL INTELLIGENCE AND MACHINE LEARNING</a:t>
            </a:r>
            <a:endParaRPr lang="en-US" dirty="0"/>
          </a:p>
        </p:txBody>
      </p:sp>
      <p:sp>
        <p:nvSpPr>
          <p:cNvPr id="3" name="Content Placeholder 2">
            <a:extLst>
              <a:ext uri="{FF2B5EF4-FFF2-40B4-BE49-F238E27FC236}">
                <a16:creationId xmlns:a16="http://schemas.microsoft.com/office/drawing/2014/main" id="{0ADC99F2-88F9-4049-A505-D585991DFCB8}"/>
              </a:ext>
            </a:extLst>
          </p:cNvPr>
          <p:cNvSpPr>
            <a:spLocks noGrp="1"/>
          </p:cNvSpPr>
          <p:nvPr>
            <p:ph idx="1"/>
          </p:nvPr>
        </p:nvSpPr>
        <p:spPr/>
        <p:txBody>
          <a:bodyPr>
            <a:normAutofit fontScale="92500"/>
          </a:bodyPr>
          <a:lstStyle/>
          <a:p>
            <a:r>
              <a:rPr lang="en-US" dirty="0"/>
              <a:t>ML involves splitting the dataset into three distinct subsets: a training dataset, a validation dataset, and a test dataset.</a:t>
            </a:r>
          </a:p>
          <a:p>
            <a:pPr lvl="1"/>
            <a:r>
              <a:rPr lang="en-US" dirty="0"/>
              <a:t>The training dataset allows the algorithm to identify relationships between inputs and outputs based on historical patterns in the data. </a:t>
            </a:r>
          </a:p>
          <a:p>
            <a:pPr lvl="1"/>
            <a:r>
              <a:rPr lang="en-US" dirty="0"/>
              <a:t>These relationships are then validated, and the model tuned, using the validation dataset.</a:t>
            </a:r>
          </a:p>
          <a:p>
            <a:pPr lvl="1"/>
            <a:r>
              <a:rPr lang="en-US" dirty="0"/>
              <a:t>The test dataset is used to test the model’s ability to predict well on new data.</a:t>
            </a:r>
          </a:p>
          <a:p>
            <a:r>
              <a:rPr lang="en-US" dirty="0"/>
              <a:t>C</a:t>
            </a:r>
            <a:r>
              <a:rPr lang="en-US" altLang="zh-CN" dirty="0"/>
              <a:t>hallenges in machine learning</a:t>
            </a:r>
          </a:p>
          <a:p>
            <a:pPr lvl="1"/>
            <a:r>
              <a:rPr lang="en-US" dirty="0"/>
              <a:t>Overfitting occurs when the ML model learns the input and target dataset too precisely</a:t>
            </a:r>
          </a:p>
          <a:p>
            <a:pPr lvl="1"/>
            <a:r>
              <a:rPr lang="en-US" dirty="0"/>
              <a:t>Underfitted models will typically fail to fully discover patterns that underlie the data.</a:t>
            </a:r>
          </a:p>
          <a:p>
            <a:pPr lvl="1"/>
            <a:r>
              <a:rPr lang="en-US" dirty="0"/>
              <a:t>ML techniques can appear to be opaque or “black box” approaches, which arrive at outcomes that may not be entirely understood or explainable.</a:t>
            </a:r>
          </a:p>
        </p:txBody>
      </p:sp>
    </p:spTree>
    <p:extLst>
      <p:ext uri="{BB962C8B-B14F-4D97-AF65-F5344CB8AC3E}">
        <p14:creationId xmlns:p14="http://schemas.microsoft.com/office/powerpoint/2010/main" val="3867298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D3579-201B-4CEA-8103-2564DCAA973E}"/>
              </a:ext>
            </a:extLst>
          </p:cNvPr>
          <p:cNvSpPr>
            <a:spLocks noGrp="1"/>
          </p:cNvSpPr>
          <p:nvPr>
            <p:ph type="title"/>
          </p:nvPr>
        </p:nvSpPr>
        <p:spPr/>
        <p:txBody>
          <a:bodyPr/>
          <a:lstStyle/>
          <a:p>
            <a:r>
              <a:rPr lang="en-US" b="1" dirty="0"/>
              <a:t>ARTIFICIAL INTELLIGENCE AND MACHINE LEARNING</a:t>
            </a:r>
            <a:endParaRPr lang="en-US" dirty="0"/>
          </a:p>
        </p:txBody>
      </p:sp>
      <p:sp>
        <p:nvSpPr>
          <p:cNvPr id="3" name="Content Placeholder 2">
            <a:extLst>
              <a:ext uri="{FF2B5EF4-FFF2-40B4-BE49-F238E27FC236}">
                <a16:creationId xmlns:a16="http://schemas.microsoft.com/office/drawing/2014/main" id="{F5BFB743-1920-4965-95B6-602E4FC70A88}"/>
              </a:ext>
            </a:extLst>
          </p:cNvPr>
          <p:cNvSpPr>
            <a:spLocks noGrp="1"/>
          </p:cNvSpPr>
          <p:nvPr>
            <p:ph idx="1"/>
          </p:nvPr>
        </p:nvSpPr>
        <p:spPr/>
        <p:txBody>
          <a:bodyPr/>
          <a:lstStyle/>
          <a:p>
            <a:r>
              <a:rPr lang="en-US" dirty="0"/>
              <a:t>Types of Machine Learning</a:t>
            </a:r>
          </a:p>
          <a:p>
            <a:pPr lvl="1"/>
            <a:r>
              <a:rPr lang="en-US" dirty="0"/>
              <a:t>In </a:t>
            </a:r>
            <a:r>
              <a:rPr lang="en-US" b="1" dirty="0"/>
              <a:t>supervised learning</a:t>
            </a:r>
            <a:r>
              <a:rPr lang="en-US" dirty="0"/>
              <a:t>, computers learn to model relationships based on labeled training data.</a:t>
            </a:r>
          </a:p>
          <a:p>
            <a:pPr lvl="1"/>
            <a:r>
              <a:rPr lang="en-US" dirty="0"/>
              <a:t>In </a:t>
            </a:r>
            <a:r>
              <a:rPr lang="en-US" b="1" dirty="0"/>
              <a:t>unsupervised learning</a:t>
            </a:r>
            <a:r>
              <a:rPr lang="en-US" dirty="0"/>
              <a:t>, computers are not given labeled data but instead are given only data from which the algorithm seeks to describe the data and their structure.</a:t>
            </a:r>
          </a:p>
          <a:p>
            <a:pPr lvl="1"/>
            <a:r>
              <a:rPr lang="en-US" dirty="0"/>
              <a:t>In </a:t>
            </a:r>
            <a:r>
              <a:rPr lang="en-US" b="1" dirty="0"/>
              <a:t>deep learning</a:t>
            </a:r>
            <a:r>
              <a:rPr lang="en-US" dirty="0"/>
              <a:t>, computers use neural networks, often with many hidden layers, to perform multistage, non- linear data processing to identify patterns.</a:t>
            </a:r>
          </a:p>
        </p:txBody>
      </p:sp>
    </p:spTree>
    <p:extLst>
      <p:ext uri="{BB962C8B-B14F-4D97-AF65-F5344CB8AC3E}">
        <p14:creationId xmlns:p14="http://schemas.microsoft.com/office/powerpoint/2010/main" val="1650236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63A23-1769-4167-A0A5-7CD5C4141B92}"/>
              </a:ext>
            </a:extLst>
          </p:cNvPr>
          <p:cNvSpPr>
            <a:spLocks noGrp="1"/>
          </p:cNvSpPr>
          <p:nvPr>
            <p:ph type="title"/>
          </p:nvPr>
        </p:nvSpPr>
        <p:spPr/>
        <p:txBody>
          <a:bodyPr/>
          <a:lstStyle/>
          <a:p>
            <a:r>
              <a:rPr lang="en-US" altLang="zh-CN" dirty="0"/>
              <a:t>Practice</a:t>
            </a:r>
            <a:endParaRPr lang="en-US" dirty="0"/>
          </a:p>
        </p:txBody>
      </p:sp>
      <p:sp>
        <p:nvSpPr>
          <p:cNvPr id="3" name="Content Placeholder 2">
            <a:extLst>
              <a:ext uri="{FF2B5EF4-FFF2-40B4-BE49-F238E27FC236}">
                <a16:creationId xmlns:a16="http://schemas.microsoft.com/office/drawing/2014/main" id="{F1F4F6FF-59B4-4E17-847B-8F532F3A3B5E}"/>
              </a:ext>
            </a:extLst>
          </p:cNvPr>
          <p:cNvSpPr>
            <a:spLocks noGrp="1"/>
          </p:cNvSpPr>
          <p:nvPr>
            <p:ph idx="1"/>
          </p:nvPr>
        </p:nvSpPr>
        <p:spPr/>
        <p:txBody>
          <a:bodyPr/>
          <a:lstStyle/>
          <a:p>
            <a:r>
              <a:rPr lang="en-US" dirty="0"/>
              <a:t>In the use of machine learning (ML):</a:t>
            </a:r>
          </a:p>
          <a:p>
            <a:pPr lvl="1">
              <a:buFont typeface="Wingdings" panose="05000000000000000000" pitchFamily="2" charset="2"/>
              <a:buChar char="q"/>
            </a:pPr>
            <a:r>
              <a:rPr lang="en-US" dirty="0"/>
              <a:t>A: some techniques are termed “black box” due to data biases.</a:t>
            </a:r>
          </a:p>
          <a:p>
            <a:pPr lvl="1">
              <a:buFont typeface="Wingdings" panose="05000000000000000000" pitchFamily="2" charset="2"/>
              <a:buChar char="q"/>
            </a:pPr>
            <a:r>
              <a:rPr lang="en-US" dirty="0"/>
              <a:t>B: human judgment is not needed because algorithms continuously learn from data.</a:t>
            </a:r>
          </a:p>
          <a:p>
            <a:pPr lvl="1">
              <a:buFont typeface="Wingdings" panose="05000000000000000000" pitchFamily="2" charset="2"/>
              <a:buChar char="q"/>
            </a:pPr>
            <a:r>
              <a:rPr lang="en-US" dirty="0"/>
              <a:t>C: training data can be learned too precisely, resulting in inaccurate predictions when used with different datasets.</a:t>
            </a:r>
          </a:p>
        </p:txBody>
      </p:sp>
    </p:spTree>
    <p:extLst>
      <p:ext uri="{BB962C8B-B14F-4D97-AF65-F5344CB8AC3E}">
        <p14:creationId xmlns:p14="http://schemas.microsoft.com/office/powerpoint/2010/main" val="336749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51A66-4543-4B53-B613-6403C02A8C64}"/>
              </a:ext>
            </a:extLst>
          </p:cNvPr>
          <p:cNvSpPr>
            <a:spLocks noGrp="1"/>
          </p:cNvSpPr>
          <p:nvPr>
            <p:ph type="title"/>
          </p:nvPr>
        </p:nvSpPr>
        <p:spPr/>
        <p:txBody>
          <a:bodyPr>
            <a:normAutofit/>
          </a:bodyPr>
          <a:lstStyle/>
          <a:p>
            <a:r>
              <a:rPr lang="en-US" dirty="0"/>
              <a:t>DATA SCIENCE: EXTRACTING INFORMATION FROM BIG DATA</a:t>
            </a:r>
          </a:p>
        </p:txBody>
      </p:sp>
      <p:sp>
        <p:nvSpPr>
          <p:cNvPr id="3" name="Content Placeholder 2">
            <a:extLst>
              <a:ext uri="{FF2B5EF4-FFF2-40B4-BE49-F238E27FC236}">
                <a16:creationId xmlns:a16="http://schemas.microsoft.com/office/drawing/2014/main" id="{DF1F3718-B9CA-4FAE-BA1D-1AA7D1554DC2}"/>
              </a:ext>
            </a:extLst>
          </p:cNvPr>
          <p:cNvSpPr>
            <a:spLocks noGrp="1"/>
          </p:cNvSpPr>
          <p:nvPr>
            <p:ph idx="1"/>
          </p:nvPr>
        </p:nvSpPr>
        <p:spPr/>
        <p:txBody>
          <a:bodyPr>
            <a:normAutofit fontScale="92500" lnSpcReduction="10000"/>
          </a:bodyPr>
          <a:lstStyle/>
          <a:p>
            <a:r>
              <a:rPr lang="en-US" b="1" dirty="0"/>
              <a:t>Data science </a:t>
            </a:r>
            <a:r>
              <a:rPr lang="en-US" dirty="0"/>
              <a:t>can be defined as an interdisciplinary field that harnesses advances in computer science (including machine learning), statistics, and other disciplines for the purpose of extracting information from Big Data (or data in general).</a:t>
            </a:r>
          </a:p>
          <a:p>
            <a:r>
              <a:rPr lang="en-US" dirty="0"/>
              <a:t>Data Processing Methods</a:t>
            </a:r>
          </a:p>
          <a:p>
            <a:pPr lvl="1"/>
            <a:r>
              <a:rPr lang="en-US" dirty="0"/>
              <a:t>Capture—Data capture refers to how the data are collected and transformed into a format that can be used by the analytical process.(low/high latency system)</a:t>
            </a:r>
          </a:p>
          <a:p>
            <a:pPr lvl="1"/>
            <a:r>
              <a:rPr lang="en-US" dirty="0"/>
              <a:t>Curation—Data curation refers to the process of ensuring data quality and accuracy through a data cleaning exercise.(inaccurate/missing data)</a:t>
            </a:r>
          </a:p>
          <a:p>
            <a:pPr lvl="1"/>
            <a:r>
              <a:rPr lang="en-US" dirty="0"/>
              <a:t>Storage—Data storage refers to how the data will be recorded, archived, and accessed and the underlying database design.</a:t>
            </a:r>
          </a:p>
          <a:p>
            <a:pPr lvl="1"/>
            <a:r>
              <a:rPr lang="en-US" dirty="0"/>
              <a:t>Search—Search refers to how to query data.</a:t>
            </a:r>
          </a:p>
          <a:p>
            <a:pPr lvl="1"/>
            <a:r>
              <a:rPr lang="en-US" dirty="0"/>
              <a:t>Transfer—Transfer refers to how the data will move from the underlying data source or storage location to the underlying analytical tool.</a:t>
            </a:r>
          </a:p>
        </p:txBody>
      </p:sp>
    </p:spTree>
    <p:extLst>
      <p:ext uri="{BB962C8B-B14F-4D97-AF65-F5344CB8AC3E}">
        <p14:creationId xmlns:p14="http://schemas.microsoft.com/office/powerpoint/2010/main" val="266396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EF09-0E42-40B8-8BF0-9636302F4D8E}"/>
              </a:ext>
            </a:extLst>
          </p:cNvPr>
          <p:cNvSpPr>
            <a:spLocks noGrp="1"/>
          </p:cNvSpPr>
          <p:nvPr>
            <p:ph type="title"/>
          </p:nvPr>
        </p:nvSpPr>
        <p:spPr/>
        <p:txBody>
          <a:bodyPr/>
          <a:lstStyle/>
          <a:p>
            <a:r>
              <a:rPr lang="en-US" dirty="0"/>
              <a:t>DATA SCIENCE: EXTRACTING INFORMATION FROM BIG DATA</a:t>
            </a:r>
          </a:p>
        </p:txBody>
      </p:sp>
      <p:sp>
        <p:nvSpPr>
          <p:cNvPr id="3" name="Content Placeholder 2">
            <a:extLst>
              <a:ext uri="{FF2B5EF4-FFF2-40B4-BE49-F238E27FC236}">
                <a16:creationId xmlns:a16="http://schemas.microsoft.com/office/drawing/2014/main" id="{5EC1D6E2-B668-4866-A5AB-27D8B377C8CF}"/>
              </a:ext>
            </a:extLst>
          </p:cNvPr>
          <p:cNvSpPr>
            <a:spLocks noGrp="1"/>
          </p:cNvSpPr>
          <p:nvPr>
            <p:ph idx="1"/>
          </p:nvPr>
        </p:nvSpPr>
        <p:spPr/>
        <p:txBody>
          <a:bodyPr/>
          <a:lstStyle/>
          <a:p>
            <a:r>
              <a:rPr lang="en-US" dirty="0"/>
              <a:t>Data Visualization</a:t>
            </a:r>
          </a:p>
          <a:p>
            <a:pPr lvl="1"/>
            <a:r>
              <a:rPr lang="en-US" dirty="0"/>
              <a:t>Data visualization is an important tool for understanding Big Data. Visualization refers to how the data will be formatted, displayed, and summarized in graphical form.</a:t>
            </a:r>
          </a:p>
          <a:p>
            <a:pPr lvl="1"/>
            <a:r>
              <a:rPr lang="en-US" dirty="0"/>
              <a:t>Traditional structured data can be visualized using tables, charts, and trends, whereas non- traditional unstructured data require new techniques of data visualization.</a:t>
            </a:r>
          </a:p>
          <a:p>
            <a:pPr marL="457200" lvl="1" indent="0">
              <a:buNone/>
            </a:pPr>
            <a:endParaRPr lang="en-US" dirty="0"/>
          </a:p>
        </p:txBody>
      </p:sp>
    </p:spTree>
    <p:extLst>
      <p:ext uri="{BB962C8B-B14F-4D97-AF65-F5344CB8AC3E}">
        <p14:creationId xmlns:p14="http://schemas.microsoft.com/office/powerpoint/2010/main" val="674998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E0610-DAC7-4D0A-9FF7-81E06C4831BE}"/>
              </a:ext>
            </a:extLst>
          </p:cNvPr>
          <p:cNvSpPr>
            <a:spLocks noGrp="1"/>
          </p:cNvSpPr>
          <p:nvPr>
            <p:ph type="title"/>
          </p:nvPr>
        </p:nvSpPr>
        <p:spPr/>
        <p:txBody>
          <a:bodyPr/>
          <a:lstStyle/>
          <a:p>
            <a:r>
              <a:rPr lang="en-US" dirty="0"/>
              <a:t>DATA SCIENCE: EXTRACTING INFORMATION FROM BIG DATA</a:t>
            </a:r>
          </a:p>
        </p:txBody>
      </p:sp>
      <p:sp>
        <p:nvSpPr>
          <p:cNvPr id="3" name="Content Placeholder 2">
            <a:extLst>
              <a:ext uri="{FF2B5EF4-FFF2-40B4-BE49-F238E27FC236}">
                <a16:creationId xmlns:a16="http://schemas.microsoft.com/office/drawing/2014/main" id="{42BF0351-7CE1-4B5C-A26F-3EADC2116435}"/>
              </a:ext>
            </a:extLst>
          </p:cNvPr>
          <p:cNvSpPr>
            <a:spLocks noGrp="1"/>
          </p:cNvSpPr>
          <p:nvPr>
            <p:ph idx="1"/>
          </p:nvPr>
        </p:nvSpPr>
        <p:spPr/>
        <p:txBody>
          <a:bodyPr>
            <a:normAutofit fontScale="85000" lnSpcReduction="20000"/>
          </a:bodyPr>
          <a:lstStyle/>
          <a:p>
            <a:r>
              <a:rPr lang="en-US" b="1" dirty="0"/>
              <a:t>Data Visualization Tag Cloud</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Source: http://worditout.com/word-cloud/create</a:t>
            </a:r>
          </a:p>
        </p:txBody>
      </p:sp>
      <p:pic>
        <p:nvPicPr>
          <p:cNvPr id="7" name="Picture 6">
            <a:extLst>
              <a:ext uri="{FF2B5EF4-FFF2-40B4-BE49-F238E27FC236}">
                <a16:creationId xmlns:a16="http://schemas.microsoft.com/office/drawing/2014/main" id="{4B8021AB-FC59-4344-9FDC-6D2C98842634}"/>
              </a:ext>
            </a:extLst>
          </p:cNvPr>
          <p:cNvPicPr>
            <a:picLocks noChangeAspect="1"/>
          </p:cNvPicPr>
          <p:nvPr/>
        </p:nvPicPr>
        <p:blipFill>
          <a:blip r:embed="rId2"/>
          <a:stretch>
            <a:fillRect/>
          </a:stretch>
        </p:blipFill>
        <p:spPr>
          <a:xfrm>
            <a:off x="2441445" y="2446321"/>
            <a:ext cx="5068445" cy="3087703"/>
          </a:xfrm>
          <a:prstGeom prst="rect">
            <a:avLst/>
          </a:prstGeom>
        </p:spPr>
      </p:pic>
    </p:spTree>
    <p:extLst>
      <p:ext uri="{BB962C8B-B14F-4D97-AF65-F5344CB8AC3E}">
        <p14:creationId xmlns:p14="http://schemas.microsoft.com/office/powerpoint/2010/main" val="3278734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0E4B8-A998-4D94-86A8-409ACDBFADE7}"/>
              </a:ext>
            </a:extLst>
          </p:cNvPr>
          <p:cNvSpPr>
            <a:spLocks noGrp="1"/>
          </p:cNvSpPr>
          <p:nvPr>
            <p:ph type="title"/>
          </p:nvPr>
        </p:nvSpPr>
        <p:spPr/>
        <p:txBody>
          <a:bodyPr/>
          <a:lstStyle/>
          <a:p>
            <a:r>
              <a:rPr lang="en-US" dirty="0"/>
              <a:t>DATA SCIENCE: EXTRACTING INFORMATION FROM BIG DATA</a:t>
            </a:r>
          </a:p>
        </p:txBody>
      </p:sp>
      <p:sp>
        <p:nvSpPr>
          <p:cNvPr id="7" name="Content Placeholder 6">
            <a:extLst>
              <a:ext uri="{FF2B5EF4-FFF2-40B4-BE49-F238E27FC236}">
                <a16:creationId xmlns:a16="http://schemas.microsoft.com/office/drawing/2014/main" id="{94BAB3D8-10D9-4EBA-97DD-1556027F423E}"/>
              </a:ext>
            </a:extLst>
          </p:cNvPr>
          <p:cNvSpPr>
            <a:spLocks noGrp="1"/>
          </p:cNvSpPr>
          <p:nvPr>
            <p:ph idx="1"/>
          </p:nvPr>
        </p:nvSpPr>
        <p:spPr/>
        <p:txBody>
          <a:bodyPr/>
          <a:lstStyle/>
          <a:p>
            <a:r>
              <a:rPr lang="en-US" b="1" dirty="0"/>
              <a:t>Data Visualization Heatmap</a:t>
            </a:r>
          </a:p>
          <a:p>
            <a:endParaRPr lang="en-US" b="1" dirty="0"/>
          </a:p>
          <a:p>
            <a:endParaRPr lang="en-US" dirty="0"/>
          </a:p>
        </p:txBody>
      </p:sp>
      <p:pic>
        <p:nvPicPr>
          <p:cNvPr id="9" name="Picture 8">
            <a:extLst>
              <a:ext uri="{FF2B5EF4-FFF2-40B4-BE49-F238E27FC236}">
                <a16:creationId xmlns:a16="http://schemas.microsoft.com/office/drawing/2014/main" id="{6F0CB990-057F-4D88-8829-4ECCDB193D88}"/>
              </a:ext>
            </a:extLst>
          </p:cNvPr>
          <p:cNvPicPr>
            <a:picLocks noChangeAspect="1"/>
          </p:cNvPicPr>
          <p:nvPr/>
        </p:nvPicPr>
        <p:blipFill rotWithShape="1">
          <a:blip r:embed="rId2"/>
          <a:srcRect l="451" t="11268" r="-451" b="7794"/>
          <a:stretch/>
        </p:blipFill>
        <p:spPr>
          <a:xfrm>
            <a:off x="2408349" y="2623057"/>
            <a:ext cx="4803820" cy="3880773"/>
          </a:xfrm>
          <a:prstGeom prst="rect">
            <a:avLst/>
          </a:prstGeom>
        </p:spPr>
      </p:pic>
    </p:spTree>
    <p:extLst>
      <p:ext uri="{BB962C8B-B14F-4D97-AF65-F5344CB8AC3E}">
        <p14:creationId xmlns:p14="http://schemas.microsoft.com/office/powerpoint/2010/main" val="3487642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5F7AD-1803-4509-B191-4EE2BE081E8A}"/>
              </a:ext>
            </a:extLst>
          </p:cNvPr>
          <p:cNvSpPr>
            <a:spLocks noGrp="1"/>
          </p:cNvSpPr>
          <p:nvPr>
            <p:ph type="title"/>
          </p:nvPr>
        </p:nvSpPr>
        <p:spPr/>
        <p:txBody>
          <a:bodyPr>
            <a:normAutofit/>
          </a:bodyPr>
          <a:lstStyle/>
          <a:p>
            <a:r>
              <a:rPr lang="en-US" sz="4800" b="1" dirty="0"/>
              <a:t>WHAT IS FINTECH?</a:t>
            </a:r>
          </a:p>
        </p:txBody>
      </p:sp>
      <p:sp>
        <p:nvSpPr>
          <p:cNvPr id="3" name="Content Placeholder 2">
            <a:extLst>
              <a:ext uri="{FF2B5EF4-FFF2-40B4-BE49-F238E27FC236}">
                <a16:creationId xmlns:a16="http://schemas.microsoft.com/office/drawing/2014/main" id="{65628900-6BC4-45BB-AF0D-3C3B0997933A}"/>
              </a:ext>
            </a:extLst>
          </p:cNvPr>
          <p:cNvSpPr>
            <a:spLocks noGrp="1"/>
          </p:cNvSpPr>
          <p:nvPr>
            <p:ph idx="1"/>
          </p:nvPr>
        </p:nvSpPr>
        <p:spPr/>
        <p:txBody>
          <a:bodyPr>
            <a:normAutofit/>
          </a:bodyPr>
          <a:lstStyle/>
          <a:p>
            <a:r>
              <a:rPr lang="en-US" dirty="0">
                <a:solidFill>
                  <a:srgbClr val="FF0000"/>
                </a:solidFill>
              </a:rPr>
              <a:t>Early forms </a:t>
            </a:r>
            <a:r>
              <a:rPr lang="en-US" dirty="0"/>
              <a:t>of fintech included data processing and the automation of routine tasks. Then followed systems that provided execution of decisions </a:t>
            </a:r>
            <a:r>
              <a:rPr lang="en-US" dirty="0">
                <a:solidFill>
                  <a:srgbClr val="FF0000"/>
                </a:solidFill>
              </a:rPr>
              <a:t>according to specified rules and instructions</a:t>
            </a:r>
            <a:r>
              <a:rPr lang="en-US" dirty="0"/>
              <a:t>.</a:t>
            </a:r>
          </a:p>
          <a:p>
            <a:r>
              <a:rPr lang="en-US" dirty="0"/>
              <a:t>Fintech has since advanced into decision- making applications based on complex machine- learning logic, where computer programs are able to </a:t>
            </a:r>
            <a:r>
              <a:rPr lang="en-US" dirty="0">
                <a:solidFill>
                  <a:srgbClr val="FF0000"/>
                </a:solidFill>
              </a:rPr>
              <a:t>“learn” how to complete tasks </a:t>
            </a:r>
            <a:r>
              <a:rPr lang="en-US" dirty="0"/>
              <a:t>over time.</a:t>
            </a:r>
          </a:p>
        </p:txBody>
      </p:sp>
    </p:spTree>
    <p:extLst>
      <p:ext uri="{BB962C8B-B14F-4D97-AF65-F5344CB8AC3E}">
        <p14:creationId xmlns:p14="http://schemas.microsoft.com/office/powerpoint/2010/main" val="39580444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638D7-AC8A-4E82-9433-69E691104236}"/>
              </a:ext>
            </a:extLst>
          </p:cNvPr>
          <p:cNvSpPr>
            <a:spLocks noGrp="1"/>
          </p:cNvSpPr>
          <p:nvPr>
            <p:ph type="title"/>
          </p:nvPr>
        </p:nvSpPr>
        <p:spPr/>
        <p:txBody>
          <a:bodyPr/>
          <a:lstStyle/>
          <a:p>
            <a:r>
              <a:rPr lang="en-US" dirty="0"/>
              <a:t>DATA SCIENCE: EXTRACTING INFORMATION FROM BIG DATA</a:t>
            </a:r>
          </a:p>
        </p:txBody>
      </p:sp>
      <p:sp>
        <p:nvSpPr>
          <p:cNvPr id="3" name="Content Placeholder 2">
            <a:extLst>
              <a:ext uri="{FF2B5EF4-FFF2-40B4-BE49-F238E27FC236}">
                <a16:creationId xmlns:a16="http://schemas.microsoft.com/office/drawing/2014/main" id="{A9D837D6-DF05-4C30-A1FE-A8835CA7590D}"/>
              </a:ext>
            </a:extLst>
          </p:cNvPr>
          <p:cNvSpPr>
            <a:spLocks noGrp="1"/>
          </p:cNvSpPr>
          <p:nvPr>
            <p:ph idx="1"/>
          </p:nvPr>
        </p:nvSpPr>
        <p:spPr/>
        <p:txBody>
          <a:bodyPr>
            <a:normAutofit/>
          </a:bodyPr>
          <a:lstStyle/>
          <a:p>
            <a:r>
              <a:rPr lang="en-US" dirty="0"/>
              <a:t>Programming Languages</a:t>
            </a:r>
          </a:p>
          <a:p>
            <a:pPr lvl="1"/>
            <a:r>
              <a:rPr lang="en-US" dirty="0"/>
              <a:t>Python</a:t>
            </a:r>
          </a:p>
          <a:p>
            <a:pPr lvl="1"/>
            <a:r>
              <a:rPr lang="en-US" dirty="0"/>
              <a:t>R</a:t>
            </a:r>
          </a:p>
          <a:p>
            <a:pPr lvl="1"/>
            <a:r>
              <a:rPr lang="en-US" dirty="0"/>
              <a:t>Java</a:t>
            </a:r>
          </a:p>
          <a:p>
            <a:pPr lvl="1"/>
            <a:r>
              <a:rPr lang="en-US" dirty="0"/>
              <a:t>C/C++</a:t>
            </a:r>
          </a:p>
          <a:p>
            <a:pPr lvl="1"/>
            <a:r>
              <a:rPr lang="en-US" dirty="0"/>
              <a:t>Excel VBA</a:t>
            </a:r>
          </a:p>
          <a:p>
            <a:r>
              <a:rPr lang="en-US" dirty="0"/>
              <a:t>Databases</a:t>
            </a:r>
          </a:p>
          <a:p>
            <a:pPr lvl="1"/>
            <a:r>
              <a:rPr lang="en-US" dirty="0"/>
              <a:t>SQL</a:t>
            </a:r>
          </a:p>
          <a:p>
            <a:pPr lvl="1"/>
            <a:r>
              <a:rPr lang="en-US" dirty="0"/>
              <a:t>SQLite</a:t>
            </a:r>
          </a:p>
          <a:p>
            <a:pPr lvl="1"/>
            <a:r>
              <a:rPr lang="en-US" dirty="0"/>
              <a:t>NoSQL</a:t>
            </a:r>
          </a:p>
        </p:txBody>
      </p:sp>
    </p:spTree>
    <p:extLst>
      <p:ext uri="{BB962C8B-B14F-4D97-AF65-F5344CB8AC3E}">
        <p14:creationId xmlns:p14="http://schemas.microsoft.com/office/powerpoint/2010/main" val="1859182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2915A-0AB6-4734-BCB7-7E0EF5A2D7A3}"/>
              </a:ext>
            </a:extLst>
          </p:cNvPr>
          <p:cNvSpPr>
            <a:spLocks noGrp="1"/>
          </p:cNvSpPr>
          <p:nvPr>
            <p:ph type="title"/>
          </p:nvPr>
        </p:nvSpPr>
        <p:spPr/>
        <p:txBody>
          <a:bodyPr/>
          <a:lstStyle/>
          <a:p>
            <a:r>
              <a:rPr lang="en-US" dirty="0"/>
              <a:t>SELECTED APPLICATIONS OF FINTECH TO</a:t>
            </a:r>
            <a:br>
              <a:rPr lang="en-US" dirty="0"/>
            </a:br>
            <a:r>
              <a:rPr lang="en-US" dirty="0"/>
              <a:t>INVESTMENT MANAGEMENT</a:t>
            </a:r>
          </a:p>
        </p:txBody>
      </p:sp>
      <p:sp>
        <p:nvSpPr>
          <p:cNvPr id="3" name="Content Placeholder 2">
            <a:extLst>
              <a:ext uri="{FF2B5EF4-FFF2-40B4-BE49-F238E27FC236}">
                <a16:creationId xmlns:a16="http://schemas.microsoft.com/office/drawing/2014/main" id="{A9CB86E9-3845-4354-AEC9-21AE953AE8BC}"/>
              </a:ext>
            </a:extLst>
          </p:cNvPr>
          <p:cNvSpPr>
            <a:spLocks noGrp="1"/>
          </p:cNvSpPr>
          <p:nvPr>
            <p:ph idx="1"/>
          </p:nvPr>
        </p:nvSpPr>
        <p:spPr/>
        <p:txBody>
          <a:bodyPr>
            <a:normAutofit/>
          </a:bodyPr>
          <a:lstStyle/>
          <a:p>
            <a:r>
              <a:rPr lang="en-US" dirty="0"/>
              <a:t>Text Analytics and Natural Language Processing</a:t>
            </a:r>
          </a:p>
          <a:p>
            <a:pPr lvl="1"/>
            <a:r>
              <a:rPr lang="en-US" b="1" dirty="0"/>
              <a:t>Text analytics </a:t>
            </a:r>
            <a:r>
              <a:rPr lang="en-US" dirty="0"/>
              <a:t>involves the use of computer programs to analyze and derive meaning typically from large, unstructured text- or voice- based datasets.</a:t>
            </a:r>
          </a:p>
          <a:p>
            <a:pPr lvl="1"/>
            <a:r>
              <a:rPr lang="en-US" b="1" dirty="0"/>
              <a:t>Natural language processing </a:t>
            </a:r>
            <a:r>
              <a:rPr lang="en-US" dirty="0"/>
              <a:t>(NLP) is a field of research at the intersection of computer science, artificial intelligence, and linguistics that focuses on developing computer programs to analyze and interpret human language.</a:t>
            </a:r>
          </a:p>
          <a:p>
            <a:pPr lvl="1"/>
            <a:r>
              <a:rPr lang="en-US" dirty="0"/>
              <a:t>Automated tasks using NLP include translation, speech recognition, text mining, sentiment analysis, and topic analysis.</a:t>
            </a:r>
          </a:p>
          <a:p>
            <a:pPr lvl="1"/>
            <a:r>
              <a:rPr lang="en-US" dirty="0"/>
              <a:t>Models using NLP analysis may incorporate non- traditional information to evaluate what people are saying—via their preferences, opinions, likes, or dislikes—in an attempt to identify trends and short- term indicators about a company, a stock, or an economic event that might have a bearing on future performance.</a:t>
            </a:r>
          </a:p>
          <a:p>
            <a:endParaRPr lang="en-US" dirty="0"/>
          </a:p>
        </p:txBody>
      </p:sp>
    </p:spTree>
    <p:extLst>
      <p:ext uri="{BB962C8B-B14F-4D97-AF65-F5344CB8AC3E}">
        <p14:creationId xmlns:p14="http://schemas.microsoft.com/office/powerpoint/2010/main" val="27663600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E6121-6FC8-4693-9BE4-FB630A01F8A0}"/>
              </a:ext>
            </a:extLst>
          </p:cNvPr>
          <p:cNvSpPr>
            <a:spLocks noGrp="1"/>
          </p:cNvSpPr>
          <p:nvPr>
            <p:ph type="title"/>
          </p:nvPr>
        </p:nvSpPr>
        <p:spPr/>
        <p:txBody>
          <a:bodyPr/>
          <a:lstStyle/>
          <a:p>
            <a:r>
              <a:rPr lang="en-US" altLang="zh-CN" dirty="0"/>
              <a:t>Practice</a:t>
            </a:r>
            <a:endParaRPr lang="en-US" dirty="0"/>
          </a:p>
        </p:txBody>
      </p:sp>
      <p:sp>
        <p:nvSpPr>
          <p:cNvPr id="3" name="Content Placeholder 2">
            <a:extLst>
              <a:ext uri="{FF2B5EF4-FFF2-40B4-BE49-F238E27FC236}">
                <a16:creationId xmlns:a16="http://schemas.microsoft.com/office/drawing/2014/main" id="{C6145E14-F67F-47FC-96CB-439AD1799BEC}"/>
              </a:ext>
            </a:extLst>
          </p:cNvPr>
          <p:cNvSpPr>
            <a:spLocks noGrp="1"/>
          </p:cNvSpPr>
          <p:nvPr>
            <p:ph idx="1"/>
          </p:nvPr>
        </p:nvSpPr>
        <p:spPr/>
        <p:txBody>
          <a:bodyPr/>
          <a:lstStyle/>
          <a:p>
            <a:r>
              <a:rPr lang="en-US" dirty="0"/>
              <a:t>Text Analytics is appropriate for application to:</a:t>
            </a:r>
          </a:p>
          <a:p>
            <a:pPr lvl="1">
              <a:buFont typeface="Wingdings" panose="05000000000000000000" pitchFamily="2" charset="2"/>
              <a:buChar char="q"/>
            </a:pPr>
            <a:r>
              <a:rPr lang="en-US" dirty="0"/>
              <a:t>A: economic trend analysis.</a:t>
            </a:r>
          </a:p>
          <a:p>
            <a:pPr lvl="1">
              <a:buFont typeface="Wingdings" panose="05000000000000000000" pitchFamily="2" charset="2"/>
              <a:buChar char="q"/>
            </a:pPr>
            <a:r>
              <a:rPr lang="en-US" dirty="0"/>
              <a:t>B: large, structured datasets.</a:t>
            </a:r>
          </a:p>
          <a:p>
            <a:pPr lvl="1">
              <a:buFont typeface="Wingdings" panose="05000000000000000000" pitchFamily="2" charset="2"/>
              <a:buChar char="q"/>
            </a:pPr>
            <a:r>
              <a:rPr lang="en-US" dirty="0"/>
              <a:t>C: public but not private information.</a:t>
            </a:r>
          </a:p>
        </p:txBody>
      </p:sp>
    </p:spTree>
    <p:extLst>
      <p:ext uri="{BB962C8B-B14F-4D97-AF65-F5344CB8AC3E}">
        <p14:creationId xmlns:p14="http://schemas.microsoft.com/office/powerpoint/2010/main" val="604550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FF252-C323-4E3F-AF17-172E61C1A8D4}"/>
              </a:ext>
            </a:extLst>
          </p:cNvPr>
          <p:cNvSpPr>
            <a:spLocks noGrp="1"/>
          </p:cNvSpPr>
          <p:nvPr>
            <p:ph type="title"/>
          </p:nvPr>
        </p:nvSpPr>
        <p:spPr/>
        <p:txBody>
          <a:bodyPr/>
          <a:lstStyle/>
          <a:p>
            <a:r>
              <a:rPr lang="en-US" dirty="0"/>
              <a:t>SELECTED APPLICATIONS OF FINTECH TO</a:t>
            </a:r>
            <a:br>
              <a:rPr lang="en-US" dirty="0"/>
            </a:br>
            <a:r>
              <a:rPr lang="en-US" dirty="0"/>
              <a:t>INVESTMENT MANAGEMENT</a:t>
            </a:r>
          </a:p>
        </p:txBody>
      </p:sp>
      <p:sp>
        <p:nvSpPr>
          <p:cNvPr id="3" name="Content Placeholder 2">
            <a:extLst>
              <a:ext uri="{FF2B5EF4-FFF2-40B4-BE49-F238E27FC236}">
                <a16:creationId xmlns:a16="http://schemas.microsoft.com/office/drawing/2014/main" id="{5DF1C5D5-9CD8-4A3D-BF7F-A50D694D5DC5}"/>
              </a:ext>
            </a:extLst>
          </p:cNvPr>
          <p:cNvSpPr>
            <a:spLocks noGrp="1"/>
          </p:cNvSpPr>
          <p:nvPr>
            <p:ph idx="1"/>
          </p:nvPr>
        </p:nvSpPr>
        <p:spPr/>
        <p:txBody>
          <a:bodyPr>
            <a:normAutofit/>
          </a:bodyPr>
          <a:lstStyle/>
          <a:p>
            <a:r>
              <a:rPr lang="en-US" dirty="0"/>
              <a:t>Robo- Advisory Services</a:t>
            </a:r>
          </a:p>
          <a:p>
            <a:pPr lvl="1"/>
            <a:r>
              <a:rPr lang="en-US" dirty="0"/>
              <a:t>As </a:t>
            </a:r>
            <a:r>
              <a:rPr lang="en-US" dirty="0" err="1"/>
              <a:t>robo</a:t>
            </a:r>
            <a:r>
              <a:rPr lang="en-US" dirty="0"/>
              <a:t>-advisers have been incorporated into the investment landscape, they have drawn the attention of regulatory authorities. Although regulatory conditions vary, </a:t>
            </a:r>
            <a:r>
              <a:rPr lang="en-US" dirty="0" err="1"/>
              <a:t>robo</a:t>
            </a:r>
            <a:r>
              <a:rPr lang="en-US" dirty="0"/>
              <a:t>-advisers are likely to be held to a similar level of scrutiny and code of conduct as other investment professionals in the given region.</a:t>
            </a:r>
          </a:p>
          <a:p>
            <a:pPr lvl="1"/>
            <a:r>
              <a:rPr lang="en-US" dirty="0"/>
              <a:t>Although their analyses and recommendations can cover both active and passive management styles, most </a:t>
            </a:r>
            <a:r>
              <a:rPr lang="en-US" dirty="0" err="1"/>
              <a:t>robo</a:t>
            </a:r>
            <a:r>
              <a:rPr lang="en-US" dirty="0"/>
              <a:t>-advisers follow a passive investment approach.</a:t>
            </a:r>
          </a:p>
          <a:p>
            <a:pPr lvl="1"/>
            <a:r>
              <a:rPr lang="en-US" dirty="0"/>
              <a:t>Because of their low- cost structure, </a:t>
            </a:r>
            <a:r>
              <a:rPr lang="en-US" dirty="0" err="1"/>
              <a:t>robo</a:t>
            </a:r>
            <a:r>
              <a:rPr lang="en-US" dirty="0"/>
              <a:t>-advisers can reach underserved populations, such as the mass affluent or mass market segments, which are less able to afford a traditional financial adviser.</a:t>
            </a:r>
          </a:p>
          <a:p>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7340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09522-FC71-4B4E-B144-1F859427B890}"/>
              </a:ext>
            </a:extLst>
          </p:cNvPr>
          <p:cNvSpPr>
            <a:spLocks noGrp="1"/>
          </p:cNvSpPr>
          <p:nvPr>
            <p:ph type="title"/>
          </p:nvPr>
        </p:nvSpPr>
        <p:spPr/>
        <p:txBody>
          <a:bodyPr/>
          <a:lstStyle/>
          <a:p>
            <a:r>
              <a:rPr lang="en-US" dirty="0"/>
              <a:t>SELECTED APPLICATIONS OF FINTECH TO</a:t>
            </a:r>
            <a:br>
              <a:rPr lang="en-US" dirty="0"/>
            </a:br>
            <a:r>
              <a:rPr lang="en-US" dirty="0"/>
              <a:t>INVESTMENT MANAGEMENT</a:t>
            </a:r>
          </a:p>
        </p:txBody>
      </p:sp>
      <p:sp>
        <p:nvSpPr>
          <p:cNvPr id="3" name="Content Placeholder 2">
            <a:extLst>
              <a:ext uri="{FF2B5EF4-FFF2-40B4-BE49-F238E27FC236}">
                <a16:creationId xmlns:a16="http://schemas.microsoft.com/office/drawing/2014/main" id="{549A1E9D-2E40-4FF7-8A8B-915BEF7DCF2F}"/>
              </a:ext>
            </a:extLst>
          </p:cNvPr>
          <p:cNvSpPr>
            <a:spLocks noGrp="1"/>
          </p:cNvSpPr>
          <p:nvPr>
            <p:ph idx="1"/>
          </p:nvPr>
        </p:nvSpPr>
        <p:spPr/>
        <p:txBody>
          <a:bodyPr>
            <a:normAutofit/>
          </a:bodyPr>
          <a:lstStyle/>
          <a:p>
            <a:r>
              <a:rPr lang="en-US" dirty="0"/>
              <a:t>Two types of wealth management services dominate the </a:t>
            </a:r>
            <a:r>
              <a:rPr lang="en-US" dirty="0" err="1"/>
              <a:t>robo</a:t>
            </a:r>
            <a:r>
              <a:rPr lang="en-US" dirty="0"/>
              <a:t>- advice sector: fully automated digital wealth managers and adviser- assisted digital wealth managers.</a:t>
            </a:r>
          </a:p>
          <a:p>
            <a:r>
              <a:rPr lang="en-US" dirty="0"/>
              <a:t>Critics of </a:t>
            </a:r>
            <a:r>
              <a:rPr lang="en-US" dirty="0" err="1"/>
              <a:t>robo</a:t>
            </a:r>
            <a:r>
              <a:rPr lang="en-US" dirty="0"/>
              <a:t>- advisers</a:t>
            </a:r>
          </a:p>
          <a:p>
            <a:pPr lvl="1"/>
            <a:r>
              <a:rPr lang="en-US" dirty="0"/>
              <a:t>It may not always be completely transparent why a </a:t>
            </a:r>
            <a:r>
              <a:rPr lang="en-US" dirty="0" err="1"/>
              <a:t>robo</a:t>
            </a:r>
            <a:r>
              <a:rPr lang="en-US" dirty="0"/>
              <a:t>- adviser chooses to make a recommendation or take a trading action that it did.</a:t>
            </a:r>
          </a:p>
          <a:p>
            <a:pPr lvl="1"/>
            <a:r>
              <a:rPr lang="en-US" dirty="0"/>
              <a:t>There may be trust issues in allowing computers to make these decisions, including worries of instances where </a:t>
            </a:r>
            <a:r>
              <a:rPr lang="en-US" dirty="0" err="1"/>
              <a:t>robo</a:t>
            </a:r>
            <a:r>
              <a:rPr lang="en-US" dirty="0"/>
              <a:t>- advisers might recommend inappropriate investments.</a:t>
            </a:r>
          </a:p>
          <a:p>
            <a:pPr lvl="1"/>
            <a:r>
              <a:rPr lang="en-US" dirty="0"/>
              <a:t>As the complexity and size of an investor’s portfolio grows, </a:t>
            </a:r>
            <a:r>
              <a:rPr lang="en-US" dirty="0" err="1"/>
              <a:t>robo</a:t>
            </a:r>
            <a:r>
              <a:rPr lang="en-US" dirty="0"/>
              <a:t>- advisers may not be able to sufficiently address the particular preferences and needs of the investor.</a:t>
            </a:r>
            <a:endParaRPr lang="en-US" b="1" dirty="0"/>
          </a:p>
        </p:txBody>
      </p:sp>
    </p:spTree>
    <p:extLst>
      <p:ext uri="{BB962C8B-B14F-4D97-AF65-F5344CB8AC3E}">
        <p14:creationId xmlns:p14="http://schemas.microsoft.com/office/powerpoint/2010/main" val="4264977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1BEA-B57C-4B29-8F3C-C54D7C128E09}"/>
              </a:ext>
            </a:extLst>
          </p:cNvPr>
          <p:cNvSpPr>
            <a:spLocks noGrp="1"/>
          </p:cNvSpPr>
          <p:nvPr>
            <p:ph type="title"/>
          </p:nvPr>
        </p:nvSpPr>
        <p:spPr/>
        <p:txBody>
          <a:bodyPr/>
          <a:lstStyle/>
          <a:p>
            <a:r>
              <a:rPr lang="en-US" altLang="zh-CN" dirty="0"/>
              <a:t>Practice</a:t>
            </a:r>
            <a:endParaRPr lang="en-US" dirty="0"/>
          </a:p>
        </p:txBody>
      </p:sp>
      <p:sp>
        <p:nvSpPr>
          <p:cNvPr id="3" name="Content Placeholder 2">
            <a:extLst>
              <a:ext uri="{FF2B5EF4-FFF2-40B4-BE49-F238E27FC236}">
                <a16:creationId xmlns:a16="http://schemas.microsoft.com/office/drawing/2014/main" id="{48320A64-835E-49A8-97C0-276D8E590B8E}"/>
              </a:ext>
            </a:extLst>
          </p:cNvPr>
          <p:cNvSpPr>
            <a:spLocks noGrp="1"/>
          </p:cNvSpPr>
          <p:nvPr>
            <p:ph idx="1"/>
          </p:nvPr>
        </p:nvSpPr>
        <p:spPr/>
        <p:txBody>
          <a:bodyPr/>
          <a:lstStyle/>
          <a:p>
            <a:r>
              <a:rPr lang="en-US" dirty="0"/>
              <a:t>In providing investment services, </a:t>
            </a:r>
            <a:r>
              <a:rPr lang="en-US" dirty="0" err="1"/>
              <a:t>robo</a:t>
            </a:r>
            <a:r>
              <a:rPr lang="en-US" dirty="0"/>
              <a:t>- advisers are most likely to:</a:t>
            </a:r>
          </a:p>
          <a:p>
            <a:pPr lvl="1">
              <a:buFont typeface="Wingdings" panose="05000000000000000000" pitchFamily="2" charset="2"/>
              <a:buChar char="q"/>
            </a:pPr>
            <a:r>
              <a:rPr lang="en-US" dirty="0"/>
              <a:t>A rely on their cost effectiveness to pursue active strategies.</a:t>
            </a:r>
          </a:p>
          <a:p>
            <a:pPr lvl="1">
              <a:buFont typeface="Wingdings" panose="05000000000000000000" pitchFamily="2" charset="2"/>
              <a:buChar char="q"/>
            </a:pPr>
            <a:r>
              <a:rPr lang="en-US" dirty="0"/>
              <a:t>B offer fairly conservative advice as easily accessible guidance.</a:t>
            </a:r>
          </a:p>
          <a:p>
            <a:pPr lvl="1">
              <a:buFont typeface="Wingdings" panose="05000000000000000000" pitchFamily="2" charset="2"/>
              <a:buChar char="q"/>
            </a:pPr>
            <a:r>
              <a:rPr lang="en-US" dirty="0"/>
              <a:t>C be free from regulation when acting as fully- automated wealth managers.</a:t>
            </a:r>
          </a:p>
        </p:txBody>
      </p:sp>
    </p:spTree>
    <p:extLst>
      <p:ext uri="{BB962C8B-B14F-4D97-AF65-F5344CB8AC3E}">
        <p14:creationId xmlns:p14="http://schemas.microsoft.com/office/powerpoint/2010/main" val="900007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56508-B323-4FC4-9C08-902C0D6B2A46}"/>
              </a:ext>
            </a:extLst>
          </p:cNvPr>
          <p:cNvSpPr>
            <a:spLocks noGrp="1"/>
          </p:cNvSpPr>
          <p:nvPr>
            <p:ph type="title"/>
          </p:nvPr>
        </p:nvSpPr>
        <p:spPr/>
        <p:txBody>
          <a:bodyPr/>
          <a:lstStyle/>
          <a:p>
            <a:r>
              <a:rPr lang="en-US" dirty="0"/>
              <a:t>SELECTED APPLICATIONS OF FINTECH TO</a:t>
            </a:r>
            <a:br>
              <a:rPr lang="en-US" dirty="0"/>
            </a:br>
            <a:r>
              <a:rPr lang="en-US" dirty="0"/>
              <a:t>INVESTMENT MANAGEMENT</a:t>
            </a:r>
          </a:p>
        </p:txBody>
      </p:sp>
      <p:sp>
        <p:nvSpPr>
          <p:cNvPr id="3" name="Content Placeholder 2">
            <a:extLst>
              <a:ext uri="{FF2B5EF4-FFF2-40B4-BE49-F238E27FC236}">
                <a16:creationId xmlns:a16="http://schemas.microsoft.com/office/drawing/2014/main" id="{90C93A4F-005B-4320-A28F-5792594C24BF}"/>
              </a:ext>
            </a:extLst>
          </p:cNvPr>
          <p:cNvSpPr>
            <a:spLocks noGrp="1"/>
          </p:cNvSpPr>
          <p:nvPr>
            <p:ph idx="1"/>
          </p:nvPr>
        </p:nvSpPr>
        <p:spPr/>
        <p:txBody>
          <a:bodyPr/>
          <a:lstStyle/>
          <a:p>
            <a:r>
              <a:rPr lang="en-US" dirty="0"/>
              <a:t>Risk Analysis</a:t>
            </a:r>
          </a:p>
          <a:p>
            <a:pPr lvl="1"/>
            <a:r>
              <a:rPr lang="en-US" dirty="0"/>
              <a:t>As mandated by regulators worldwide, the global investment industry has undertaken major steps in stress testing and risk assessment that involve the analysis of vast amounts of quantitative and qualitative risk data.</a:t>
            </a:r>
          </a:p>
        </p:txBody>
      </p:sp>
    </p:spTree>
    <p:extLst>
      <p:ext uri="{BB962C8B-B14F-4D97-AF65-F5344CB8AC3E}">
        <p14:creationId xmlns:p14="http://schemas.microsoft.com/office/powerpoint/2010/main" val="221137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2808-BCC8-4E15-89AD-A21B8A54B1EE}"/>
              </a:ext>
            </a:extLst>
          </p:cNvPr>
          <p:cNvSpPr>
            <a:spLocks noGrp="1"/>
          </p:cNvSpPr>
          <p:nvPr>
            <p:ph type="title"/>
          </p:nvPr>
        </p:nvSpPr>
        <p:spPr/>
        <p:txBody>
          <a:bodyPr>
            <a:normAutofit/>
          </a:bodyPr>
          <a:lstStyle/>
          <a:p>
            <a:r>
              <a:rPr lang="en-US" sz="4800" b="1" dirty="0"/>
              <a:t>WHAT IS FINTECH?</a:t>
            </a:r>
            <a:endParaRPr lang="en-US" sz="4800" dirty="0"/>
          </a:p>
        </p:txBody>
      </p:sp>
      <p:sp>
        <p:nvSpPr>
          <p:cNvPr id="3" name="Content Placeholder 2">
            <a:extLst>
              <a:ext uri="{FF2B5EF4-FFF2-40B4-BE49-F238E27FC236}">
                <a16:creationId xmlns:a16="http://schemas.microsoft.com/office/drawing/2014/main" id="{280CA7C7-D2B7-430E-BC42-969D43E43272}"/>
              </a:ext>
            </a:extLst>
          </p:cNvPr>
          <p:cNvSpPr>
            <a:spLocks noGrp="1"/>
          </p:cNvSpPr>
          <p:nvPr>
            <p:ph idx="1"/>
          </p:nvPr>
        </p:nvSpPr>
        <p:spPr/>
        <p:txBody>
          <a:bodyPr/>
          <a:lstStyle/>
          <a:p>
            <a:r>
              <a:rPr lang="en-US" dirty="0"/>
              <a:t>Whereas fintech covers </a:t>
            </a:r>
            <a:r>
              <a:rPr lang="en-US" dirty="0">
                <a:solidFill>
                  <a:srgbClr val="FF0000"/>
                </a:solidFill>
              </a:rPr>
              <a:t>a broad range of services and applications</a:t>
            </a:r>
            <a:r>
              <a:rPr lang="en-US" dirty="0"/>
              <a:t>, areas of fintech  development that are more directly relevant to the investment industry include the following:</a:t>
            </a:r>
          </a:p>
          <a:p>
            <a:pPr lvl="1">
              <a:buFont typeface="Wingdings" panose="05000000000000000000" pitchFamily="2" charset="2"/>
              <a:buChar char="q"/>
            </a:pPr>
            <a:r>
              <a:rPr lang="en-US" dirty="0"/>
              <a:t>Analysis of large datasets</a:t>
            </a:r>
          </a:p>
          <a:p>
            <a:pPr lvl="1">
              <a:buFont typeface="Wingdings" panose="05000000000000000000" pitchFamily="2" charset="2"/>
              <a:buChar char="q"/>
            </a:pPr>
            <a:r>
              <a:rPr lang="en-US" dirty="0"/>
              <a:t>Analytical tools</a:t>
            </a:r>
          </a:p>
          <a:p>
            <a:pPr lvl="1">
              <a:buFont typeface="Wingdings" panose="05000000000000000000" pitchFamily="2" charset="2"/>
              <a:buChar char="q"/>
            </a:pPr>
            <a:r>
              <a:rPr lang="en-US" dirty="0"/>
              <a:t>Automated trading</a:t>
            </a:r>
          </a:p>
          <a:p>
            <a:pPr lvl="1">
              <a:buFont typeface="Wingdings" panose="05000000000000000000" pitchFamily="2" charset="2"/>
              <a:buChar char="q"/>
            </a:pPr>
            <a:r>
              <a:rPr lang="en-US" dirty="0"/>
              <a:t>Automated advice</a:t>
            </a:r>
          </a:p>
          <a:p>
            <a:pPr lvl="1">
              <a:buFont typeface="Wingdings" panose="05000000000000000000" pitchFamily="2" charset="2"/>
              <a:buChar char="q"/>
            </a:pPr>
            <a:r>
              <a:rPr lang="en-US" dirty="0"/>
              <a:t>Financial record keeping</a:t>
            </a:r>
          </a:p>
          <a:p>
            <a:endParaRPr lang="en-US" dirty="0"/>
          </a:p>
        </p:txBody>
      </p:sp>
    </p:spTree>
    <p:extLst>
      <p:ext uri="{BB962C8B-B14F-4D97-AF65-F5344CB8AC3E}">
        <p14:creationId xmlns:p14="http://schemas.microsoft.com/office/powerpoint/2010/main" val="277978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C530E-6314-4E11-AEE7-7C3176E44596}"/>
              </a:ext>
            </a:extLst>
          </p:cNvPr>
          <p:cNvSpPr>
            <a:spLocks noGrp="1"/>
          </p:cNvSpPr>
          <p:nvPr>
            <p:ph type="title"/>
          </p:nvPr>
        </p:nvSpPr>
        <p:spPr/>
        <p:txBody>
          <a:bodyPr>
            <a:normAutofit/>
          </a:bodyPr>
          <a:lstStyle/>
          <a:p>
            <a:r>
              <a:rPr lang="en-US" sz="4800" b="1" dirty="0"/>
              <a:t>WHAT IS FINTECH?</a:t>
            </a:r>
            <a:endParaRPr lang="en-US" sz="4800" dirty="0"/>
          </a:p>
        </p:txBody>
      </p:sp>
      <p:sp>
        <p:nvSpPr>
          <p:cNvPr id="3" name="Content Placeholder 2">
            <a:extLst>
              <a:ext uri="{FF2B5EF4-FFF2-40B4-BE49-F238E27FC236}">
                <a16:creationId xmlns:a16="http://schemas.microsoft.com/office/drawing/2014/main" id="{EC495C45-ABF0-4E5B-A60B-7D8CB23AF2C4}"/>
              </a:ext>
            </a:extLst>
          </p:cNvPr>
          <p:cNvSpPr>
            <a:spLocks noGrp="1"/>
          </p:cNvSpPr>
          <p:nvPr>
            <p:ph idx="1"/>
          </p:nvPr>
        </p:nvSpPr>
        <p:spPr/>
        <p:txBody>
          <a:bodyPr>
            <a:normAutofit/>
          </a:bodyPr>
          <a:lstStyle/>
          <a:p>
            <a:r>
              <a:rPr lang="en-US" dirty="0"/>
              <a:t>Analysis of large datasets</a:t>
            </a:r>
          </a:p>
          <a:p>
            <a:pPr lvl="1">
              <a:buFont typeface="Wingdings" panose="05000000000000000000" pitchFamily="2" charset="2"/>
              <a:buChar char="q"/>
            </a:pPr>
            <a:r>
              <a:rPr lang="en-US" dirty="0"/>
              <a:t>Traditional data</a:t>
            </a:r>
          </a:p>
          <a:p>
            <a:pPr lvl="2">
              <a:buFont typeface="Wingdings" panose="05000000000000000000" pitchFamily="2" charset="2"/>
              <a:buChar char="v"/>
            </a:pPr>
            <a:r>
              <a:rPr lang="en-US" dirty="0"/>
              <a:t>Security prices, corporate financial statements, economic indicators</a:t>
            </a:r>
          </a:p>
          <a:p>
            <a:pPr lvl="1">
              <a:buFont typeface="Wingdings" panose="05000000000000000000" pitchFamily="2" charset="2"/>
              <a:buChar char="q"/>
            </a:pPr>
            <a:r>
              <a:rPr lang="en-US" dirty="0"/>
              <a:t>Non traditional data</a:t>
            </a:r>
          </a:p>
          <a:p>
            <a:pPr lvl="2">
              <a:buFont typeface="Wingdings" panose="05000000000000000000" pitchFamily="2" charset="2"/>
              <a:buChar char="v"/>
            </a:pPr>
            <a:r>
              <a:rPr lang="en-US" dirty="0"/>
              <a:t>Social media, sensor networks</a:t>
            </a:r>
          </a:p>
          <a:p>
            <a:r>
              <a:rPr lang="en-US" dirty="0"/>
              <a:t>Analytical tools</a:t>
            </a:r>
          </a:p>
          <a:p>
            <a:pPr lvl="1">
              <a:buFont typeface="Wingdings" panose="05000000000000000000" pitchFamily="2" charset="2"/>
              <a:buChar char="q"/>
            </a:pPr>
            <a:r>
              <a:rPr lang="en-US" dirty="0"/>
              <a:t>For extremely large datasets, techniques involving </a:t>
            </a:r>
            <a:r>
              <a:rPr lang="en-US" b="1" dirty="0"/>
              <a:t>artificial intelligence </a:t>
            </a:r>
            <a:r>
              <a:rPr lang="en-US" dirty="0"/>
              <a:t>(AI)—computer systems capable of performing tasks that previously required human intelligence—may be better suited to identify complex, non- linear relationships than traditional quantitative methods an statistical analysis.</a:t>
            </a:r>
          </a:p>
        </p:txBody>
      </p:sp>
    </p:spTree>
    <p:extLst>
      <p:ext uri="{BB962C8B-B14F-4D97-AF65-F5344CB8AC3E}">
        <p14:creationId xmlns:p14="http://schemas.microsoft.com/office/powerpoint/2010/main" val="2439976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B40A7-6657-4259-850B-5719B036BB71}"/>
              </a:ext>
            </a:extLst>
          </p:cNvPr>
          <p:cNvSpPr>
            <a:spLocks noGrp="1"/>
          </p:cNvSpPr>
          <p:nvPr>
            <p:ph type="title"/>
          </p:nvPr>
        </p:nvSpPr>
        <p:spPr/>
        <p:txBody>
          <a:bodyPr>
            <a:normAutofit/>
          </a:bodyPr>
          <a:lstStyle/>
          <a:p>
            <a:r>
              <a:rPr lang="en-US" sz="4800" b="1" dirty="0"/>
              <a:t>WHAT IS FINTECH?</a:t>
            </a:r>
            <a:endParaRPr lang="en-US" sz="4800" dirty="0"/>
          </a:p>
        </p:txBody>
      </p:sp>
      <p:sp>
        <p:nvSpPr>
          <p:cNvPr id="3" name="Content Placeholder 2">
            <a:extLst>
              <a:ext uri="{FF2B5EF4-FFF2-40B4-BE49-F238E27FC236}">
                <a16:creationId xmlns:a16="http://schemas.microsoft.com/office/drawing/2014/main" id="{FAEA9182-3939-4331-BBC1-D7F7D27CDB73}"/>
              </a:ext>
            </a:extLst>
          </p:cNvPr>
          <p:cNvSpPr>
            <a:spLocks noGrp="1"/>
          </p:cNvSpPr>
          <p:nvPr>
            <p:ph idx="1"/>
          </p:nvPr>
        </p:nvSpPr>
        <p:spPr/>
        <p:txBody>
          <a:bodyPr>
            <a:normAutofit fontScale="92500" lnSpcReduction="10000"/>
          </a:bodyPr>
          <a:lstStyle/>
          <a:p>
            <a:r>
              <a:rPr lang="en-US" b="1" dirty="0"/>
              <a:t>Automated trading</a:t>
            </a:r>
          </a:p>
          <a:p>
            <a:pPr lvl="1">
              <a:buFont typeface="Wingdings" panose="05000000000000000000" pitchFamily="2" charset="2"/>
              <a:buChar char="q"/>
            </a:pPr>
            <a:r>
              <a:rPr lang="en-US" dirty="0"/>
              <a:t>Executing investment decisions through computer algorithms or automated trading applications</a:t>
            </a:r>
          </a:p>
          <a:p>
            <a:pPr lvl="1">
              <a:buFont typeface="Wingdings" panose="05000000000000000000" pitchFamily="2" charset="2"/>
              <a:buChar char="q"/>
            </a:pPr>
            <a:r>
              <a:rPr lang="en-US" dirty="0"/>
              <a:t>Benefits: efficient trading, lower transaction costs, anonymity, greater access to market liquidity</a:t>
            </a:r>
            <a:endParaRPr lang="en-US" b="1" dirty="0"/>
          </a:p>
          <a:p>
            <a:r>
              <a:rPr lang="en-US" b="1" dirty="0"/>
              <a:t>Automated advice</a:t>
            </a:r>
          </a:p>
          <a:p>
            <a:pPr lvl="1">
              <a:buFont typeface="Wingdings" panose="05000000000000000000" pitchFamily="2" charset="2"/>
              <a:buChar char="q"/>
            </a:pPr>
            <a:r>
              <a:rPr lang="en-US" b="1" dirty="0"/>
              <a:t>Robo- advisers </a:t>
            </a:r>
            <a:r>
              <a:rPr lang="en-US" dirty="0"/>
              <a:t>or automated personal wealth management services provide investment services to a larger number of retail investors at lower cost than traditional adviser models can provide.</a:t>
            </a:r>
            <a:endParaRPr lang="en-US" b="1" dirty="0"/>
          </a:p>
          <a:p>
            <a:r>
              <a:rPr lang="en-US" b="1" dirty="0"/>
              <a:t>Financial record keeping</a:t>
            </a:r>
          </a:p>
          <a:p>
            <a:pPr lvl="1">
              <a:buFont typeface="Wingdings" panose="05000000000000000000" pitchFamily="2" charset="2"/>
              <a:buChar char="q"/>
            </a:pPr>
            <a:r>
              <a:rPr lang="en-US" dirty="0"/>
              <a:t>New technology, such as DLT, may provide secure ways to track ownership of financial assets on a peer- to- peer (P2P) basis. By allowing P2P interactions—in which individuals or firms transact directly with each other without mediation by a third party—DLT reduces the need for financial intermediaries.</a:t>
            </a:r>
          </a:p>
        </p:txBody>
      </p:sp>
    </p:spTree>
    <p:extLst>
      <p:ext uri="{BB962C8B-B14F-4D97-AF65-F5344CB8AC3E}">
        <p14:creationId xmlns:p14="http://schemas.microsoft.com/office/powerpoint/2010/main" val="1633386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A575B-888B-480E-8D0C-FD6E99AF1281}"/>
              </a:ext>
            </a:extLst>
          </p:cNvPr>
          <p:cNvSpPr>
            <a:spLocks noGrp="1"/>
          </p:cNvSpPr>
          <p:nvPr>
            <p:ph type="title"/>
          </p:nvPr>
        </p:nvSpPr>
        <p:spPr/>
        <p:txBody>
          <a:bodyPr/>
          <a:lstStyle/>
          <a:p>
            <a:r>
              <a:rPr lang="en-US" altLang="zh-CN" dirty="0"/>
              <a:t>Practice</a:t>
            </a:r>
            <a:endParaRPr lang="en-US" dirty="0"/>
          </a:p>
        </p:txBody>
      </p:sp>
      <p:sp>
        <p:nvSpPr>
          <p:cNvPr id="3" name="Content Placeholder 2">
            <a:extLst>
              <a:ext uri="{FF2B5EF4-FFF2-40B4-BE49-F238E27FC236}">
                <a16:creationId xmlns:a16="http://schemas.microsoft.com/office/drawing/2014/main" id="{24E3C2B3-A385-46BE-9A13-912900428A99}"/>
              </a:ext>
            </a:extLst>
          </p:cNvPr>
          <p:cNvSpPr>
            <a:spLocks noGrp="1"/>
          </p:cNvSpPr>
          <p:nvPr>
            <p:ph idx="1"/>
          </p:nvPr>
        </p:nvSpPr>
        <p:spPr/>
        <p:txBody>
          <a:bodyPr/>
          <a:lstStyle/>
          <a:p>
            <a:r>
              <a:rPr lang="en-US" dirty="0"/>
              <a:t>A correct description of fintech is that it:</a:t>
            </a:r>
          </a:p>
          <a:p>
            <a:pPr lvl="1">
              <a:buFont typeface="Wingdings" panose="05000000000000000000" pitchFamily="2" charset="2"/>
              <a:buChar char="q"/>
            </a:pPr>
            <a:r>
              <a:rPr lang="en-US" dirty="0"/>
              <a:t>A: is driven by rapid growth in data and related technological advances.</a:t>
            </a:r>
          </a:p>
          <a:p>
            <a:pPr lvl="1">
              <a:buFont typeface="Wingdings" panose="05000000000000000000" pitchFamily="2" charset="2"/>
              <a:buChar char="q"/>
            </a:pPr>
            <a:r>
              <a:rPr lang="en-US" dirty="0"/>
              <a:t>B: increases the need for intermediaries.</a:t>
            </a:r>
          </a:p>
          <a:p>
            <a:pPr lvl="1">
              <a:buFont typeface="Wingdings" panose="05000000000000000000" pitchFamily="2" charset="2"/>
              <a:buChar char="q"/>
            </a:pPr>
            <a:r>
              <a:rPr lang="en-US" dirty="0"/>
              <a:t>C: is at its most advanced state using systems that follow specified rules and instructions.</a:t>
            </a:r>
          </a:p>
        </p:txBody>
      </p:sp>
    </p:spTree>
    <p:extLst>
      <p:ext uri="{BB962C8B-B14F-4D97-AF65-F5344CB8AC3E}">
        <p14:creationId xmlns:p14="http://schemas.microsoft.com/office/powerpoint/2010/main" val="682155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3B52C-03AE-4BCC-9527-ED2DB3C4A00C}"/>
              </a:ext>
            </a:extLst>
          </p:cNvPr>
          <p:cNvSpPr>
            <a:spLocks noGrp="1"/>
          </p:cNvSpPr>
          <p:nvPr>
            <p:ph type="title"/>
          </p:nvPr>
        </p:nvSpPr>
        <p:spPr/>
        <p:txBody>
          <a:bodyPr>
            <a:normAutofit/>
          </a:bodyPr>
          <a:lstStyle/>
          <a:p>
            <a:r>
              <a:rPr lang="en-US" sz="4800" dirty="0"/>
              <a:t>BIG DATA</a:t>
            </a:r>
          </a:p>
        </p:txBody>
      </p:sp>
      <p:sp>
        <p:nvSpPr>
          <p:cNvPr id="3" name="Content Placeholder 2">
            <a:extLst>
              <a:ext uri="{FF2B5EF4-FFF2-40B4-BE49-F238E27FC236}">
                <a16:creationId xmlns:a16="http://schemas.microsoft.com/office/drawing/2014/main" id="{81517A16-3106-4FC0-98CE-9E9DCD5AA570}"/>
              </a:ext>
            </a:extLst>
          </p:cNvPr>
          <p:cNvSpPr>
            <a:spLocks noGrp="1"/>
          </p:cNvSpPr>
          <p:nvPr>
            <p:ph idx="1"/>
          </p:nvPr>
        </p:nvSpPr>
        <p:spPr/>
        <p:txBody>
          <a:bodyPr>
            <a:normAutofit/>
          </a:bodyPr>
          <a:lstStyle/>
          <a:p>
            <a:r>
              <a:rPr lang="en-US" dirty="0"/>
              <a:t>Big Data includes data generated from </a:t>
            </a:r>
            <a:r>
              <a:rPr lang="en-US" b="1" dirty="0"/>
              <a:t>traditional sources</a:t>
            </a:r>
            <a:r>
              <a:rPr lang="en-US" dirty="0"/>
              <a:t>—such as stock exchanges, companies, and governments—as well as </a:t>
            </a:r>
            <a:r>
              <a:rPr lang="en-US" b="1" dirty="0"/>
              <a:t>nontraditional data types</a:t>
            </a:r>
            <a:r>
              <a:rPr lang="en-US" dirty="0"/>
              <a:t>,</a:t>
            </a:r>
            <a:r>
              <a:rPr lang="zh-CN" altLang="en-US" dirty="0"/>
              <a:t> </a:t>
            </a:r>
            <a:r>
              <a:rPr lang="en-US" dirty="0"/>
              <a:t>arising from the use of electronic devices, social media, sensor networks, and company exhaust</a:t>
            </a:r>
          </a:p>
          <a:p>
            <a:r>
              <a:rPr lang="en-US" dirty="0"/>
              <a:t>The term </a:t>
            </a:r>
            <a:r>
              <a:rPr lang="en-US" i="1" dirty="0"/>
              <a:t>Big Data </a:t>
            </a:r>
            <a:r>
              <a:rPr lang="en-US" dirty="0"/>
              <a:t>typically refers to datasets having the following </a:t>
            </a:r>
            <a:r>
              <a:rPr lang="en-US" sz="2000" b="1" dirty="0"/>
              <a:t>characteristics</a:t>
            </a:r>
            <a:r>
              <a:rPr lang="en-US" dirty="0"/>
              <a:t>:</a:t>
            </a:r>
          </a:p>
          <a:p>
            <a:pPr lvl="1">
              <a:buFont typeface="Wingdings" panose="05000000000000000000" pitchFamily="2" charset="2"/>
              <a:buChar char="q"/>
            </a:pPr>
            <a:r>
              <a:rPr lang="en-US" b="1" dirty="0"/>
              <a:t>Volume</a:t>
            </a:r>
            <a:r>
              <a:rPr lang="en-US" dirty="0"/>
              <a:t>: Very Large</a:t>
            </a:r>
          </a:p>
          <a:p>
            <a:pPr lvl="1">
              <a:buFont typeface="Wingdings" panose="05000000000000000000" pitchFamily="2" charset="2"/>
              <a:buChar char="q"/>
            </a:pPr>
            <a:r>
              <a:rPr lang="en-US" b="1" dirty="0"/>
              <a:t>Velocity</a:t>
            </a:r>
            <a:r>
              <a:rPr lang="en-US" dirty="0"/>
              <a:t>: </a:t>
            </a:r>
            <a:r>
              <a:rPr lang="en-US" b="1" dirty="0"/>
              <a:t>Real- time or near- real- time </a:t>
            </a:r>
            <a:r>
              <a:rPr lang="en-US" dirty="0"/>
              <a:t>data</a:t>
            </a:r>
          </a:p>
          <a:p>
            <a:pPr lvl="1">
              <a:buFont typeface="Wingdings" panose="05000000000000000000" pitchFamily="2" charset="2"/>
              <a:buChar char="q"/>
            </a:pPr>
            <a:r>
              <a:rPr lang="en-US" b="1" dirty="0"/>
              <a:t>Variety</a:t>
            </a:r>
            <a:r>
              <a:rPr lang="en-US" dirty="0"/>
              <a:t>: </a:t>
            </a:r>
            <a:r>
              <a:rPr lang="en-US" b="1" dirty="0"/>
              <a:t>structured</a:t>
            </a:r>
            <a:r>
              <a:rPr lang="en-US" dirty="0"/>
              <a:t> data (e.g., SQL tables or CSV files), </a:t>
            </a:r>
            <a:r>
              <a:rPr lang="en-US" b="1" dirty="0"/>
              <a:t>semi- structured </a:t>
            </a:r>
            <a:r>
              <a:rPr lang="en-US" dirty="0"/>
              <a:t>data (e.g., HTML code), and </a:t>
            </a:r>
            <a:r>
              <a:rPr lang="en-US" b="1" dirty="0"/>
              <a:t>unstructured</a:t>
            </a:r>
            <a:r>
              <a:rPr lang="en-US" dirty="0"/>
              <a:t> data (e.g., video messages).</a:t>
            </a:r>
          </a:p>
        </p:txBody>
      </p:sp>
    </p:spTree>
    <p:extLst>
      <p:ext uri="{BB962C8B-B14F-4D97-AF65-F5344CB8AC3E}">
        <p14:creationId xmlns:p14="http://schemas.microsoft.com/office/powerpoint/2010/main" val="961107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B9690-6B86-4E6B-B95C-48F5798A4FBA}"/>
              </a:ext>
            </a:extLst>
          </p:cNvPr>
          <p:cNvSpPr>
            <a:spLocks noGrp="1"/>
          </p:cNvSpPr>
          <p:nvPr>
            <p:ph type="title"/>
          </p:nvPr>
        </p:nvSpPr>
        <p:spPr/>
        <p:txBody>
          <a:bodyPr/>
          <a:lstStyle/>
          <a:p>
            <a:r>
              <a:rPr lang="en-US" dirty="0"/>
              <a:t>BIG DATA</a:t>
            </a:r>
          </a:p>
        </p:txBody>
      </p:sp>
      <p:sp>
        <p:nvSpPr>
          <p:cNvPr id="3" name="Content Placeholder 2">
            <a:extLst>
              <a:ext uri="{FF2B5EF4-FFF2-40B4-BE49-F238E27FC236}">
                <a16:creationId xmlns:a16="http://schemas.microsoft.com/office/drawing/2014/main" id="{42D8D15E-DF1F-4325-A56B-80DE236C93CB}"/>
              </a:ext>
            </a:extLst>
          </p:cNvPr>
          <p:cNvSpPr>
            <a:spLocks noGrp="1"/>
          </p:cNvSpPr>
          <p:nvPr>
            <p:ph idx="1"/>
          </p:nvPr>
        </p:nvSpPr>
        <p:spPr>
          <a:xfrm>
            <a:off x="677334" y="2160589"/>
            <a:ext cx="8596668" cy="4570411"/>
          </a:xfrm>
        </p:spPr>
        <p:txBody>
          <a:bodyPr>
            <a:normAutofit/>
          </a:bodyPr>
          <a:lstStyle/>
          <a:p>
            <a:r>
              <a:rPr lang="en-US" dirty="0"/>
              <a:t>Big Data Characteristics: Volume, Velocity, and Variety</a:t>
            </a:r>
          </a:p>
          <a:p>
            <a:endParaRPr lang="en-US" dirty="0"/>
          </a:p>
          <a:p>
            <a:endParaRPr lang="fr-FR" i="1" dirty="0"/>
          </a:p>
          <a:p>
            <a:endParaRPr lang="fr-FR" i="1" dirty="0"/>
          </a:p>
          <a:p>
            <a:endParaRPr lang="fr-FR" i="1" dirty="0"/>
          </a:p>
          <a:p>
            <a:endParaRPr lang="fr-FR" i="1" dirty="0"/>
          </a:p>
          <a:p>
            <a:endParaRPr lang="fr-FR" i="1" dirty="0"/>
          </a:p>
          <a:p>
            <a:endParaRPr lang="fr-FR" i="1" dirty="0"/>
          </a:p>
          <a:p>
            <a:endParaRPr lang="fr-FR" i="1" dirty="0"/>
          </a:p>
          <a:p>
            <a:endParaRPr lang="fr-FR" i="1" dirty="0"/>
          </a:p>
          <a:p>
            <a:r>
              <a:rPr lang="fr-FR" i="1" dirty="0"/>
              <a:t>Source: </a:t>
            </a:r>
            <a:r>
              <a:rPr lang="fr-FR" dirty="0"/>
              <a:t>http://whatis.techtarget.com/definition/3Vs.</a:t>
            </a:r>
            <a:endParaRPr lang="en-US" dirty="0"/>
          </a:p>
        </p:txBody>
      </p:sp>
      <p:pic>
        <p:nvPicPr>
          <p:cNvPr id="5" name="Picture 4">
            <a:extLst>
              <a:ext uri="{FF2B5EF4-FFF2-40B4-BE49-F238E27FC236}">
                <a16:creationId xmlns:a16="http://schemas.microsoft.com/office/drawing/2014/main" id="{D81C51B8-482E-4EE4-8176-D78654F1F008}"/>
              </a:ext>
            </a:extLst>
          </p:cNvPr>
          <p:cNvPicPr>
            <a:picLocks noChangeAspect="1"/>
          </p:cNvPicPr>
          <p:nvPr/>
        </p:nvPicPr>
        <p:blipFill rotWithShape="1">
          <a:blip r:embed="rId2"/>
          <a:srcRect l="45129" t="16108" r="5899" b="27879"/>
          <a:stretch/>
        </p:blipFill>
        <p:spPr>
          <a:xfrm>
            <a:off x="2917998" y="2616199"/>
            <a:ext cx="4244802" cy="3505201"/>
          </a:xfrm>
          <a:prstGeom prst="rect">
            <a:avLst/>
          </a:prstGeom>
        </p:spPr>
      </p:pic>
    </p:spTree>
    <p:extLst>
      <p:ext uri="{BB962C8B-B14F-4D97-AF65-F5344CB8AC3E}">
        <p14:creationId xmlns:p14="http://schemas.microsoft.com/office/powerpoint/2010/main" val="4140608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45302-0AB0-4FDE-91DD-93CC432497AE}"/>
              </a:ext>
            </a:extLst>
          </p:cNvPr>
          <p:cNvSpPr>
            <a:spLocks noGrp="1"/>
          </p:cNvSpPr>
          <p:nvPr>
            <p:ph type="title"/>
          </p:nvPr>
        </p:nvSpPr>
        <p:spPr/>
        <p:txBody>
          <a:bodyPr>
            <a:normAutofit/>
          </a:bodyPr>
          <a:lstStyle/>
          <a:p>
            <a:r>
              <a:rPr lang="en-US" sz="4800" dirty="0"/>
              <a:t>BIG DATA</a:t>
            </a:r>
          </a:p>
        </p:txBody>
      </p:sp>
      <p:sp>
        <p:nvSpPr>
          <p:cNvPr id="3" name="Content Placeholder 2">
            <a:extLst>
              <a:ext uri="{FF2B5EF4-FFF2-40B4-BE49-F238E27FC236}">
                <a16:creationId xmlns:a16="http://schemas.microsoft.com/office/drawing/2014/main" id="{8056BDFC-7302-441F-974F-1C7DC020531E}"/>
              </a:ext>
            </a:extLst>
          </p:cNvPr>
          <p:cNvSpPr>
            <a:spLocks noGrp="1"/>
          </p:cNvSpPr>
          <p:nvPr>
            <p:ph idx="1"/>
          </p:nvPr>
        </p:nvSpPr>
        <p:spPr/>
        <p:txBody>
          <a:bodyPr>
            <a:normAutofit/>
          </a:bodyPr>
          <a:lstStyle/>
          <a:p>
            <a:r>
              <a:rPr lang="en-US" sz="2000" b="1" dirty="0"/>
              <a:t>Main sources of traditional data:</a:t>
            </a:r>
          </a:p>
          <a:p>
            <a:pPr lvl="1">
              <a:buFont typeface="Wingdings" panose="05000000000000000000" pitchFamily="2" charset="2"/>
              <a:buChar char="q"/>
            </a:pPr>
            <a:r>
              <a:rPr lang="en-US" sz="2000" dirty="0"/>
              <a:t>Financial market(e.g.  equity, fixed income, futures, options, and other derivatives)</a:t>
            </a:r>
          </a:p>
          <a:p>
            <a:pPr lvl="1">
              <a:buFont typeface="Wingdings" panose="05000000000000000000" pitchFamily="2" charset="2"/>
              <a:buChar char="q"/>
            </a:pPr>
            <a:r>
              <a:rPr lang="en-US" sz="2000" dirty="0"/>
              <a:t>Governments(e.g. trade, economics, employment, and payroll data) </a:t>
            </a:r>
          </a:p>
          <a:p>
            <a:r>
              <a:rPr lang="en-US" sz="2000" b="1" dirty="0"/>
              <a:t>Three main sources of alternative data:</a:t>
            </a:r>
          </a:p>
          <a:p>
            <a:pPr lvl="1">
              <a:buFont typeface="Wingdings" panose="05000000000000000000" pitchFamily="2" charset="2"/>
              <a:buChar char="q"/>
            </a:pPr>
            <a:r>
              <a:rPr lang="en-US" sz="2000" dirty="0"/>
              <a:t>Data generated by individuals</a:t>
            </a:r>
          </a:p>
          <a:p>
            <a:pPr lvl="1">
              <a:buFont typeface="Wingdings" panose="05000000000000000000" pitchFamily="2" charset="2"/>
              <a:buChar char="q"/>
            </a:pPr>
            <a:r>
              <a:rPr lang="en-US" sz="2000" dirty="0"/>
              <a:t>Data generated by business processes</a:t>
            </a:r>
          </a:p>
          <a:p>
            <a:pPr lvl="1">
              <a:buFont typeface="Wingdings" panose="05000000000000000000" pitchFamily="2" charset="2"/>
              <a:buChar char="q"/>
            </a:pPr>
            <a:r>
              <a:rPr lang="en-US" sz="2000" dirty="0"/>
              <a:t>Data generated by sensors </a:t>
            </a:r>
          </a:p>
        </p:txBody>
      </p:sp>
    </p:spTree>
    <p:extLst>
      <p:ext uri="{BB962C8B-B14F-4D97-AF65-F5344CB8AC3E}">
        <p14:creationId xmlns:p14="http://schemas.microsoft.com/office/powerpoint/2010/main" val="1742622084"/>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41690</TotalTime>
  <Words>1850</Words>
  <Application>Microsoft Office PowerPoint</Application>
  <PresentationFormat>Widescreen</PresentationFormat>
  <Paragraphs>170</Paragraphs>
  <Slides>26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华文新魏</vt:lpstr>
      <vt:lpstr>方正姚体</vt:lpstr>
      <vt:lpstr>Arial</vt:lpstr>
      <vt:lpstr>Calibri</vt:lpstr>
      <vt:lpstr>Trebuchet MS</vt:lpstr>
      <vt:lpstr>Wingdings</vt:lpstr>
      <vt:lpstr>Wingdings 3</vt:lpstr>
      <vt:lpstr>Facet</vt:lpstr>
      <vt:lpstr>Reading 57  Fintech in Investment Management</vt:lpstr>
      <vt:lpstr>WHAT IS FINTECH?</vt:lpstr>
      <vt:lpstr>WHAT IS FINTECH?</vt:lpstr>
      <vt:lpstr>WHAT IS FINTECH?</vt:lpstr>
      <vt:lpstr>WHAT IS FINTECH?</vt:lpstr>
      <vt:lpstr>Practice</vt:lpstr>
      <vt:lpstr>BIG DATA</vt:lpstr>
      <vt:lpstr>BIG DATA</vt:lpstr>
      <vt:lpstr>BIG DATA</vt:lpstr>
      <vt:lpstr>BIG DATA</vt:lpstr>
      <vt:lpstr>Practice</vt:lpstr>
      <vt:lpstr>ARTIFICIAL INTELLIGENCE AND MACHINE LEARNING</vt:lpstr>
      <vt:lpstr>ARTIFICIAL INTELLIGENCE AND MACHINE LEARNING</vt:lpstr>
      <vt:lpstr>ARTIFICIAL INTELLIGENCE AND MACHINE LEARNING</vt:lpstr>
      <vt:lpstr>Practice</vt:lpstr>
      <vt:lpstr>DATA SCIENCE: EXTRACTING INFORMATION FROM BIG DATA</vt:lpstr>
      <vt:lpstr>DATA SCIENCE: EXTRACTING INFORMATION FROM BIG DATA</vt:lpstr>
      <vt:lpstr>DATA SCIENCE: EXTRACTING INFORMATION FROM BIG DATA</vt:lpstr>
      <vt:lpstr>DATA SCIENCE: EXTRACTING INFORMATION FROM BIG DATA</vt:lpstr>
      <vt:lpstr>DATA SCIENCE: EXTRACTING INFORMATION FROM BIG DATA</vt:lpstr>
      <vt:lpstr>SELECTED APPLICATIONS OF FINTECH TO INVESTMENT MANAGEMENT</vt:lpstr>
      <vt:lpstr>Practice</vt:lpstr>
      <vt:lpstr>SELECTED APPLICATIONS OF FINTECH TO INVESTMENT MANAGEMENT</vt:lpstr>
      <vt:lpstr>SELECTED APPLICATIONS OF FINTECH TO INVESTMENT MANAGEMENT</vt:lpstr>
      <vt:lpstr>Practice</vt:lpstr>
      <vt:lpstr>SELECTED APPLICATIONS OF FINTECH TO INVESTMENT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秦玮杰</dc:creator>
  <cp:lastModifiedBy>秦玮杰</cp:lastModifiedBy>
  <cp:revision>88</cp:revision>
  <dcterms:created xsi:type="dcterms:W3CDTF">2021-06-23T00:46:20Z</dcterms:created>
  <dcterms:modified xsi:type="dcterms:W3CDTF">2021-09-30T06:51:44Z</dcterms:modified>
</cp:coreProperties>
</file>