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328" r:id="rId6"/>
    <p:sldId id="335" r:id="rId7"/>
    <p:sldId id="329" r:id="rId8"/>
    <p:sldId id="330" r:id="rId9"/>
    <p:sldId id="331" r:id="rId10"/>
    <p:sldId id="332" r:id="rId11"/>
    <p:sldId id="333" r:id="rId12"/>
    <p:sldId id="334" r:id="rId13"/>
    <p:sldId id="270" r:id="rId14"/>
    <p:sldId id="263" r:id="rId15"/>
    <p:sldId id="264" r:id="rId16"/>
    <p:sldId id="261" r:id="rId17"/>
    <p:sldId id="336" r:id="rId18"/>
    <p:sldId id="337" r:id="rId19"/>
    <p:sldId id="338" r:id="rId20"/>
    <p:sldId id="339" r:id="rId21"/>
    <p:sldId id="316" r:id="rId22"/>
    <p:sldId id="271" r:id="rId23"/>
    <p:sldId id="265" r:id="rId24"/>
    <p:sldId id="273" r:id="rId25"/>
    <p:sldId id="272" r:id="rId26"/>
    <p:sldId id="267" r:id="rId27"/>
    <p:sldId id="268" r:id="rId28"/>
    <p:sldId id="317" r:id="rId29"/>
    <p:sldId id="269" r:id="rId30"/>
    <p:sldId id="274" r:id="rId31"/>
    <p:sldId id="275" r:id="rId32"/>
    <p:sldId id="276" r:id="rId33"/>
    <p:sldId id="277" r:id="rId34"/>
    <p:sldId id="318" r:id="rId35"/>
    <p:sldId id="278" r:id="rId36"/>
    <p:sldId id="279" r:id="rId37"/>
    <p:sldId id="280" r:id="rId38"/>
    <p:sldId id="281" r:id="rId39"/>
    <p:sldId id="282" r:id="rId40"/>
    <p:sldId id="283" r:id="rId41"/>
    <p:sldId id="284" r:id="rId42"/>
    <p:sldId id="285" r:id="rId43"/>
    <p:sldId id="286" r:id="rId44"/>
    <p:sldId id="287" r:id="rId45"/>
    <p:sldId id="288" r:id="rId46"/>
    <p:sldId id="319" r:id="rId47"/>
    <p:sldId id="320" r:id="rId48"/>
    <p:sldId id="289" r:id="rId49"/>
    <p:sldId id="290" r:id="rId50"/>
    <p:sldId id="291" r:id="rId51"/>
    <p:sldId id="292" r:id="rId52"/>
    <p:sldId id="293" r:id="rId53"/>
    <p:sldId id="294" r:id="rId54"/>
    <p:sldId id="321" r:id="rId55"/>
    <p:sldId id="295" r:id="rId56"/>
    <p:sldId id="296" r:id="rId57"/>
    <p:sldId id="297" r:id="rId58"/>
    <p:sldId id="302" r:id="rId59"/>
    <p:sldId id="303" r:id="rId60"/>
    <p:sldId id="298" r:id="rId61"/>
    <p:sldId id="299" r:id="rId62"/>
    <p:sldId id="322" r:id="rId63"/>
    <p:sldId id="323" r:id="rId64"/>
    <p:sldId id="324" r:id="rId65"/>
    <p:sldId id="301" r:id="rId66"/>
    <p:sldId id="300" r:id="rId67"/>
    <p:sldId id="306" r:id="rId68"/>
    <p:sldId id="304" r:id="rId69"/>
    <p:sldId id="305" r:id="rId70"/>
    <p:sldId id="307" r:id="rId71"/>
    <p:sldId id="308" r:id="rId72"/>
    <p:sldId id="309" r:id="rId73"/>
    <p:sldId id="310" r:id="rId74"/>
    <p:sldId id="325" r:id="rId75"/>
    <p:sldId id="326" r:id="rId76"/>
    <p:sldId id="327" r:id="rId77"/>
    <p:sldId id="311" r:id="rId78"/>
    <p:sldId id="312" r:id="rId79"/>
    <p:sldId id="313"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6" id="{348F82F4-F16C-4145-B9F4-DB5DE3A5162B}">
          <p14:sldIdLst>
            <p14:sldId id="315"/>
          </p14:sldIdLst>
        </p14:section>
        <p14:section name="Objective" id="{77AB60C5-F4CF-4D52-ACDA-EFBFFE2A5B6F}">
          <p14:sldIdLst>
            <p14:sldId id="257"/>
            <p14:sldId id="259"/>
          </p14:sldIdLst>
        </p14:section>
        <p14:section name="Basic derivative concepts" id="{B74288DA-37E7-41FE-B048-DBECE349D372}">
          <p14:sldIdLst>
            <p14:sldId id="260"/>
            <p14:sldId id="328"/>
            <p14:sldId id="335"/>
          </p14:sldIdLst>
        </p14:section>
        <p14:section name="Pricing the Underlying" id="{9EFB3D90-38E8-4E05-A7C5-4CDBD9F8F8DA}">
          <p14:sldIdLst>
            <p14:sldId id="329"/>
            <p14:sldId id="330"/>
            <p14:sldId id="331"/>
            <p14:sldId id="332"/>
            <p14:sldId id="333"/>
            <p14:sldId id="334"/>
          </p14:sldIdLst>
        </p14:section>
        <p14:section name="Pricing and Valuation of Forward" id="{A348F803-1053-4D88-ABBE-115895454312}">
          <p14:sldIdLst>
            <p14:sldId id="270"/>
            <p14:sldId id="263"/>
            <p14:sldId id="264"/>
            <p14:sldId id="261"/>
            <p14:sldId id="336"/>
            <p14:sldId id="337"/>
            <p14:sldId id="338"/>
            <p14:sldId id="339"/>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varScale="1">
        <p:scale>
          <a:sx n="58" d="100"/>
          <a:sy n="58"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3200" dirty="0"/>
              <a:t>Reading 45</a:t>
            </a:r>
          </a:p>
          <a:p>
            <a:pPr lvl="1"/>
            <a:r>
              <a:rPr lang="en-US" sz="3200" dirty="0">
                <a:solidFill>
                  <a:schemeClr val="tx1"/>
                </a:solidFill>
              </a:rPr>
              <a:t>Derivative Markets and Instruments</a:t>
            </a:r>
          </a:p>
          <a:p>
            <a:r>
              <a:rPr lang="en-US" sz="3200" dirty="0"/>
              <a:t>Reading 46</a:t>
            </a:r>
          </a:p>
          <a:p>
            <a:pPr lvl="1"/>
            <a:r>
              <a:rPr lang="en-US" sz="3200" u="sng" dirty="0">
                <a:solidFill>
                  <a:srgbClr val="FF0000"/>
                </a:solidFill>
              </a:rPr>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3783-47F6-4A96-9BC0-8DBA7D9B343B}"/>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69D636B-F407-4D97-8CA1-C79B1CC413AD}"/>
              </a:ext>
            </a:extLst>
          </p:cNvPr>
          <p:cNvSpPr>
            <a:spLocks noGrp="1"/>
          </p:cNvSpPr>
          <p:nvPr>
            <p:ph idx="1"/>
          </p:nvPr>
        </p:nvSpPr>
        <p:spPr/>
        <p:txBody>
          <a:bodyPr/>
          <a:lstStyle/>
          <a:p>
            <a:r>
              <a:rPr lang="en-US" sz="2000" dirty="0"/>
              <a:t>Other benefits and costs of holding an asset</a:t>
            </a:r>
          </a:p>
          <a:p>
            <a:pPr lvl="1"/>
            <a:r>
              <a:rPr lang="en-US" sz="2000" dirty="0"/>
              <a:t>Benefit</a:t>
            </a:r>
          </a:p>
          <a:p>
            <a:pPr lvl="2"/>
            <a:r>
              <a:rPr lang="en-US" sz="2000" dirty="0"/>
              <a:t>Monetary: dividend, interest</a:t>
            </a:r>
          </a:p>
          <a:p>
            <a:pPr lvl="2"/>
            <a:r>
              <a:rPr lang="en-US" sz="2000" dirty="0"/>
              <a:t>Non-monetary: convenience yield</a:t>
            </a:r>
          </a:p>
          <a:p>
            <a:pPr lvl="1"/>
            <a:r>
              <a:rPr lang="en-US" sz="2000" dirty="0"/>
              <a:t>Cost</a:t>
            </a:r>
          </a:p>
          <a:p>
            <a:pPr lvl="2"/>
            <a:r>
              <a:rPr lang="en-US" sz="2000" dirty="0"/>
              <a:t>Cost of storage</a:t>
            </a:r>
          </a:p>
          <a:p>
            <a:pPr lvl="2"/>
            <a:r>
              <a:rPr lang="en-US" sz="2000" dirty="0"/>
              <a:t>Opportunity cost of money invested</a:t>
            </a:r>
          </a:p>
          <a:p>
            <a:endParaRPr lang="en-US" dirty="0"/>
          </a:p>
        </p:txBody>
      </p:sp>
    </p:spTree>
    <p:extLst>
      <p:ext uri="{BB962C8B-B14F-4D97-AF65-F5344CB8AC3E}">
        <p14:creationId xmlns:p14="http://schemas.microsoft.com/office/powerpoint/2010/main" val="129303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057C-9AF9-4538-BD47-8BF986948520}"/>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86D8D23-5DB3-4E6F-931C-9128B9391FF7}"/>
              </a:ext>
            </a:extLst>
          </p:cNvPr>
          <p:cNvSpPr>
            <a:spLocks noGrp="1"/>
          </p:cNvSpPr>
          <p:nvPr>
            <p:ph idx="1"/>
          </p:nvPr>
        </p:nvSpPr>
        <p:spPr/>
        <p:txBody>
          <a:bodyPr/>
          <a:lstStyle/>
          <a:p>
            <a:r>
              <a:rPr lang="en-US" dirty="0"/>
              <a:t>The net of costs and benefits is often referred to by the term </a:t>
            </a:r>
            <a:r>
              <a:rPr lang="en-US" dirty="0">
                <a:solidFill>
                  <a:srgbClr val="FF0000"/>
                </a:solidFill>
              </a:rPr>
              <a:t>carry</a:t>
            </a:r>
            <a:r>
              <a:rPr lang="en-US" dirty="0"/>
              <a:t>, or sometimes </a:t>
            </a:r>
            <a:r>
              <a:rPr lang="en-US" dirty="0">
                <a:solidFill>
                  <a:srgbClr val="FF0000"/>
                </a:solidFill>
              </a:rPr>
              <a:t>cost of carry</a:t>
            </a:r>
            <a:r>
              <a:rPr lang="en-US" dirty="0"/>
              <a:t>.</a:t>
            </a:r>
          </a:p>
          <a:p>
            <a:r>
              <a:rPr lang="en-US" dirty="0"/>
              <a:t>We use the symbol θ (theta) to denote the present value of the costs and γ (gamma) as the present value of any benefits.</a:t>
            </a:r>
          </a:p>
          <a:p>
            <a:endParaRPr lang="en-US" dirty="0"/>
          </a:p>
        </p:txBody>
      </p:sp>
      <p:pic>
        <p:nvPicPr>
          <p:cNvPr id="7" name="Picture 6">
            <a:extLst>
              <a:ext uri="{FF2B5EF4-FFF2-40B4-BE49-F238E27FC236}">
                <a16:creationId xmlns:a16="http://schemas.microsoft.com/office/drawing/2014/main" id="{8F561D12-8CE5-4A6E-9D45-2B722F6A7A32}"/>
              </a:ext>
            </a:extLst>
          </p:cNvPr>
          <p:cNvPicPr>
            <a:picLocks noChangeAspect="1"/>
          </p:cNvPicPr>
          <p:nvPr/>
        </p:nvPicPr>
        <p:blipFill>
          <a:blip r:embed="rId2"/>
          <a:stretch>
            <a:fillRect/>
          </a:stretch>
        </p:blipFill>
        <p:spPr>
          <a:xfrm>
            <a:off x="1544411" y="3651948"/>
            <a:ext cx="7501618" cy="2990336"/>
          </a:xfrm>
          <a:prstGeom prst="rect">
            <a:avLst/>
          </a:prstGeom>
        </p:spPr>
      </p:pic>
    </p:spTree>
    <p:extLst>
      <p:ext uri="{BB962C8B-B14F-4D97-AF65-F5344CB8AC3E}">
        <p14:creationId xmlns:p14="http://schemas.microsoft.com/office/powerpoint/2010/main" val="361561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F760-A6A2-454B-B484-743EC4510FFD}"/>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631A2A8-B5E5-4C11-8D35-F162FEC44805}"/>
              </a:ext>
            </a:extLst>
          </p:cNvPr>
          <p:cNvSpPr>
            <a:spLocks noGrp="1"/>
          </p:cNvSpPr>
          <p:nvPr>
            <p:ph idx="1"/>
          </p:nvPr>
        </p:nvSpPr>
        <p:spPr/>
        <p:txBody>
          <a:bodyPr/>
          <a:lstStyle/>
          <a:p>
            <a:r>
              <a:rPr lang="en-US" dirty="0"/>
              <a:t>1 Which of the following factors does not affect the spot price of an asset that has no interim costs or benefits?</a:t>
            </a:r>
          </a:p>
          <a:p>
            <a:pPr lvl="1"/>
            <a:r>
              <a:rPr lang="en-US" dirty="0"/>
              <a:t>A The time value of money</a:t>
            </a:r>
          </a:p>
          <a:p>
            <a:pPr lvl="1"/>
            <a:r>
              <a:rPr lang="en-US" dirty="0"/>
              <a:t>B The risk aversion of investors</a:t>
            </a:r>
          </a:p>
          <a:p>
            <a:pPr lvl="1"/>
            <a:r>
              <a:rPr lang="en-US" dirty="0"/>
              <a:t>C The price recently paid by other investors</a:t>
            </a:r>
          </a:p>
          <a:p>
            <a:r>
              <a:rPr lang="en-US" dirty="0"/>
              <a:t>2 Which of the following does not represent a benefit of holding an asset?</a:t>
            </a:r>
          </a:p>
          <a:p>
            <a:pPr lvl="1"/>
            <a:r>
              <a:rPr lang="en-US" dirty="0"/>
              <a:t>A The convenience yield</a:t>
            </a:r>
          </a:p>
          <a:p>
            <a:pPr lvl="1"/>
            <a:r>
              <a:rPr lang="en-US" dirty="0"/>
              <a:t>B An optimistic expected outlook for the asset</a:t>
            </a:r>
          </a:p>
          <a:p>
            <a:pPr lvl="1"/>
            <a:r>
              <a:rPr lang="en-US" dirty="0"/>
              <a:t>C Dividends if the asset is a stock or interest if the asset is a bond</a:t>
            </a:r>
          </a:p>
        </p:txBody>
      </p:sp>
    </p:spTree>
    <p:extLst>
      <p:ext uri="{BB962C8B-B14F-4D97-AF65-F5344CB8AC3E}">
        <p14:creationId xmlns:p14="http://schemas.microsoft.com/office/powerpoint/2010/main" val="393764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Forward</a:t>
            </a:r>
            <a:br>
              <a:rPr lang="en-US" sz="4000" dirty="0"/>
            </a:br>
            <a:endParaRPr lang="en-US"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400" dirty="0"/>
              <a:t>The forward, futures, or swap </a:t>
            </a:r>
            <a:r>
              <a:rPr lang="en-US" sz="2400" dirty="0">
                <a:solidFill>
                  <a:srgbClr val="FF0000"/>
                </a:solidFill>
              </a:rPr>
              <a:t>price</a:t>
            </a:r>
            <a:r>
              <a:rPr lang="en-US" sz="2400" dirty="0"/>
              <a:t> is a concept that represents the fixed price or rate at which the underlying will be purchased at a later date.</a:t>
            </a:r>
          </a:p>
          <a:p>
            <a:r>
              <a:rPr lang="en-US" sz="2400" dirty="0"/>
              <a:t>Let us start by establishing that today, at time 0, we create a forward commitment that expires at time T. The value of the underlying today is </a:t>
            </a:r>
            <a:r>
              <a:rPr lang="en-US" sz="2400" dirty="0">
                <a:solidFill>
                  <a:srgbClr val="FF0000"/>
                </a:solidFill>
              </a:rPr>
              <a:t>S</a:t>
            </a:r>
            <a:r>
              <a:rPr lang="en-US" sz="2400" baseline="-25000" dirty="0">
                <a:solidFill>
                  <a:srgbClr val="FF0000"/>
                </a:solidFill>
              </a:rPr>
              <a:t>0</a:t>
            </a:r>
            <a:r>
              <a:rPr lang="en-US" sz="2400" dirty="0"/>
              <a:t>. At expiration the underlying value is </a:t>
            </a:r>
            <a:r>
              <a:rPr lang="en-US" sz="2400" dirty="0">
                <a:solidFill>
                  <a:srgbClr val="FF0000"/>
                </a:solidFill>
              </a:rPr>
              <a:t>S</a:t>
            </a:r>
            <a:r>
              <a:rPr lang="en-US" sz="2400" baseline="-25000" dirty="0">
                <a:solidFill>
                  <a:srgbClr val="FF0000"/>
                </a:solidFill>
              </a:rPr>
              <a:t>T</a:t>
            </a:r>
            <a:r>
              <a:rPr lang="en-US" sz="2400" dirty="0"/>
              <a:t>, which is not known at the initiation of the contract.</a:t>
            </a:r>
          </a:p>
        </p:txBody>
      </p:sp>
    </p:spTree>
    <p:extLst>
      <p:ext uri="{BB962C8B-B14F-4D97-AF65-F5344CB8AC3E}">
        <p14:creationId xmlns:p14="http://schemas.microsoft.com/office/powerpoint/2010/main" val="226578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8" name="Content Placeholder 7">
            <a:extLst>
              <a:ext uri="{FF2B5EF4-FFF2-40B4-BE49-F238E27FC236}">
                <a16:creationId xmlns:a16="http://schemas.microsoft.com/office/drawing/2014/main" id="{47ED2222-EA9F-4034-B8EA-DB3071908D67}"/>
              </a:ext>
            </a:extLst>
          </p:cNvPr>
          <p:cNvSpPr>
            <a:spLocks noGrp="1"/>
          </p:cNvSpPr>
          <p:nvPr>
            <p:ph idx="1"/>
          </p:nvPr>
        </p:nvSpPr>
        <p:spPr/>
        <p:txBody>
          <a:bodyPr>
            <a:normAutofit lnSpcReduction="10000"/>
          </a:bodyPr>
          <a:lstStyle/>
          <a:p>
            <a:r>
              <a:rPr lang="en-US" sz="2400" dirty="0"/>
              <a:t>When a forward contract is initiated, neither party pays anything to the other. It is a valueless contract, neither an asset nor a liability. Therefore, its value at initiation is zero:</a:t>
            </a:r>
          </a:p>
          <a:p>
            <a:r>
              <a:rPr lang="en-US" sz="2400" i="1" dirty="0">
                <a:solidFill>
                  <a:srgbClr val="FF0000"/>
                </a:solidFill>
              </a:rPr>
              <a:t>V</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 = 0</a:t>
            </a:r>
          </a:p>
          <a:p>
            <a:r>
              <a:rPr lang="en-US" sz="2400" dirty="0"/>
              <a:t>We can easily solve for the forward price to obtain</a:t>
            </a:r>
          </a:p>
          <a:p>
            <a:r>
              <a:rPr lang="en-US" sz="2400" i="1" dirty="0">
                <a:solidFill>
                  <a:srgbClr val="FF0000"/>
                </a:solidFill>
              </a:rPr>
              <a:t>F</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 = </a:t>
            </a:r>
            <a:r>
              <a:rPr lang="en-US" sz="2400" i="1" dirty="0">
                <a:solidFill>
                  <a:srgbClr val="FF0000"/>
                </a:solidFill>
              </a:rPr>
              <a:t>S</a:t>
            </a:r>
            <a:r>
              <a:rPr lang="en-US" sz="2400" baseline="-25000" dirty="0">
                <a:solidFill>
                  <a:srgbClr val="FF0000"/>
                </a:solidFill>
              </a:rPr>
              <a:t>0</a:t>
            </a:r>
            <a:r>
              <a:rPr lang="en-US" sz="2400" dirty="0">
                <a:solidFill>
                  <a:srgbClr val="FF0000"/>
                </a:solidFill>
              </a:rPr>
              <a:t>(1 + </a:t>
            </a:r>
            <a:r>
              <a:rPr lang="en-US" sz="2400" i="1" dirty="0">
                <a:solidFill>
                  <a:srgbClr val="FF0000"/>
                </a:solidFill>
              </a:rPr>
              <a:t>r</a:t>
            </a:r>
            <a:r>
              <a:rPr lang="en-US" sz="2400" dirty="0">
                <a:solidFill>
                  <a:srgbClr val="FF0000"/>
                </a:solidFill>
              </a:rPr>
              <a:t>)</a:t>
            </a:r>
            <a:r>
              <a:rPr lang="en-US" sz="2400" i="1" baseline="30000" dirty="0">
                <a:solidFill>
                  <a:srgbClr val="FF0000"/>
                </a:solidFill>
              </a:rPr>
              <a:t>T</a:t>
            </a:r>
            <a:endParaRPr lang="en-US" sz="2400" baseline="30000" dirty="0">
              <a:solidFill>
                <a:srgbClr val="FF0000"/>
              </a:solidFill>
            </a:endParaRPr>
          </a:p>
          <a:p>
            <a:r>
              <a:rPr lang="en-US" sz="2400" dirty="0">
                <a:solidFill>
                  <a:schemeClr val="tx1"/>
                </a:solidFill>
              </a:rPr>
              <a:t>The forward price is the spot price compounded at the risk-free rate over the life of the contract</a:t>
            </a:r>
          </a:p>
          <a:p>
            <a:endParaRPr lang="en-US" dirty="0">
              <a:solidFill>
                <a:schemeClr val="tx1"/>
              </a:solidFill>
            </a:endParaRPr>
          </a:p>
        </p:txBody>
      </p:sp>
    </p:spTree>
    <p:extLst>
      <p:ext uri="{BB962C8B-B14F-4D97-AF65-F5344CB8AC3E}">
        <p14:creationId xmlns:p14="http://schemas.microsoft.com/office/powerpoint/2010/main" val="53277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sz="2800" dirty="0"/>
              <a:t>Now suppose the asset generates cash payments and/or benefits and incurs storage costs.</a:t>
            </a:r>
            <a:endParaRPr lang="en-US" sz="2800" i="1" dirty="0">
              <a:solidFill>
                <a:srgbClr val="FF0000"/>
              </a:solidFill>
            </a:endParaRPr>
          </a:p>
          <a:p>
            <a:r>
              <a:rPr lang="en-US" sz="2800" i="1" dirty="0">
                <a:solidFill>
                  <a:srgbClr val="FF0000"/>
                </a:solidFill>
              </a:rPr>
              <a:t>F</a:t>
            </a:r>
            <a:r>
              <a:rPr lang="en-US" sz="2800" baseline="-25000" dirty="0">
                <a:solidFill>
                  <a:srgbClr val="FF0000"/>
                </a:solidFill>
              </a:rPr>
              <a:t>0</a:t>
            </a:r>
            <a:r>
              <a:rPr lang="en-US" sz="2800" dirty="0">
                <a:solidFill>
                  <a:srgbClr val="FF0000"/>
                </a:solidFill>
              </a:rPr>
              <a:t>(</a:t>
            </a:r>
            <a:r>
              <a:rPr lang="en-US" sz="2800" i="1" dirty="0">
                <a:solidFill>
                  <a:srgbClr val="FF0000"/>
                </a:solidFill>
              </a:rPr>
              <a:t>T</a:t>
            </a:r>
            <a:r>
              <a:rPr lang="en-US" sz="2800" dirty="0">
                <a:solidFill>
                  <a:srgbClr val="FF0000"/>
                </a:solidFill>
              </a:rPr>
              <a:t>) = (</a:t>
            </a:r>
            <a:r>
              <a:rPr lang="en-US" sz="2800" i="1" dirty="0">
                <a:solidFill>
                  <a:srgbClr val="FF0000"/>
                </a:solidFill>
              </a:rPr>
              <a:t>S</a:t>
            </a:r>
            <a:r>
              <a:rPr lang="en-US" sz="2800" baseline="-25000" dirty="0">
                <a:solidFill>
                  <a:srgbClr val="FF0000"/>
                </a:solidFill>
              </a:rPr>
              <a:t>0</a:t>
            </a:r>
            <a:r>
              <a:rPr lang="en-US" sz="2800" dirty="0">
                <a:solidFill>
                  <a:srgbClr val="FF0000"/>
                </a:solidFill>
              </a:rPr>
              <a:t>-</a:t>
            </a:r>
            <a:r>
              <a:rPr lang="el-GR" sz="2800" dirty="0">
                <a:solidFill>
                  <a:srgbClr val="FF0000"/>
                </a:solidFill>
              </a:rPr>
              <a:t>γ</a:t>
            </a:r>
            <a:r>
              <a:rPr lang="en-US" sz="2800" baseline="-25000" dirty="0">
                <a:solidFill>
                  <a:srgbClr val="FF0000"/>
                </a:solidFill>
              </a:rPr>
              <a:t>0</a:t>
            </a:r>
            <a:r>
              <a:rPr lang="en-US" sz="2800" dirty="0">
                <a:solidFill>
                  <a:srgbClr val="FF0000"/>
                </a:solidFill>
              </a:rPr>
              <a:t>+</a:t>
            </a:r>
            <a:r>
              <a:rPr lang="el-GR" sz="2800" dirty="0">
                <a:solidFill>
                  <a:srgbClr val="FF0000"/>
                </a:solidFill>
              </a:rPr>
              <a:t>θ</a:t>
            </a:r>
            <a:r>
              <a:rPr lang="en-US" sz="2800" baseline="-25000" dirty="0">
                <a:solidFill>
                  <a:srgbClr val="FF0000"/>
                </a:solidFill>
              </a:rPr>
              <a:t>0</a:t>
            </a:r>
            <a:r>
              <a:rPr lang="en-US" sz="2800" dirty="0">
                <a:solidFill>
                  <a:srgbClr val="FF0000"/>
                </a:solidFill>
              </a:rPr>
              <a:t>)(1 + </a:t>
            </a:r>
            <a:r>
              <a:rPr lang="en-US" sz="2800" i="1" dirty="0">
                <a:solidFill>
                  <a:srgbClr val="FF0000"/>
                </a:solidFill>
              </a:rPr>
              <a:t>r</a:t>
            </a:r>
            <a:r>
              <a:rPr lang="en-US" sz="2800" dirty="0">
                <a:solidFill>
                  <a:srgbClr val="FF0000"/>
                </a:solidFill>
              </a:rPr>
              <a:t>)</a:t>
            </a:r>
            <a:r>
              <a:rPr lang="en-US" sz="2800" i="1" baseline="30000" dirty="0">
                <a:solidFill>
                  <a:srgbClr val="FF0000"/>
                </a:solidFill>
              </a:rPr>
              <a:t>T</a:t>
            </a:r>
          </a:p>
          <a:p>
            <a:endParaRPr lang="en-US" dirty="0">
              <a:solidFill>
                <a:srgbClr val="FF0000"/>
              </a:solidFill>
            </a:endParaRPr>
          </a:p>
          <a:p>
            <a:endParaRPr lang="en-US" dirty="0"/>
          </a:p>
        </p:txBody>
      </p:sp>
    </p:spTree>
    <p:extLst>
      <p:ext uri="{BB962C8B-B14F-4D97-AF65-F5344CB8AC3E}">
        <p14:creationId xmlns:p14="http://schemas.microsoft.com/office/powerpoint/2010/main" val="80766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fontScale="90000"/>
          </a:bodyPr>
          <a:lstStyle/>
          <a:p>
            <a:r>
              <a:rPr lang="en-US" sz="4400" dirty="0"/>
              <a:t>Pricing and Valuation of Forward</a:t>
            </a:r>
            <a:br>
              <a:rPr lang="en-US" sz="4000" dirty="0"/>
            </a:br>
            <a:r>
              <a:rPr lang="en-US" sz="4000" dirty="0"/>
              <a:t>Expiration</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400" dirty="0"/>
              <a:t>Pricing and Valuation of Forward Contracts at </a:t>
            </a:r>
            <a:r>
              <a:rPr lang="en-US" sz="2400" dirty="0">
                <a:solidFill>
                  <a:srgbClr val="FF0000"/>
                </a:solidFill>
              </a:rPr>
              <a:t>Expiration</a:t>
            </a:r>
          </a:p>
          <a:p>
            <a:r>
              <a:rPr lang="en-US" sz="2400" dirty="0"/>
              <a:t>The forward price, established at the initiation date of contract is </a:t>
            </a:r>
            <a:r>
              <a:rPr lang="en-US" sz="2400" i="1" dirty="0"/>
              <a:t>F</a:t>
            </a:r>
            <a:r>
              <a:rPr lang="en-US" sz="2400" baseline="-25000" dirty="0"/>
              <a:t>0</a:t>
            </a:r>
            <a:r>
              <a:rPr lang="en-US" sz="2400" dirty="0"/>
              <a:t>(</a:t>
            </a:r>
            <a:r>
              <a:rPr lang="en-US" sz="2400" i="1" dirty="0"/>
              <a:t>T</a:t>
            </a:r>
            <a:r>
              <a:rPr lang="en-US" sz="2400" dirty="0"/>
              <a:t>). Let us denote the value at expiration of the forward contract as </a:t>
            </a:r>
            <a:r>
              <a:rPr lang="en-US" sz="2400" i="1" dirty="0"/>
              <a:t>V</a:t>
            </a:r>
            <a:r>
              <a:rPr lang="en-US" sz="2400" i="1" baseline="-25000" dirty="0"/>
              <a:t>T</a:t>
            </a:r>
            <a:r>
              <a:rPr lang="en-US" sz="2400" dirty="0"/>
              <a:t>(</a:t>
            </a:r>
            <a:r>
              <a:rPr lang="en-US" sz="2400" i="1" dirty="0"/>
              <a:t>T</a:t>
            </a:r>
            <a:r>
              <a:rPr lang="en-US" sz="2400" dirty="0"/>
              <a:t>). This value is formally stated as</a:t>
            </a:r>
          </a:p>
          <a:p>
            <a:r>
              <a:rPr lang="en-US" sz="2400" i="1" dirty="0">
                <a:solidFill>
                  <a:srgbClr val="FF0000"/>
                </a:solidFill>
              </a:rPr>
              <a:t>V</a:t>
            </a:r>
            <a:r>
              <a:rPr lang="en-US" sz="2400" i="1" baseline="-25000" dirty="0">
                <a:solidFill>
                  <a:srgbClr val="FF0000"/>
                </a:solidFill>
              </a:rPr>
              <a:t>T</a:t>
            </a:r>
            <a:r>
              <a:rPr lang="en-US" sz="2400" dirty="0">
                <a:solidFill>
                  <a:srgbClr val="FF0000"/>
                </a:solidFill>
              </a:rPr>
              <a:t>(</a:t>
            </a:r>
            <a:r>
              <a:rPr lang="en-US" sz="2400" i="1" dirty="0">
                <a:solidFill>
                  <a:srgbClr val="FF0000"/>
                </a:solidFill>
              </a:rPr>
              <a:t>T</a:t>
            </a:r>
            <a:r>
              <a:rPr lang="en-US" sz="2400" dirty="0">
                <a:solidFill>
                  <a:srgbClr val="FF0000"/>
                </a:solidFill>
              </a:rPr>
              <a:t>) = </a:t>
            </a:r>
            <a:r>
              <a:rPr lang="en-US" sz="2400" i="1" dirty="0">
                <a:solidFill>
                  <a:srgbClr val="FF0000"/>
                </a:solidFill>
              </a:rPr>
              <a:t>S</a:t>
            </a:r>
            <a:r>
              <a:rPr lang="en-US" sz="2400" i="1" baseline="-25000" dirty="0">
                <a:solidFill>
                  <a:srgbClr val="FF0000"/>
                </a:solidFill>
              </a:rPr>
              <a:t>T</a:t>
            </a:r>
            <a:r>
              <a:rPr lang="en-US" sz="2400" i="1" dirty="0">
                <a:solidFill>
                  <a:srgbClr val="FF0000"/>
                </a:solidFill>
              </a:rPr>
              <a:t> </a:t>
            </a:r>
            <a:r>
              <a:rPr lang="en-US" sz="2400" dirty="0">
                <a:solidFill>
                  <a:srgbClr val="FF0000"/>
                </a:solidFill>
              </a:rPr>
              <a:t>– </a:t>
            </a:r>
            <a:r>
              <a:rPr lang="en-US" sz="2400" i="1" dirty="0">
                <a:solidFill>
                  <a:srgbClr val="FF0000"/>
                </a:solidFill>
              </a:rPr>
              <a:t>F</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a:t>
            </a:r>
          </a:p>
          <a:p>
            <a:r>
              <a:rPr lang="en-US" sz="2400" dirty="0"/>
              <a:t>In the financial world, we generally define value as the value to the </a:t>
            </a:r>
            <a:r>
              <a:rPr lang="en-US" sz="2400" dirty="0">
                <a:solidFill>
                  <a:srgbClr val="FF0000"/>
                </a:solidFill>
              </a:rPr>
              <a:t>long</a:t>
            </a:r>
            <a:r>
              <a:rPr lang="en-US" sz="2400" dirty="0"/>
              <a:t> position</a:t>
            </a:r>
            <a:endParaRPr lang="en-US" sz="2400" i="1" dirty="0">
              <a:solidFill>
                <a:srgbClr val="FF0000"/>
              </a:solidFill>
            </a:endParaRPr>
          </a:p>
        </p:txBody>
      </p:sp>
    </p:spTree>
    <p:extLst>
      <p:ext uri="{BB962C8B-B14F-4D97-AF65-F5344CB8AC3E}">
        <p14:creationId xmlns:p14="http://schemas.microsoft.com/office/powerpoint/2010/main" val="349215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A4CB-FCAB-4C22-8025-12A7B7D54D86}"/>
              </a:ext>
            </a:extLst>
          </p:cNvPr>
          <p:cNvSpPr>
            <a:spLocks noGrp="1"/>
          </p:cNvSpPr>
          <p:nvPr>
            <p:ph type="title"/>
          </p:nvPr>
        </p:nvSpPr>
        <p:spPr/>
        <p:txBody>
          <a:bodyPr/>
          <a:lstStyle/>
          <a:p>
            <a:r>
              <a:rPr lang="en-US" sz="4000" dirty="0"/>
              <a:t>Pricing and Valuation of Forward</a:t>
            </a:r>
            <a:br>
              <a:rPr lang="en-US" sz="3200" dirty="0"/>
            </a:br>
            <a:r>
              <a:rPr lang="en-US" dirty="0"/>
              <a:t>Between Initiation and Expiration</a:t>
            </a:r>
          </a:p>
        </p:txBody>
      </p:sp>
      <p:sp>
        <p:nvSpPr>
          <p:cNvPr id="3" name="Content Placeholder 2">
            <a:extLst>
              <a:ext uri="{FF2B5EF4-FFF2-40B4-BE49-F238E27FC236}">
                <a16:creationId xmlns:a16="http://schemas.microsoft.com/office/drawing/2014/main" id="{29E066F2-8F96-4941-8382-1A700F54F94E}"/>
              </a:ext>
            </a:extLst>
          </p:cNvPr>
          <p:cNvSpPr>
            <a:spLocks noGrp="1"/>
          </p:cNvSpPr>
          <p:nvPr>
            <p:ph idx="1"/>
          </p:nvPr>
        </p:nvSpPr>
        <p:spPr/>
        <p:txBody>
          <a:bodyPr>
            <a:normAutofit/>
          </a:bodyPr>
          <a:lstStyle/>
          <a:p>
            <a:r>
              <a:rPr lang="en-US" sz="2400" dirty="0"/>
              <a:t>In general, we can say that:</a:t>
            </a:r>
          </a:p>
          <a:p>
            <a:r>
              <a:rPr lang="en-US" sz="2400" dirty="0"/>
              <a:t>The value of a forward contract is the spot price of the underlying asset minus the present value of the forward price.</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endParaRPr lang="en-US" sz="2400" baseline="30000" dirty="0">
              <a:solidFill>
                <a:srgbClr val="FF0000"/>
              </a:solidFill>
            </a:endParaRPr>
          </a:p>
          <a:p>
            <a:endParaRPr lang="en-US" sz="2400" baseline="30000" dirty="0">
              <a:solidFill>
                <a:srgbClr val="FF0000"/>
              </a:solidFill>
            </a:endParaRPr>
          </a:p>
          <a:p>
            <a:endParaRPr lang="en-US" sz="2400" baseline="30000" dirty="0">
              <a:solidFill>
                <a:srgbClr val="FF0000"/>
              </a:solidFill>
            </a:endParaRPr>
          </a:p>
        </p:txBody>
      </p:sp>
    </p:spTree>
    <p:extLst>
      <p:ext uri="{BB962C8B-B14F-4D97-AF65-F5344CB8AC3E}">
        <p14:creationId xmlns:p14="http://schemas.microsoft.com/office/powerpoint/2010/main" val="645779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CF681-51E1-4B66-B817-5860C63516A0}"/>
              </a:ext>
            </a:extLst>
          </p:cNvPr>
          <p:cNvSpPr>
            <a:spLocks noGrp="1"/>
          </p:cNvSpPr>
          <p:nvPr>
            <p:ph type="title"/>
          </p:nvPr>
        </p:nvSpPr>
        <p:spPr/>
        <p:txBody>
          <a:bodyPr/>
          <a:lstStyle/>
          <a:p>
            <a:r>
              <a:rPr lang="en-US" sz="4000" dirty="0"/>
              <a:t>Pricing and Valuation of Forward</a:t>
            </a:r>
            <a:br>
              <a:rPr lang="en-US" dirty="0"/>
            </a:br>
            <a:r>
              <a:rPr lang="en-US" dirty="0"/>
              <a:t>Between Initiation and Expiration</a:t>
            </a:r>
          </a:p>
        </p:txBody>
      </p:sp>
      <p:sp>
        <p:nvSpPr>
          <p:cNvPr id="3" name="Content Placeholder 2">
            <a:extLst>
              <a:ext uri="{FF2B5EF4-FFF2-40B4-BE49-F238E27FC236}">
                <a16:creationId xmlns:a16="http://schemas.microsoft.com/office/drawing/2014/main" id="{A2EB3223-9DF7-4006-BEAC-605ED1185AB6}"/>
              </a:ext>
            </a:extLst>
          </p:cNvPr>
          <p:cNvSpPr>
            <a:spLocks noGrp="1"/>
          </p:cNvSpPr>
          <p:nvPr>
            <p:ph idx="1"/>
          </p:nvPr>
        </p:nvSpPr>
        <p:spPr/>
        <p:txBody>
          <a:bodyPr>
            <a:normAutofit/>
          </a:bodyPr>
          <a:lstStyle/>
          <a:p>
            <a:r>
              <a:rPr lang="en-US" sz="2800" dirty="0"/>
              <a:t>If the asset has a cost of carry, we must make only a small adjustment:</a:t>
            </a:r>
          </a:p>
          <a:p>
            <a:r>
              <a:rPr lang="en-US" sz="2800" dirty="0">
                <a:solidFill>
                  <a:srgbClr val="FF0000"/>
                </a:solidFill>
              </a:rPr>
              <a:t>V</a:t>
            </a:r>
            <a:r>
              <a:rPr lang="en-US" sz="2800" baseline="-25000" dirty="0">
                <a:solidFill>
                  <a:srgbClr val="FF0000"/>
                </a:solidFill>
              </a:rPr>
              <a:t>t</a:t>
            </a:r>
            <a:r>
              <a:rPr lang="en-US" sz="2800" dirty="0">
                <a:solidFill>
                  <a:srgbClr val="FF0000"/>
                </a:solidFill>
              </a:rPr>
              <a:t>(T) = S</a:t>
            </a:r>
            <a:r>
              <a:rPr lang="en-US" sz="2800" baseline="-25000" dirty="0">
                <a:solidFill>
                  <a:srgbClr val="FF0000"/>
                </a:solidFill>
              </a:rPr>
              <a:t>t</a:t>
            </a:r>
            <a:r>
              <a:rPr lang="en-US" sz="2800" dirty="0">
                <a:solidFill>
                  <a:srgbClr val="FF0000"/>
                </a:solidFill>
              </a:rPr>
              <a:t> – (γ</a:t>
            </a:r>
            <a:r>
              <a:rPr lang="en-US" sz="2800" baseline="-25000" dirty="0">
                <a:solidFill>
                  <a:srgbClr val="FF0000"/>
                </a:solidFill>
              </a:rPr>
              <a:t>0</a:t>
            </a:r>
            <a:r>
              <a:rPr lang="en-US" sz="2800" dirty="0">
                <a:solidFill>
                  <a:srgbClr val="FF0000"/>
                </a:solidFill>
              </a:rPr>
              <a:t> – θ</a:t>
            </a:r>
            <a:r>
              <a:rPr lang="en-US" sz="2800" baseline="-25000" dirty="0">
                <a:solidFill>
                  <a:srgbClr val="FF0000"/>
                </a:solidFill>
              </a:rPr>
              <a:t>0</a:t>
            </a:r>
            <a:r>
              <a:rPr lang="en-US" sz="2800" dirty="0">
                <a:solidFill>
                  <a:srgbClr val="FF0000"/>
                </a:solidFill>
              </a:rPr>
              <a:t>)(1 + r)</a:t>
            </a:r>
            <a:r>
              <a:rPr lang="en-US" sz="2800" baseline="30000" dirty="0">
                <a:solidFill>
                  <a:srgbClr val="FF0000"/>
                </a:solidFill>
              </a:rPr>
              <a:t>t</a:t>
            </a:r>
            <a:r>
              <a:rPr lang="en-US" sz="2800" dirty="0">
                <a:solidFill>
                  <a:srgbClr val="FF0000"/>
                </a:solidFill>
              </a:rPr>
              <a:t> – F</a:t>
            </a:r>
            <a:r>
              <a:rPr lang="en-US" sz="2800" baseline="-25000" dirty="0">
                <a:solidFill>
                  <a:srgbClr val="FF0000"/>
                </a:solidFill>
              </a:rPr>
              <a:t>0</a:t>
            </a:r>
            <a:r>
              <a:rPr lang="en-US" sz="2800" dirty="0">
                <a:solidFill>
                  <a:srgbClr val="FF0000"/>
                </a:solidFill>
              </a:rPr>
              <a:t>(T)(1 + r)</a:t>
            </a:r>
            <a:r>
              <a:rPr lang="en-US" sz="2800" baseline="30000" dirty="0">
                <a:solidFill>
                  <a:srgbClr val="FF0000"/>
                </a:solidFill>
              </a:rPr>
              <a:t>–(T–t)</a:t>
            </a:r>
          </a:p>
        </p:txBody>
      </p:sp>
    </p:spTree>
    <p:extLst>
      <p:ext uri="{BB962C8B-B14F-4D97-AF65-F5344CB8AC3E}">
        <p14:creationId xmlns:p14="http://schemas.microsoft.com/office/powerpoint/2010/main" val="3068332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DF94-1C91-4AAB-B970-3C0C61EA63AF}"/>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A07ED40-B086-4B0B-BB68-EC1694F9E2F1}"/>
              </a:ext>
            </a:extLst>
          </p:cNvPr>
          <p:cNvSpPr>
            <a:spLocks noGrp="1"/>
          </p:cNvSpPr>
          <p:nvPr>
            <p:ph idx="1"/>
          </p:nvPr>
        </p:nvSpPr>
        <p:spPr/>
        <p:txBody>
          <a:bodyPr>
            <a:normAutofit/>
          </a:bodyPr>
          <a:lstStyle/>
          <a:p>
            <a:r>
              <a:rPr lang="en-US" dirty="0"/>
              <a:t>1 Which of the following best describes the difference between the price of a forward contract and its value?</a:t>
            </a:r>
          </a:p>
          <a:p>
            <a:pPr lvl="1"/>
            <a:r>
              <a:rPr lang="en-US" sz="1800" dirty="0"/>
              <a:t>A The forward price is fixed at the start, and the value starts at zero and then changes.</a:t>
            </a:r>
          </a:p>
          <a:p>
            <a:pPr lvl="1"/>
            <a:r>
              <a:rPr lang="en-US" sz="1800" dirty="0"/>
              <a:t>B The price determines the profit to the buyer, and the value determines the profit to the seller.</a:t>
            </a:r>
          </a:p>
          <a:p>
            <a:pPr lvl="1"/>
            <a:r>
              <a:rPr lang="en-US" sz="1800" dirty="0"/>
              <a:t>C The forward contract value is a benchmark against which the price is compared for the purposes of determining whether a trade is advisable.</a:t>
            </a:r>
          </a:p>
        </p:txBody>
      </p:sp>
    </p:spTree>
    <p:extLst>
      <p:ext uri="{BB962C8B-B14F-4D97-AF65-F5344CB8AC3E}">
        <p14:creationId xmlns:p14="http://schemas.microsoft.com/office/powerpoint/2010/main" val="3352696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a:xfrm>
            <a:off x="677334" y="609600"/>
            <a:ext cx="8596668" cy="1320800"/>
          </a:xfrm>
        </p:spPr>
        <p:txBody>
          <a:bodyPr>
            <a:normAutofit fontScale="90000"/>
          </a:bodyPr>
          <a:lstStyle/>
          <a:p>
            <a:r>
              <a:rPr lang="en-US" sz="4400" dirty="0"/>
              <a:t>R</a:t>
            </a:r>
            <a:r>
              <a:rPr lang="en-US" altLang="zh-CN" sz="4400" dirty="0"/>
              <a:t>eading 46</a:t>
            </a:r>
            <a:br>
              <a:rPr lang="en-US" altLang="zh-CN"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noAutofit/>
          </a:bodyPr>
          <a:lstStyle/>
          <a:p>
            <a:r>
              <a:rPr lang="en-US" dirty="0"/>
              <a:t>a. explain how the concepts of arbitrage, replication, and risk neutrality are used in pricing derivatives;</a:t>
            </a:r>
          </a:p>
          <a:p>
            <a:r>
              <a:rPr lang="en-US" dirty="0"/>
              <a:t>b. explain the difference between value and price of forward and futures contracts;</a:t>
            </a:r>
          </a:p>
          <a:p>
            <a:r>
              <a:rPr lang="en-US" dirty="0"/>
              <a:t>c. calculate a forward price of an asset with zero, positive, or negative net cost of carry;</a:t>
            </a:r>
          </a:p>
          <a:p>
            <a:r>
              <a:rPr lang="en-US" dirty="0"/>
              <a:t>d. explain how the value and price of a forward contract are determined at expiration, during the life of the contract, and at initiation;</a:t>
            </a:r>
          </a:p>
          <a:p>
            <a:r>
              <a:rPr lang="en-US" dirty="0"/>
              <a:t>e. describe monetary and nonmonetary benefits and costs associated with holding the underlying asset and explain how they affect the value and price of a forward contract;</a:t>
            </a:r>
          </a:p>
          <a:p>
            <a:r>
              <a:rPr lang="en-US" dirty="0"/>
              <a:t>f. define a forward rate agreement and describe its uses;</a:t>
            </a:r>
          </a:p>
          <a:p>
            <a:r>
              <a:rPr lang="en-US" dirty="0"/>
              <a:t>g. explain why forward and futures prices differ;</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D4B4-8523-44E6-B26A-C11BCE40B3B8}"/>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5860A36-51F3-44B8-83EA-E1F08E8326BB}"/>
              </a:ext>
            </a:extLst>
          </p:cNvPr>
          <p:cNvSpPr>
            <a:spLocks noGrp="1"/>
          </p:cNvSpPr>
          <p:nvPr>
            <p:ph idx="1"/>
          </p:nvPr>
        </p:nvSpPr>
        <p:spPr/>
        <p:txBody>
          <a:bodyPr>
            <a:normAutofit/>
          </a:bodyPr>
          <a:lstStyle/>
          <a:p>
            <a:r>
              <a:rPr lang="en-US" dirty="0"/>
              <a:t>2 Which of the following best describes the value of the forward contract at expiration? The value is the price of the underlying:</a:t>
            </a:r>
          </a:p>
          <a:p>
            <a:pPr lvl="1"/>
            <a:r>
              <a:rPr lang="en-US" sz="1800" dirty="0"/>
              <a:t>A minus the forward price.</a:t>
            </a:r>
          </a:p>
          <a:p>
            <a:pPr lvl="1"/>
            <a:r>
              <a:rPr lang="en-US" sz="1800" dirty="0"/>
              <a:t>B divided by the forward price.</a:t>
            </a:r>
          </a:p>
          <a:p>
            <a:pPr lvl="1"/>
            <a:r>
              <a:rPr lang="en-US" sz="1800" dirty="0"/>
              <a:t>C minus the compounded forward price.</a:t>
            </a:r>
          </a:p>
          <a:p>
            <a:r>
              <a:rPr lang="en-US" dirty="0"/>
              <a:t>3 Which of the following factors does not affect the forward price?</a:t>
            </a:r>
          </a:p>
          <a:p>
            <a:pPr lvl="1"/>
            <a:r>
              <a:rPr lang="en-US" sz="1800" dirty="0"/>
              <a:t>A The costs of holding the underlying</a:t>
            </a:r>
          </a:p>
          <a:p>
            <a:pPr lvl="1"/>
            <a:r>
              <a:rPr lang="en-US" sz="1800" dirty="0"/>
              <a:t>B Dividends or interest paid by the underlying</a:t>
            </a:r>
          </a:p>
          <a:p>
            <a:pPr lvl="1"/>
            <a:r>
              <a:rPr lang="en-US" sz="1800" dirty="0"/>
              <a:t>C Whether the investor is risk averse, risk seeking, or risk neutral</a:t>
            </a:r>
          </a:p>
        </p:txBody>
      </p:sp>
    </p:spTree>
    <p:extLst>
      <p:ext uri="{BB962C8B-B14F-4D97-AF65-F5344CB8AC3E}">
        <p14:creationId xmlns:p14="http://schemas.microsoft.com/office/powerpoint/2010/main" val="2080663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a:t>
            </a:r>
            <a:r>
              <a:rPr lang="en-US" sz="2000" dirty="0">
                <a:highlight>
                  <a:srgbClr val="FFFF00"/>
                </a:highlight>
              </a:rPr>
              <a:t>two parties agree that one party, the buyer, will purchase an underlying asset from the other party, the seller, at a later date and at a price agreed on by the two parties when the contract is initiated</a:t>
            </a:r>
            <a:r>
              <a:rPr lang="en-US" sz="2000" dirty="0"/>
              <a:t>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lnSpcReduction="10000"/>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714269"/>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4175775852"/>
              </p:ext>
            </p:extLst>
          </p:nvPr>
        </p:nvGraphicFramePr>
        <p:xfrm>
          <a:off x="677334" y="2287124"/>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r>
              <a:rPr lang="en-US" dirty="0">
                <a:solidFill>
                  <a:schemeClr val="tx1"/>
                </a:solidFill>
              </a:rPr>
              <a:t>This required margin is typically </a:t>
            </a:r>
            <a:r>
              <a:rPr lang="en-US" dirty="0">
                <a:solidFill>
                  <a:srgbClr val="FF0000"/>
                </a:solidFill>
              </a:rPr>
              <a:t>less than 10% </a:t>
            </a:r>
            <a:r>
              <a:rPr lang="en-US" dirty="0">
                <a:solidFill>
                  <a:schemeClr val="tx1"/>
                </a:solidFill>
              </a:rPr>
              <a:t>of the futures price, which is considerably less than in equity margin trading.</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fontScale="90000"/>
          </a:bodyPr>
          <a:lstStyle/>
          <a:p>
            <a:r>
              <a:rPr lang="en-US" sz="4400" dirty="0"/>
              <a:t>R</a:t>
            </a:r>
            <a:r>
              <a:rPr lang="en-US" altLang="zh-CN" sz="4400" dirty="0"/>
              <a:t>eading 46</a:t>
            </a:r>
            <a:br>
              <a:rPr lang="en-US" altLang="zh-CN" sz="4000"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noAutofit/>
          </a:bodyPr>
          <a:lstStyle/>
          <a:p>
            <a:r>
              <a:rPr lang="en-US" dirty="0"/>
              <a:t>h. explain how swap contracts are similar to but different from a series of forward contracts;</a:t>
            </a:r>
          </a:p>
          <a:p>
            <a:r>
              <a:rPr lang="en-US" dirty="0" err="1"/>
              <a:t>i</a:t>
            </a:r>
            <a:r>
              <a:rPr lang="en-US" dirty="0"/>
              <a:t>. explain the difference between value and price of swaps;</a:t>
            </a:r>
          </a:p>
          <a:p>
            <a:r>
              <a:rPr lang="en-US" dirty="0"/>
              <a:t>j. explain the exercise value, time value, and moneyness of an option;</a:t>
            </a:r>
          </a:p>
          <a:p>
            <a:r>
              <a:rPr lang="en-US" dirty="0"/>
              <a:t>k. identify the factors that determine the value of an option and explain how each factor affects the value of an option;</a:t>
            </a:r>
          </a:p>
          <a:p>
            <a:r>
              <a:rPr lang="en-US" dirty="0"/>
              <a:t>l. explain put–call parity for European options;</a:t>
            </a:r>
          </a:p>
          <a:p>
            <a:r>
              <a:rPr lang="en-US" dirty="0"/>
              <a:t>m. explain put–call–forward parity for European options;</a:t>
            </a:r>
          </a:p>
          <a:p>
            <a:r>
              <a:rPr lang="en-US" dirty="0"/>
              <a:t>n. explain how the value of an option is determined using a one-period binomial model;</a:t>
            </a:r>
          </a:p>
          <a:p>
            <a:r>
              <a:rPr lang="en-US" dirty="0"/>
              <a:t>o. explain under which circumstances the values of European and American options differ.</a:t>
            </a:r>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2.Which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3.Which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normAutofit/>
          </a:bodyPr>
          <a:lstStyle/>
          <a:p>
            <a:r>
              <a:rPr lang="en-US" sz="2000" dirty="0"/>
              <a:t>A </a:t>
            </a:r>
            <a:r>
              <a:rPr lang="en-US" sz="2000" dirty="0">
                <a:solidFill>
                  <a:srgbClr val="FF0000"/>
                </a:solidFill>
              </a:rPr>
              <a:t>forward</a:t>
            </a:r>
            <a:r>
              <a:rPr lang="en-US" sz="2000" dirty="0"/>
              <a:t> contract is an over-the-counter derivative contract in which two parties agree that one party, the buyer, will purchase an underlying asset from the other party, the seller, at a later date at a fixed price they agree upon when the contract is signed.</a:t>
            </a:r>
          </a:p>
          <a:p>
            <a:r>
              <a:rPr lang="en-US" sz="2000" dirty="0"/>
              <a:t>A </a:t>
            </a:r>
            <a:r>
              <a:rPr lang="en-US" sz="2000" dirty="0">
                <a:solidFill>
                  <a:srgbClr val="FF0000"/>
                </a:solidFill>
              </a:rPr>
              <a:t>futures</a:t>
            </a:r>
            <a:r>
              <a:rPr lang="en-US" sz="2000" dirty="0"/>
              <a:t> contract is a standardized derivative contract created and traded on a futures exchange in which two parties agree that one party, the buyer, will purchase an underlying asset from the other party, the seller, at a later date at a price agreed upon by the two parties when the contract is initiated and in which there is a daily settling of gains and losses and a credit guarantee by the futures exchange through its clearinghouse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7A3B-EF90-4B61-BA34-EA49A6D680E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C71FD61-621A-4E0D-87F4-CC23D6D2065B}"/>
              </a:ext>
            </a:extLst>
          </p:cNvPr>
          <p:cNvSpPr>
            <a:spLocks noGrp="1"/>
          </p:cNvSpPr>
          <p:nvPr>
            <p:ph idx="1"/>
          </p:nvPr>
        </p:nvSpPr>
        <p:spPr/>
        <p:txBody>
          <a:bodyPr>
            <a:normAutofit/>
          </a:bodyPr>
          <a:lstStyle/>
          <a:p>
            <a:r>
              <a:rPr lang="en-US" sz="2000" dirty="0"/>
              <a:t>A </a:t>
            </a:r>
            <a:r>
              <a:rPr lang="en-US" sz="2000" dirty="0">
                <a:solidFill>
                  <a:srgbClr val="FF0000"/>
                </a:solidFill>
              </a:rPr>
              <a:t>swap</a:t>
            </a:r>
            <a:r>
              <a:rPr lang="en-US" sz="2000" dirty="0"/>
              <a:t> contract is an over-the-counter derivative contract in which two parties agree to exchange a series of cash flows whereby one party pays a variable series that will be determined by an underlying asset or rate and the other party pays either 1) a variable series determined by a different underlying asset or rate or 2) a fixed series.</a:t>
            </a:r>
          </a:p>
          <a:p>
            <a:r>
              <a:rPr lang="en-US" sz="2000" dirty="0"/>
              <a:t>An </a:t>
            </a:r>
            <a:r>
              <a:rPr lang="en-US" sz="2000" dirty="0">
                <a:solidFill>
                  <a:srgbClr val="FF0000"/>
                </a:solidFill>
              </a:rPr>
              <a:t>option</a:t>
            </a:r>
            <a:r>
              <a:rPr lang="en-US" sz="2000" dirty="0"/>
              <a:t> is a derivative contract in which one party, the buyer, pays a sum of money to the other party, the seller or writer, and receives the right to either buy or sell an underlying asset at a fixed price either on a specific expiration date or at any time prior to the expiration date.</a:t>
            </a:r>
          </a:p>
        </p:txBody>
      </p:sp>
    </p:spTree>
    <p:extLst>
      <p:ext uri="{BB962C8B-B14F-4D97-AF65-F5344CB8AC3E}">
        <p14:creationId xmlns:p14="http://schemas.microsoft.com/office/powerpoint/2010/main" val="3553284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0F2-9E76-470E-BC99-F5092F4154FE}"/>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07417CD-D225-44F8-8275-2241032C1F99}"/>
              </a:ext>
            </a:extLst>
          </p:cNvPr>
          <p:cNvSpPr>
            <a:spLocks noGrp="1"/>
          </p:cNvSpPr>
          <p:nvPr>
            <p:ph idx="1"/>
          </p:nvPr>
        </p:nvSpPr>
        <p:spPr/>
        <p:txBody>
          <a:bodyPr>
            <a:normAutofit/>
          </a:bodyPr>
          <a:lstStyle/>
          <a:p>
            <a:r>
              <a:rPr lang="en-US" sz="2800" dirty="0"/>
              <a:t>A derivative is a financial instrument that derives its performance from the performance of an underlying asset.</a:t>
            </a:r>
          </a:p>
        </p:txBody>
      </p:sp>
    </p:spTree>
    <p:extLst>
      <p:ext uri="{BB962C8B-B14F-4D97-AF65-F5344CB8AC3E}">
        <p14:creationId xmlns:p14="http://schemas.microsoft.com/office/powerpoint/2010/main" val="2480341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413E-3C52-4A96-B4B7-D949477196A8}"/>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7572C0F9-7509-4B3E-B285-5A2391F3BCAE}"/>
              </a:ext>
            </a:extLst>
          </p:cNvPr>
          <p:cNvSpPr>
            <a:spLocks noGrp="1"/>
          </p:cNvSpPr>
          <p:nvPr>
            <p:ph idx="1"/>
          </p:nvPr>
        </p:nvSpPr>
        <p:spPr/>
        <p:txBody>
          <a:bodyPr/>
          <a:lstStyle/>
          <a:p>
            <a:r>
              <a:rPr lang="en-US" dirty="0"/>
              <a:t>The price of a financial asset is often determined using a present value of future cash flows approach. </a:t>
            </a:r>
          </a:p>
          <a:p>
            <a:r>
              <a:rPr lang="en-US" dirty="0"/>
              <a:t>The value of the financial asset is the expected future price plus any interim payments such as dividends or coupon interest discounted at a rate appropriate for the risk assumed.</a:t>
            </a:r>
          </a:p>
          <a:p>
            <a:r>
              <a:rPr lang="en-US" dirty="0"/>
              <a:t>The risk aversion of the investor</a:t>
            </a:r>
          </a:p>
          <a:p>
            <a:pPr lvl="1"/>
            <a:r>
              <a:rPr lang="en-US" dirty="0"/>
              <a:t>We can generally characterize three potential types of investors by how they feel about risk: risk averse, risk neutral, or risk seeking</a:t>
            </a:r>
          </a:p>
          <a:p>
            <a:endParaRPr lang="en-US" dirty="0"/>
          </a:p>
        </p:txBody>
      </p:sp>
    </p:spTree>
    <p:extLst>
      <p:ext uri="{BB962C8B-B14F-4D97-AF65-F5344CB8AC3E}">
        <p14:creationId xmlns:p14="http://schemas.microsoft.com/office/powerpoint/2010/main" val="26242472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a:t>
            </a:r>
            <a:r>
              <a:rPr lang="en-US" sz="3200" baseline="-25000" dirty="0"/>
              <a:t>0</a:t>
            </a:r>
            <a:r>
              <a:rPr lang="en-US" sz="3200" dirty="0"/>
              <a:t>-benefit</a:t>
            </a:r>
            <a:r>
              <a:rPr lang="en-US" sz="3200" baseline="-25000" dirty="0"/>
              <a:t>0</a:t>
            </a:r>
            <a:r>
              <a:rPr lang="en-US" sz="3200" dirty="0"/>
              <a: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AFD7-6984-422B-AA79-780DD9C96001}"/>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EFAF4548-818D-4663-B3C8-529D9A989739}"/>
              </a:ext>
            </a:extLst>
          </p:cNvPr>
          <p:cNvSpPr>
            <a:spLocks noGrp="1"/>
          </p:cNvSpPr>
          <p:nvPr>
            <p:ph idx="1"/>
          </p:nvPr>
        </p:nvSpPr>
        <p:spPr/>
        <p:txBody>
          <a:bodyPr/>
          <a:lstStyle/>
          <a:p>
            <a:r>
              <a:rPr lang="en-US" dirty="0"/>
              <a:t>The formation of expectations</a:t>
            </a:r>
          </a:p>
          <a:p>
            <a:endParaRPr lang="en-US" dirty="0"/>
          </a:p>
        </p:txBody>
      </p:sp>
      <p:pic>
        <p:nvPicPr>
          <p:cNvPr id="5" name="Picture 4">
            <a:extLst>
              <a:ext uri="{FF2B5EF4-FFF2-40B4-BE49-F238E27FC236}">
                <a16:creationId xmlns:a16="http://schemas.microsoft.com/office/drawing/2014/main" id="{CC7A41B5-47D9-45DC-AD95-7AFF32DCD14A}"/>
              </a:ext>
            </a:extLst>
          </p:cNvPr>
          <p:cNvPicPr>
            <a:picLocks noChangeAspect="1"/>
          </p:cNvPicPr>
          <p:nvPr/>
        </p:nvPicPr>
        <p:blipFill>
          <a:blip r:embed="rId2"/>
          <a:stretch>
            <a:fillRect/>
          </a:stretch>
        </p:blipFill>
        <p:spPr>
          <a:xfrm>
            <a:off x="1569720" y="2827885"/>
            <a:ext cx="7275022" cy="2893475"/>
          </a:xfrm>
          <a:prstGeom prst="rect">
            <a:avLst/>
          </a:prstGeom>
        </p:spPr>
      </p:pic>
    </p:spTree>
    <p:extLst>
      <p:ext uri="{BB962C8B-B14F-4D97-AF65-F5344CB8AC3E}">
        <p14:creationId xmlns:p14="http://schemas.microsoft.com/office/powerpoint/2010/main" val="23279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D967-8349-4DD9-B387-3E8FB966C577}"/>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493456BD-87CA-4D29-BC59-BD07C41223F9}"/>
              </a:ext>
            </a:extLst>
          </p:cNvPr>
          <p:cNvSpPr>
            <a:spLocks noGrp="1"/>
          </p:cNvSpPr>
          <p:nvPr>
            <p:ph idx="1"/>
          </p:nvPr>
        </p:nvSpPr>
        <p:spPr/>
        <p:txBody>
          <a:bodyPr/>
          <a:lstStyle/>
          <a:p>
            <a:r>
              <a:rPr lang="en-US" dirty="0"/>
              <a:t>The required rate of return on the underlying asset</a:t>
            </a:r>
          </a:p>
          <a:p>
            <a:r>
              <a:rPr lang="en-US" dirty="0"/>
              <a:t>The pricing of risky assets</a:t>
            </a:r>
          </a:p>
          <a:p>
            <a:endParaRPr lang="en-US" dirty="0"/>
          </a:p>
        </p:txBody>
      </p:sp>
      <p:pic>
        <p:nvPicPr>
          <p:cNvPr id="5" name="Picture 4">
            <a:extLst>
              <a:ext uri="{FF2B5EF4-FFF2-40B4-BE49-F238E27FC236}">
                <a16:creationId xmlns:a16="http://schemas.microsoft.com/office/drawing/2014/main" id="{FEBEA72E-800E-4459-9D35-6A3386BFD710}"/>
              </a:ext>
            </a:extLst>
          </p:cNvPr>
          <p:cNvPicPr>
            <a:picLocks noChangeAspect="1"/>
          </p:cNvPicPr>
          <p:nvPr/>
        </p:nvPicPr>
        <p:blipFill>
          <a:blip r:embed="rId2"/>
          <a:stretch>
            <a:fillRect/>
          </a:stretch>
        </p:blipFill>
        <p:spPr>
          <a:xfrm>
            <a:off x="1279102" y="3188119"/>
            <a:ext cx="7393132" cy="2853243"/>
          </a:xfrm>
          <a:prstGeom prst="rect">
            <a:avLst/>
          </a:prstGeom>
        </p:spPr>
      </p:pic>
    </p:spTree>
    <p:extLst>
      <p:ext uri="{BB962C8B-B14F-4D97-AF65-F5344CB8AC3E}">
        <p14:creationId xmlns:p14="http://schemas.microsoft.com/office/powerpoint/2010/main" val="1860670133"/>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109837</TotalTime>
  <Words>4666</Words>
  <Application>Microsoft Office PowerPoint</Application>
  <PresentationFormat>Widescreen</PresentationFormat>
  <Paragraphs>506</Paragraphs>
  <Slides>79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华文新魏</vt:lpstr>
      <vt:lpstr>方正姚体</vt:lpstr>
      <vt:lpstr>Arial</vt:lpstr>
      <vt:lpstr>Trebuchet MS</vt:lpstr>
      <vt:lpstr>Wingdings 3</vt:lpstr>
      <vt:lpstr>Facet</vt:lpstr>
      <vt:lpstr>Study session 15 Derivatives</vt:lpstr>
      <vt:lpstr>Reading 46 Basics of Derivative Pricing and Valuation</vt:lpstr>
      <vt:lpstr>Reading 46 Basics of Derivative Pricing and Valuation</vt:lpstr>
      <vt:lpstr>Basic Derivative Concepts</vt:lpstr>
      <vt:lpstr>Basic Derivative Concepts</vt:lpstr>
      <vt:lpstr>Basic Derivative Concepts</vt:lpstr>
      <vt:lpstr>Pricing the Underlying</vt:lpstr>
      <vt:lpstr>Pricing the Underlying</vt:lpstr>
      <vt:lpstr>Pricing the Underlying</vt:lpstr>
      <vt:lpstr>Pricing the Underlying</vt:lpstr>
      <vt:lpstr>Pricing the Underlying</vt:lpstr>
      <vt:lpstr>Practices </vt:lpstr>
      <vt:lpstr>Pricing and Valuation of Forward </vt:lpstr>
      <vt:lpstr>Pricing and Valuation of Forward Initiation</vt:lpstr>
      <vt:lpstr>Pricing and Valuation of Forward Initiation</vt:lpstr>
      <vt:lpstr>Pricing and Valuation of Forward Expiration </vt:lpstr>
      <vt:lpstr>Pricing and Valuation of Forward Between Initiation and Expiration</vt:lpstr>
      <vt:lpstr>Pricing and Valuation of Forward Between Initiation and Expiration</vt:lpstr>
      <vt:lpstr>Practices </vt:lpstr>
      <vt:lpstr>Practices</vt:lpstr>
      <vt:lpstr>Futures Contracts</vt:lpstr>
      <vt:lpstr>Futures Contracts</vt:lpstr>
      <vt:lpstr>Futures Contracts</vt:lpstr>
      <vt:lpstr>Futures Contracts</vt:lpstr>
      <vt:lpstr>Futures Contracts</vt:lpstr>
      <vt:lpstr>Futures Contracts</vt:lpstr>
      <vt:lpstr>Futures Contracts</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293</cp:revision>
  <dcterms:created xsi:type="dcterms:W3CDTF">2021-07-05T01:04:15Z</dcterms:created>
  <dcterms:modified xsi:type="dcterms:W3CDTF">2022-02-08T08:20:45Z</dcterms:modified>
</cp:coreProperties>
</file>