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351" r:id="rId2"/>
    <p:sldId id="389" r:id="rId3"/>
    <p:sldId id="390" r:id="rId4"/>
    <p:sldId id="392" r:id="rId5"/>
    <p:sldId id="393" r:id="rId6"/>
    <p:sldId id="394" r:id="rId7"/>
    <p:sldId id="395" r:id="rId8"/>
    <p:sldId id="396" r:id="rId9"/>
    <p:sldId id="397" r:id="rId10"/>
    <p:sldId id="398" r:id="rId11"/>
    <p:sldId id="39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8"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E766CA-5F07-42E3-8610-B4532427CF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DDB86EF-A527-4532-89C3-24A27B793BDA}">
      <dgm:prSet/>
      <dgm:spPr/>
      <dgm:t>
        <a:bodyPr/>
        <a:lstStyle/>
        <a:p>
          <a:r>
            <a:rPr lang="en-US" dirty="0"/>
            <a:t>Module1 Fixed-Income Securities : Defining Elements</a:t>
          </a:r>
        </a:p>
      </dgm:t>
    </dgm:pt>
    <dgm:pt modelId="{F3804465-7488-414D-8607-C466A0CAA49D}" type="parTrans" cxnId="{AA660094-7F9F-49C3-AE79-024440C17B0E}">
      <dgm:prSet/>
      <dgm:spPr/>
      <dgm:t>
        <a:bodyPr/>
        <a:lstStyle/>
        <a:p>
          <a:endParaRPr lang="en-US"/>
        </a:p>
      </dgm:t>
    </dgm:pt>
    <dgm:pt modelId="{62124337-350F-4AC5-930D-3E0358551D21}" type="sibTrans" cxnId="{AA660094-7F9F-49C3-AE79-024440C17B0E}">
      <dgm:prSet/>
      <dgm:spPr/>
      <dgm:t>
        <a:bodyPr/>
        <a:lstStyle/>
        <a:p>
          <a:endParaRPr lang="en-US"/>
        </a:p>
      </dgm:t>
    </dgm:pt>
    <dgm:pt modelId="{8775BE4B-91CD-4E13-B5D4-9CA2CF13298E}">
      <dgm:prSet/>
      <dgm:spPr/>
      <dgm:t>
        <a:bodyPr/>
        <a:lstStyle/>
        <a:p>
          <a:r>
            <a:rPr lang="en-US" dirty="0">
              <a:solidFill>
                <a:schemeClr val="tx1"/>
              </a:solidFill>
            </a:rPr>
            <a:t>Module2 Fixed-Income Markets : Issuance, Trading, and Funding</a:t>
          </a:r>
        </a:p>
      </dgm:t>
    </dgm:pt>
    <dgm:pt modelId="{8CBE5697-F745-415C-AE5D-A178D3DFBD66}" type="parTrans" cxnId="{908EC35E-46AF-4658-9648-9887CC3FA4A2}">
      <dgm:prSet/>
      <dgm:spPr/>
      <dgm:t>
        <a:bodyPr/>
        <a:lstStyle/>
        <a:p>
          <a:endParaRPr lang="en-US"/>
        </a:p>
      </dgm:t>
    </dgm:pt>
    <dgm:pt modelId="{D2824199-343D-4CD5-B0D5-FADC944BFA11}" type="sibTrans" cxnId="{908EC35E-46AF-4658-9648-9887CC3FA4A2}">
      <dgm:prSet/>
      <dgm:spPr/>
      <dgm:t>
        <a:bodyPr/>
        <a:lstStyle/>
        <a:p>
          <a:endParaRPr lang="en-US"/>
        </a:p>
      </dgm:t>
    </dgm:pt>
    <dgm:pt modelId="{4E857B33-F061-4528-8578-5C497DF46525}">
      <dgm:prSet/>
      <dgm:spPr/>
      <dgm:t>
        <a:bodyPr/>
        <a:lstStyle/>
        <a:p>
          <a:r>
            <a:rPr lang="en-US" dirty="0">
              <a:solidFill>
                <a:schemeClr val="tx1"/>
              </a:solidFill>
            </a:rPr>
            <a:t>Module3 Introduction to Fixed-Income Valuation</a:t>
          </a:r>
        </a:p>
      </dgm:t>
    </dgm:pt>
    <dgm:pt modelId="{4C1D4D96-116B-4BD6-8195-3A9B9584C532}" type="parTrans" cxnId="{9784C25B-FAA9-4496-A610-A6C44A43AB28}">
      <dgm:prSet/>
      <dgm:spPr/>
      <dgm:t>
        <a:bodyPr/>
        <a:lstStyle/>
        <a:p>
          <a:endParaRPr lang="en-US"/>
        </a:p>
      </dgm:t>
    </dgm:pt>
    <dgm:pt modelId="{E20AB3E6-14C8-4E08-AF6F-C749480DA3CE}" type="sibTrans" cxnId="{9784C25B-FAA9-4496-A610-A6C44A43AB28}">
      <dgm:prSet/>
      <dgm:spPr/>
      <dgm:t>
        <a:bodyPr/>
        <a:lstStyle/>
        <a:p>
          <a:endParaRPr lang="en-US"/>
        </a:p>
      </dgm:t>
    </dgm:pt>
    <dgm:pt modelId="{0F4A2E6B-F5DA-4F29-A320-912D9E776CBF}">
      <dgm:prSet/>
      <dgm:spPr/>
      <dgm:t>
        <a:bodyPr/>
        <a:lstStyle/>
        <a:p>
          <a:r>
            <a:rPr lang="en-US" dirty="0">
              <a:solidFill>
                <a:srgbClr val="FF0000"/>
              </a:solidFill>
            </a:rPr>
            <a:t>Module4 Introduction to Asset-Backed Securities</a:t>
          </a:r>
        </a:p>
      </dgm:t>
    </dgm:pt>
    <dgm:pt modelId="{A044D1CC-86E4-4014-9354-5AEBCB3AC07E}" type="parTrans" cxnId="{EF073462-21DE-43F2-9C67-A6F08C7C2D42}">
      <dgm:prSet/>
      <dgm:spPr/>
      <dgm:t>
        <a:bodyPr/>
        <a:lstStyle/>
        <a:p>
          <a:endParaRPr lang="en-US"/>
        </a:p>
      </dgm:t>
    </dgm:pt>
    <dgm:pt modelId="{3F04B0AA-3225-47C3-8A38-52AD470B6284}" type="sibTrans" cxnId="{EF073462-21DE-43F2-9C67-A6F08C7C2D42}">
      <dgm:prSet/>
      <dgm:spPr/>
      <dgm:t>
        <a:bodyPr/>
        <a:lstStyle/>
        <a:p>
          <a:endParaRPr lang="en-US"/>
        </a:p>
      </dgm:t>
    </dgm:pt>
    <dgm:pt modelId="{FBE2AE91-992F-44F0-BA01-1337A9AEA998}">
      <dgm:prSet/>
      <dgm:spPr/>
      <dgm:t>
        <a:bodyPr/>
        <a:lstStyle/>
        <a:p>
          <a:r>
            <a:rPr lang="en-US" dirty="0"/>
            <a:t>Module5 Understanding Fixed-Income Risk and Return</a:t>
          </a:r>
        </a:p>
      </dgm:t>
    </dgm:pt>
    <dgm:pt modelId="{B42BBB98-0DAD-43D2-BBAB-F618BB40B07C}" type="parTrans" cxnId="{4DAF011C-5523-4925-A59C-EAAC19842E41}">
      <dgm:prSet/>
      <dgm:spPr/>
      <dgm:t>
        <a:bodyPr/>
        <a:lstStyle/>
        <a:p>
          <a:endParaRPr lang="en-US"/>
        </a:p>
      </dgm:t>
    </dgm:pt>
    <dgm:pt modelId="{07980151-A11E-47F2-847A-9A354D3E2EA9}" type="sibTrans" cxnId="{4DAF011C-5523-4925-A59C-EAAC19842E41}">
      <dgm:prSet/>
      <dgm:spPr/>
      <dgm:t>
        <a:bodyPr/>
        <a:lstStyle/>
        <a:p>
          <a:endParaRPr lang="en-US"/>
        </a:p>
      </dgm:t>
    </dgm:pt>
    <dgm:pt modelId="{1829E5B3-4239-40BD-B38B-44D9923F7F47}">
      <dgm:prSet/>
      <dgm:spPr/>
      <dgm:t>
        <a:bodyPr/>
        <a:lstStyle/>
        <a:p>
          <a:r>
            <a:rPr lang="en-US" dirty="0"/>
            <a:t>Module6 Fundamentals of Credit Analysis</a:t>
          </a:r>
        </a:p>
      </dgm:t>
    </dgm:pt>
    <dgm:pt modelId="{A73B8A4A-BE87-4748-B020-D733CAB07E7D}" type="parTrans" cxnId="{CBD81709-DFCD-4AFC-9BCF-34112444137A}">
      <dgm:prSet/>
      <dgm:spPr/>
      <dgm:t>
        <a:bodyPr/>
        <a:lstStyle/>
        <a:p>
          <a:endParaRPr lang="en-US"/>
        </a:p>
      </dgm:t>
    </dgm:pt>
    <dgm:pt modelId="{28FF1035-A579-453F-B0DF-07AB992C3F0E}" type="sibTrans" cxnId="{CBD81709-DFCD-4AFC-9BCF-34112444137A}">
      <dgm:prSet/>
      <dgm:spPr/>
      <dgm:t>
        <a:bodyPr/>
        <a:lstStyle/>
        <a:p>
          <a:endParaRPr lang="en-US"/>
        </a:p>
      </dgm:t>
    </dgm:pt>
    <dgm:pt modelId="{DC5C12B1-D6D9-4E77-93E9-2BAF487F89DA}" type="pres">
      <dgm:prSet presAssocID="{65E766CA-5F07-42E3-8610-B4532427CF7D}" presName="root" presStyleCnt="0">
        <dgm:presLayoutVars>
          <dgm:dir/>
          <dgm:resizeHandles val="exact"/>
        </dgm:presLayoutVars>
      </dgm:prSet>
      <dgm:spPr/>
    </dgm:pt>
    <dgm:pt modelId="{E2A0B06A-A3FD-4AB4-95C5-4406862AEC22}" type="pres">
      <dgm:prSet presAssocID="{7DDB86EF-A527-4532-89C3-24A27B793BDA}" presName="compNode" presStyleCnt="0"/>
      <dgm:spPr/>
    </dgm:pt>
    <dgm:pt modelId="{8EEC5F2D-028A-459C-838C-DDD456F621E0}" type="pres">
      <dgm:prSet presAssocID="{7DDB86EF-A527-4532-89C3-24A27B793BDA}" presName="bgRect" presStyleLbl="bgShp" presStyleIdx="0" presStyleCnt="6"/>
      <dgm:spPr/>
    </dgm:pt>
    <dgm:pt modelId="{03EDD7C3-3ADC-4CDA-BEC1-EB09B94697D2}" type="pres">
      <dgm:prSet presAssocID="{7DDB86EF-A527-4532-89C3-24A27B793BD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钱"/>
        </a:ext>
      </dgm:extLst>
    </dgm:pt>
    <dgm:pt modelId="{2790A7F3-0879-4634-BD7F-62D346993B62}" type="pres">
      <dgm:prSet presAssocID="{7DDB86EF-A527-4532-89C3-24A27B793BDA}" presName="spaceRect" presStyleCnt="0"/>
      <dgm:spPr/>
    </dgm:pt>
    <dgm:pt modelId="{388709E5-3665-4121-96AE-CDA8783C0803}" type="pres">
      <dgm:prSet presAssocID="{7DDB86EF-A527-4532-89C3-24A27B793BDA}" presName="parTx" presStyleLbl="revTx" presStyleIdx="0" presStyleCnt="6">
        <dgm:presLayoutVars>
          <dgm:chMax val="0"/>
          <dgm:chPref val="0"/>
        </dgm:presLayoutVars>
      </dgm:prSet>
      <dgm:spPr/>
    </dgm:pt>
    <dgm:pt modelId="{9DFB78EC-3D19-4477-9CD0-F3C26A34FB20}" type="pres">
      <dgm:prSet presAssocID="{62124337-350F-4AC5-930D-3E0358551D21}" presName="sibTrans" presStyleCnt="0"/>
      <dgm:spPr/>
    </dgm:pt>
    <dgm:pt modelId="{056A8D92-FF12-4397-BE4B-5C0685C9430A}" type="pres">
      <dgm:prSet presAssocID="{8775BE4B-91CD-4E13-B5D4-9CA2CF13298E}" presName="compNode" presStyleCnt="0"/>
      <dgm:spPr/>
    </dgm:pt>
    <dgm:pt modelId="{E2F9343B-9194-4ED5-9108-12CA03BE397A}" type="pres">
      <dgm:prSet presAssocID="{8775BE4B-91CD-4E13-B5D4-9CA2CF13298E}" presName="bgRect" presStyleLbl="bgShp" presStyleIdx="1" presStyleCnt="6"/>
      <dgm:spPr/>
    </dgm:pt>
    <dgm:pt modelId="{8731F683-B4ED-42EC-AB94-E885702A0433}" type="pres">
      <dgm:prSet presAssocID="{8775BE4B-91CD-4E13-B5D4-9CA2CF13298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元"/>
        </a:ext>
      </dgm:extLst>
    </dgm:pt>
    <dgm:pt modelId="{AD6DCFF4-1E12-4CC2-8E95-5FD41E6FA9A7}" type="pres">
      <dgm:prSet presAssocID="{8775BE4B-91CD-4E13-B5D4-9CA2CF13298E}" presName="spaceRect" presStyleCnt="0"/>
      <dgm:spPr/>
    </dgm:pt>
    <dgm:pt modelId="{E5642B59-79D5-4AD7-B291-78B837352C0E}" type="pres">
      <dgm:prSet presAssocID="{8775BE4B-91CD-4E13-B5D4-9CA2CF13298E}" presName="parTx" presStyleLbl="revTx" presStyleIdx="1" presStyleCnt="6">
        <dgm:presLayoutVars>
          <dgm:chMax val="0"/>
          <dgm:chPref val="0"/>
        </dgm:presLayoutVars>
      </dgm:prSet>
      <dgm:spPr/>
    </dgm:pt>
    <dgm:pt modelId="{EB4FE269-2DDD-4653-A849-856C145B9562}" type="pres">
      <dgm:prSet presAssocID="{D2824199-343D-4CD5-B0D5-FADC944BFA11}" presName="sibTrans" presStyleCnt="0"/>
      <dgm:spPr/>
    </dgm:pt>
    <dgm:pt modelId="{139FC032-29A4-448A-920A-70F67E4BDDAE}" type="pres">
      <dgm:prSet presAssocID="{4E857B33-F061-4528-8578-5C497DF46525}" presName="compNode" presStyleCnt="0"/>
      <dgm:spPr/>
    </dgm:pt>
    <dgm:pt modelId="{4539A30B-BD30-4576-839C-600EE561FFF6}" type="pres">
      <dgm:prSet presAssocID="{4E857B33-F061-4528-8578-5C497DF46525}" presName="bgRect" presStyleLbl="bgShp" presStyleIdx="2" presStyleCnt="6"/>
      <dgm:spPr/>
    </dgm:pt>
    <dgm:pt modelId="{EA94339E-33F1-4971-B8E5-E13A0CC5862C}" type="pres">
      <dgm:prSet presAssocID="{4E857B33-F061-4528-8578-5C497DF465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硬币"/>
        </a:ext>
      </dgm:extLst>
    </dgm:pt>
    <dgm:pt modelId="{33914D17-B1F2-424C-9470-6CE436EB4E3F}" type="pres">
      <dgm:prSet presAssocID="{4E857B33-F061-4528-8578-5C497DF46525}" presName="spaceRect" presStyleCnt="0"/>
      <dgm:spPr/>
    </dgm:pt>
    <dgm:pt modelId="{B1BC8293-9433-49A9-97D0-C60668C4B9EF}" type="pres">
      <dgm:prSet presAssocID="{4E857B33-F061-4528-8578-5C497DF46525}" presName="parTx" presStyleLbl="revTx" presStyleIdx="2" presStyleCnt="6">
        <dgm:presLayoutVars>
          <dgm:chMax val="0"/>
          <dgm:chPref val="0"/>
        </dgm:presLayoutVars>
      </dgm:prSet>
      <dgm:spPr/>
    </dgm:pt>
    <dgm:pt modelId="{8255D33F-879F-4B99-8877-DED5EB6EC7E1}" type="pres">
      <dgm:prSet presAssocID="{E20AB3E6-14C8-4E08-AF6F-C749480DA3CE}" presName="sibTrans" presStyleCnt="0"/>
      <dgm:spPr/>
    </dgm:pt>
    <dgm:pt modelId="{4B87D577-3BE5-4CF2-A680-9F98F058048A}" type="pres">
      <dgm:prSet presAssocID="{0F4A2E6B-F5DA-4F29-A320-912D9E776CBF}" presName="compNode" presStyleCnt="0"/>
      <dgm:spPr/>
    </dgm:pt>
    <dgm:pt modelId="{F86FF93E-356E-491A-A772-725657F7A28A}" type="pres">
      <dgm:prSet presAssocID="{0F4A2E6B-F5DA-4F29-A320-912D9E776CBF}" presName="bgRect" presStyleLbl="bgShp" presStyleIdx="3" presStyleCnt="6"/>
      <dgm:spPr/>
    </dgm:pt>
    <dgm:pt modelId="{C3B8CEA7-A95B-4CF7-8D66-91962C065327}" type="pres">
      <dgm:prSet presAssocID="{0F4A2E6B-F5DA-4F29-A320-912D9E776CB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城市"/>
        </a:ext>
      </dgm:extLst>
    </dgm:pt>
    <dgm:pt modelId="{B55C28C2-FBFB-44EE-B960-1A860DD2FD9F}" type="pres">
      <dgm:prSet presAssocID="{0F4A2E6B-F5DA-4F29-A320-912D9E776CBF}" presName="spaceRect" presStyleCnt="0"/>
      <dgm:spPr/>
    </dgm:pt>
    <dgm:pt modelId="{E2521213-F4F2-4890-AFB1-05C76A8D3FCB}" type="pres">
      <dgm:prSet presAssocID="{0F4A2E6B-F5DA-4F29-A320-912D9E776CBF}" presName="parTx" presStyleLbl="revTx" presStyleIdx="3" presStyleCnt="6">
        <dgm:presLayoutVars>
          <dgm:chMax val="0"/>
          <dgm:chPref val="0"/>
        </dgm:presLayoutVars>
      </dgm:prSet>
      <dgm:spPr/>
    </dgm:pt>
    <dgm:pt modelId="{A64B3137-86D8-4EF2-B121-2666103A739F}" type="pres">
      <dgm:prSet presAssocID="{3F04B0AA-3225-47C3-8A38-52AD470B6284}" presName="sibTrans" presStyleCnt="0"/>
      <dgm:spPr/>
    </dgm:pt>
    <dgm:pt modelId="{03E4A6A8-341C-4BD9-8CB1-852A261D2019}" type="pres">
      <dgm:prSet presAssocID="{FBE2AE91-992F-44F0-BA01-1337A9AEA998}" presName="compNode" presStyleCnt="0"/>
      <dgm:spPr/>
    </dgm:pt>
    <dgm:pt modelId="{08FE9A4C-A673-4795-B974-ADBEAE4CCD02}" type="pres">
      <dgm:prSet presAssocID="{FBE2AE91-992F-44F0-BA01-1337A9AEA998}" presName="bgRect" presStyleLbl="bgShp" presStyleIdx="4" presStyleCnt="6"/>
      <dgm:spPr/>
    </dgm:pt>
    <dgm:pt modelId="{4D14CE0A-AF2C-4D06-9852-6A5CFDE252C2}" type="pres">
      <dgm:prSet presAssocID="{FBE2AE91-992F-44F0-BA01-1337A9AEA99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D626BCED-61B4-4028-8279-6DAE1619AB67}" type="pres">
      <dgm:prSet presAssocID="{FBE2AE91-992F-44F0-BA01-1337A9AEA998}" presName="spaceRect" presStyleCnt="0"/>
      <dgm:spPr/>
    </dgm:pt>
    <dgm:pt modelId="{B9B7FB8C-767D-4FE2-8B14-3C93DB99B10C}" type="pres">
      <dgm:prSet presAssocID="{FBE2AE91-992F-44F0-BA01-1337A9AEA998}" presName="parTx" presStyleLbl="revTx" presStyleIdx="4" presStyleCnt="6">
        <dgm:presLayoutVars>
          <dgm:chMax val="0"/>
          <dgm:chPref val="0"/>
        </dgm:presLayoutVars>
      </dgm:prSet>
      <dgm:spPr/>
    </dgm:pt>
    <dgm:pt modelId="{7526737A-D445-4140-B11E-DEB1AE3CA8DA}" type="pres">
      <dgm:prSet presAssocID="{07980151-A11E-47F2-847A-9A354D3E2EA9}" presName="sibTrans" presStyleCnt="0"/>
      <dgm:spPr/>
    </dgm:pt>
    <dgm:pt modelId="{1BD3734F-AF2A-4560-B108-7E67A3648BEB}" type="pres">
      <dgm:prSet presAssocID="{1829E5B3-4239-40BD-B38B-44D9923F7F47}" presName="compNode" presStyleCnt="0"/>
      <dgm:spPr/>
    </dgm:pt>
    <dgm:pt modelId="{5EDDC7B2-FFC0-49AB-9983-E86F3F3A1C0F}" type="pres">
      <dgm:prSet presAssocID="{1829E5B3-4239-40BD-B38B-44D9923F7F47}" presName="bgRect" presStyleLbl="bgShp" presStyleIdx="5" presStyleCnt="6"/>
      <dgm:spPr/>
    </dgm:pt>
    <dgm:pt modelId="{2AEE7F50-91FB-44E0-B029-3983C6E732A7}" type="pres">
      <dgm:prSet presAssocID="{1829E5B3-4239-40BD-B38B-44D9923F7F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D47F51E2-2CD1-48E4-9A8C-9D4490C8401A}" type="pres">
      <dgm:prSet presAssocID="{1829E5B3-4239-40BD-B38B-44D9923F7F47}" presName="spaceRect" presStyleCnt="0"/>
      <dgm:spPr/>
    </dgm:pt>
    <dgm:pt modelId="{7D512848-7C80-4833-A9D8-A0B168D3B482}" type="pres">
      <dgm:prSet presAssocID="{1829E5B3-4239-40BD-B38B-44D9923F7F47}" presName="parTx" presStyleLbl="revTx" presStyleIdx="5" presStyleCnt="6">
        <dgm:presLayoutVars>
          <dgm:chMax val="0"/>
          <dgm:chPref val="0"/>
        </dgm:presLayoutVars>
      </dgm:prSet>
      <dgm:spPr/>
    </dgm:pt>
  </dgm:ptLst>
  <dgm:cxnLst>
    <dgm:cxn modelId="{63B7B500-2ECD-4EB6-A9DB-7B9467F55D0D}" type="presOf" srcId="{1829E5B3-4239-40BD-B38B-44D9923F7F47}" destId="{7D512848-7C80-4833-A9D8-A0B168D3B482}" srcOrd="0" destOrd="0" presId="urn:microsoft.com/office/officeart/2018/2/layout/IconVerticalSolidList"/>
    <dgm:cxn modelId="{CBD81709-DFCD-4AFC-9BCF-34112444137A}" srcId="{65E766CA-5F07-42E3-8610-B4532427CF7D}" destId="{1829E5B3-4239-40BD-B38B-44D9923F7F47}" srcOrd="5" destOrd="0" parTransId="{A73B8A4A-BE87-4748-B020-D733CAB07E7D}" sibTransId="{28FF1035-A579-453F-B0DF-07AB992C3F0E}"/>
    <dgm:cxn modelId="{4DAF011C-5523-4925-A59C-EAAC19842E41}" srcId="{65E766CA-5F07-42E3-8610-B4532427CF7D}" destId="{FBE2AE91-992F-44F0-BA01-1337A9AEA998}" srcOrd="4" destOrd="0" parTransId="{B42BBB98-0DAD-43D2-BBAB-F618BB40B07C}" sibTransId="{07980151-A11E-47F2-847A-9A354D3E2EA9}"/>
    <dgm:cxn modelId="{001D0D3B-FAA1-4483-9C58-68D22DC09B9E}" type="presOf" srcId="{FBE2AE91-992F-44F0-BA01-1337A9AEA998}" destId="{B9B7FB8C-767D-4FE2-8B14-3C93DB99B10C}" srcOrd="0" destOrd="0" presId="urn:microsoft.com/office/officeart/2018/2/layout/IconVerticalSolidList"/>
    <dgm:cxn modelId="{9784C25B-FAA9-4496-A610-A6C44A43AB28}" srcId="{65E766CA-5F07-42E3-8610-B4532427CF7D}" destId="{4E857B33-F061-4528-8578-5C497DF46525}" srcOrd="2" destOrd="0" parTransId="{4C1D4D96-116B-4BD6-8195-3A9B9584C532}" sibTransId="{E20AB3E6-14C8-4E08-AF6F-C749480DA3CE}"/>
    <dgm:cxn modelId="{908EC35E-46AF-4658-9648-9887CC3FA4A2}" srcId="{65E766CA-5F07-42E3-8610-B4532427CF7D}" destId="{8775BE4B-91CD-4E13-B5D4-9CA2CF13298E}" srcOrd="1" destOrd="0" parTransId="{8CBE5697-F745-415C-AE5D-A178D3DFBD66}" sibTransId="{D2824199-343D-4CD5-B0D5-FADC944BFA11}"/>
    <dgm:cxn modelId="{EF073462-21DE-43F2-9C67-A6F08C7C2D42}" srcId="{65E766CA-5F07-42E3-8610-B4532427CF7D}" destId="{0F4A2E6B-F5DA-4F29-A320-912D9E776CBF}" srcOrd="3" destOrd="0" parTransId="{A044D1CC-86E4-4014-9354-5AEBCB3AC07E}" sibTransId="{3F04B0AA-3225-47C3-8A38-52AD470B6284}"/>
    <dgm:cxn modelId="{ACBD6264-F216-49DB-8823-6BA2082EAA67}" type="presOf" srcId="{65E766CA-5F07-42E3-8610-B4532427CF7D}" destId="{DC5C12B1-D6D9-4E77-93E9-2BAF487F89DA}" srcOrd="0" destOrd="0" presId="urn:microsoft.com/office/officeart/2018/2/layout/IconVerticalSolidList"/>
    <dgm:cxn modelId="{AA660094-7F9F-49C3-AE79-024440C17B0E}" srcId="{65E766CA-5F07-42E3-8610-B4532427CF7D}" destId="{7DDB86EF-A527-4532-89C3-24A27B793BDA}" srcOrd="0" destOrd="0" parTransId="{F3804465-7488-414D-8607-C466A0CAA49D}" sibTransId="{62124337-350F-4AC5-930D-3E0358551D21}"/>
    <dgm:cxn modelId="{7A351294-DFC3-46BB-A318-F608BBD05C1D}" type="presOf" srcId="{8775BE4B-91CD-4E13-B5D4-9CA2CF13298E}" destId="{E5642B59-79D5-4AD7-B291-78B837352C0E}" srcOrd="0" destOrd="0" presId="urn:microsoft.com/office/officeart/2018/2/layout/IconVerticalSolidList"/>
    <dgm:cxn modelId="{677C74C8-A65A-40B9-9E68-C24090AA36EB}" type="presOf" srcId="{7DDB86EF-A527-4532-89C3-24A27B793BDA}" destId="{388709E5-3665-4121-96AE-CDA8783C0803}" srcOrd="0" destOrd="0" presId="urn:microsoft.com/office/officeart/2018/2/layout/IconVerticalSolidList"/>
    <dgm:cxn modelId="{6297DAD3-FCDC-4505-890E-182ACBD4AC46}" type="presOf" srcId="{4E857B33-F061-4528-8578-5C497DF46525}" destId="{B1BC8293-9433-49A9-97D0-C60668C4B9EF}" srcOrd="0" destOrd="0" presId="urn:microsoft.com/office/officeart/2018/2/layout/IconVerticalSolidList"/>
    <dgm:cxn modelId="{2F3127EF-1B59-44A5-A980-4ACBFCF4C652}" type="presOf" srcId="{0F4A2E6B-F5DA-4F29-A320-912D9E776CBF}" destId="{E2521213-F4F2-4890-AFB1-05C76A8D3FCB}" srcOrd="0" destOrd="0" presId="urn:microsoft.com/office/officeart/2018/2/layout/IconVerticalSolidList"/>
    <dgm:cxn modelId="{68CF79A8-D9CF-4F81-8A76-6AA192FDB13E}" type="presParOf" srcId="{DC5C12B1-D6D9-4E77-93E9-2BAF487F89DA}" destId="{E2A0B06A-A3FD-4AB4-95C5-4406862AEC22}" srcOrd="0" destOrd="0" presId="urn:microsoft.com/office/officeart/2018/2/layout/IconVerticalSolidList"/>
    <dgm:cxn modelId="{6C51A245-2D25-4473-ADF3-ABF2FD0893F2}" type="presParOf" srcId="{E2A0B06A-A3FD-4AB4-95C5-4406862AEC22}" destId="{8EEC5F2D-028A-459C-838C-DDD456F621E0}" srcOrd="0" destOrd="0" presId="urn:microsoft.com/office/officeart/2018/2/layout/IconVerticalSolidList"/>
    <dgm:cxn modelId="{845E6223-8F49-42B5-8990-939248C90E58}" type="presParOf" srcId="{E2A0B06A-A3FD-4AB4-95C5-4406862AEC22}" destId="{03EDD7C3-3ADC-4CDA-BEC1-EB09B94697D2}" srcOrd="1" destOrd="0" presId="urn:microsoft.com/office/officeart/2018/2/layout/IconVerticalSolidList"/>
    <dgm:cxn modelId="{A3D462E2-7110-4A4B-BD3D-EC9C5AC8638C}" type="presParOf" srcId="{E2A0B06A-A3FD-4AB4-95C5-4406862AEC22}" destId="{2790A7F3-0879-4634-BD7F-62D346993B62}" srcOrd="2" destOrd="0" presId="urn:microsoft.com/office/officeart/2018/2/layout/IconVerticalSolidList"/>
    <dgm:cxn modelId="{98F8793A-B7DE-4366-91DC-BF7CA1462C3E}" type="presParOf" srcId="{E2A0B06A-A3FD-4AB4-95C5-4406862AEC22}" destId="{388709E5-3665-4121-96AE-CDA8783C0803}" srcOrd="3" destOrd="0" presId="urn:microsoft.com/office/officeart/2018/2/layout/IconVerticalSolidList"/>
    <dgm:cxn modelId="{E033F95B-8CA3-42D6-A8CD-5CCDB309B267}" type="presParOf" srcId="{DC5C12B1-D6D9-4E77-93E9-2BAF487F89DA}" destId="{9DFB78EC-3D19-4477-9CD0-F3C26A34FB20}" srcOrd="1" destOrd="0" presId="urn:microsoft.com/office/officeart/2018/2/layout/IconVerticalSolidList"/>
    <dgm:cxn modelId="{2D13F88B-9F17-46F7-B61A-7D356FB26D03}" type="presParOf" srcId="{DC5C12B1-D6D9-4E77-93E9-2BAF487F89DA}" destId="{056A8D92-FF12-4397-BE4B-5C0685C9430A}" srcOrd="2" destOrd="0" presId="urn:microsoft.com/office/officeart/2018/2/layout/IconVerticalSolidList"/>
    <dgm:cxn modelId="{19ABE5B3-0796-4319-8025-402C0567FA0F}" type="presParOf" srcId="{056A8D92-FF12-4397-BE4B-5C0685C9430A}" destId="{E2F9343B-9194-4ED5-9108-12CA03BE397A}" srcOrd="0" destOrd="0" presId="urn:microsoft.com/office/officeart/2018/2/layout/IconVerticalSolidList"/>
    <dgm:cxn modelId="{1F50C963-71A7-4500-BC3E-4A2BE5ABBE8A}" type="presParOf" srcId="{056A8D92-FF12-4397-BE4B-5C0685C9430A}" destId="{8731F683-B4ED-42EC-AB94-E885702A0433}" srcOrd="1" destOrd="0" presId="urn:microsoft.com/office/officeart/2018/2/layout/IconVerticalSolidList"/>
    <dgm:cxn modelId="{CFEC7FAD-B048-4D6B-8793-51635305B6D7}" type="presParOf" srcId="{056A8D92-FF12-4397-BE4B-5C0685C9430A}" destId="{AD6DCFF4-1E12-4CC2-8E95-5FD41E6FA9A7}" srcOrd="2" destOrd="0" presId="urn:microsoft.com/office/officeart/2018/2/layout/IconVerticalSolidList"/>
    <dgm:cxn modelId="{78EC0CA5-DB40-4A43-A9F0-ADECD8E3DF6C}" type="presParOf" srcId="{056A8D92-FF12-4397-BE4B-5C0685C9430A}" destId="{E5642B59-79D5-4AD7-B291-78B837352C0E}" srcOrd="3" destOrd="0" presId="urn:microsoft.com/office/officeart/2018/2/layout/IconVerticalSolidList"/>
    <dgm:cxn modelId="{EAC05C54-F049-4FB2-8CBF-4F2EAA095B11}" type="presParOf" srcId="{DC5C12B1-D6D9-4E77-93E9-2BAF487F89DA}" destId="{EB4FE269-2DDD-4653-A849-856C145B9562}" srcOrd="3" destOrd="0" presId="urn:microsoft.com/office/officeart/2018/2/layout/IconVerticalSolidList"/>
    <dgm:cxn modelId="{3EF050A5-F1F0-4AF7-89F8-A5AB400C6840}" type="presParOf" srcId="{DC5C12B1-D6D9-4E77-93E9-2BAF487F89DA}" destId="{139FC032-29A4-448A-920A-70F67E4BDDAE}" srcOrd="4" destOrd="0" presId="urn:microsoft.com/office/officeart/2018/2/layout/IconVerticalSolidList"/>
    <dgm:cxn modelId="{B20287C0-B9F4-4BAB-937A-A0C19CABC7BB}" type="presParOf" srcId="{139FC032-29A4-448A-920A-70F67E4BDDAE}" destId="{4539A30B-BD30-4576-839C-600EE561FFF6}" srcOrd="0" destOrd="0" presId="urn:microsoft.com/office/officeart/2018/2/layout/IconVerticalSolidList"/>
    <dgm:cxn modelId="{D4F09F5D-C82A-437C-BABD-5A2AFCD281B9}" type="presParOf" srcId="{139FC032-29A4-448A-920A-70F67E4BDDAE}" destId="{EA94339E-33F1-4971-B8E5-E13A0CC5862C}" srcOrd="1" destOrd="0" presId="urn:microsoft.com/office/officeart/2018/2/layout/IconVerticalSolidList"/>
    <dgm:cxn modelId="{D77A6227-092F-4DB4-975F-79AEFE92222B}" type="presParOf" srcId="{139FC032-29A4-448A-920A-70F67E4BDDAE}" destId="{33914D17-B1F2-424C-9470-6CE436EB4E3F}" srcOrd="2" destOrd="0" presId="urn:microsoft.com/office/officeart/2018/2/layout/IconVerticalSolidList"/>
    <dgm:cxn modelId="{C15A6A1A-81EF-4FEF-A970-EB4C0C52330D}" type="presParOf" srcId="{139FC032-29A4-448A-920A-70F67E4BDDAE}" destId="{B1BC8293-9433-49A9-97D0-C60668C4B9EF}" srcOrd="3" destOrd="0" presId="urn:microsoft.com/office/officeart/2018/2/layout/IconVerticalSolidList"/>
    <dgm:cxn modelId="{55A6CA5A-817E-4959-8609-C1A270DA3843}" type="presParOf" srcId="{DC5C12B1-D6D9-4E77-93E9-2BAF487F89DA}" destId="{8255D33F-879F-4B99-8877-DED5EB6EC7E1}" srcOrd="5" destOrd="0" presId="urn:microsoft.com/office/officeart/2018/2/layout/IconVerticalSolidList"/>
    <dgm:cxn modelId="{083B2601-4EAD-478D-A69A-9CA1C703E700}" type="presParOf" srcId="{DC5C12B1-D6D9-4E77-93E9-2BAF487F89DA}" destId="{4B87D577-3BE5-4CF2-A680-9F98F058048A}" srcOrd="6" destOrd="0" presId="urn:microsoft.com/office/officeart/2018/2/layout/IconVerticalSolidList"/>
    <dgm:cxn modelId="{3E4DA14D-99FD-47B4-8673-B03F41867BBB}" type="presParOf" srcId="{4B87D577-3BE5-4CF2-A680-9F98F058048A}" destId="{F86FF93E-356E-491A-A772-725657F7A28A}" srcOrd="0" destOrd="0" presId="urn:microsoft.com/office/officeart/2018/2/layout/IconVerticalSolidList"/>
    <dgm:cxn modelId="{6E137FBC-0FD4-41D7-A4CB-E6DCBB87AF2D}" type="presParOf" srcId="{4B87D577-3BE5-4CF2-A680-9F98F058048A}" destId="{C3B8CEA7-A95B-4CF7-8D66-91962C065327}" srcOrd="1" destOrd="0" presId="urn:microsoft.com/office/officeart/2018/2/layout/IconVerticalSolidList"/>
    <dgm:cxn modelId="{6A92FD95-E34C-44F5-B624-7C7B1FDB472B}" type="presParOf" srcId="{4B87D577-3BE5-4CF2-A680-9F98F058048A}" destId="{B55C28C2-FBFB-44EE-B960-1A860DD2FD9F}" srcOrd="2" destOrd="0" presId="urn:microsoft.com/office/officeart/2018/2/layout/IconVerticalSolidList"/>
    <dgm:cxn modelId="{FDFE46A0-6D74-4E6C-AB31-E93882CC9DDD}" type="presParOf" srcId="{4B87D577-3BE5-4CF2-A680-9F98F058048A}" destId="{E2521213-F4F2-4890-AFB1-05C76A8D3FCB}" srcOrd="3" destOrd="0" presId="urn:microsoft.com/office/officeart/2018/2/layout/IconVerticalSolidList"/>
    <dgm:cxn modelId="{AFA10025-529A-4D17-9EDD-2F1801A748AD}" type="presParOf" srcId="{DC5C12B1-D6D9-4E77-93E9-2BAF487F89DA}" destId="{A64B3137-86D8-4EF2-B121-2666103A739F}" srcOrd="7" destOrd="0" presId="urn:microsoft.com/office/officeart/2018/2/layout/IconVerticalSolidList"/>
    <dgm:cxn modelId="{508C7140-6D31-46F4-A5FE-A942AF531E8D}" type="presParOf" srcId="{DC5C12B1-D6D9-4E77-93E9-2BAF487F89DA}" destId="{03E4A6A8-341C-4BD9-8CB1-852A261D2019}" srcOrd="8" destOrd="0" presId="urn:microsoft.com/office/officeart/2018/2/layout/IconVerticalSolidList"/>
    <dgm:cxn modelId="{EEAE2699-C6D6-4084-9DC5-ED98B8F3D15F}" type="presParOf" srcId="{03E4A6A8-341C-4BD9-8CB1-852A261D2019}" destId="{08FE9A4C-A673-4795-B974-ADBEAE4CCD02}" srcOrd="0" destOrd="0" presId="urn:microsoft.com/office/officeart/2018/2/layout/IconVerticalSolidList"/>
    <dgm:cxn modelId="{2959F4BE-B971-42AD-BECF-6083C117F2DE}" type="presParOf" srcId="{03E4A6A8-341C-4BD9-8CB1-852A261D2019}" destId="{4D14CE0A-AF2C-4D06-9852-6A5CFDE252C2}" srcOrd="1" destOrd="0" presId="urn:microsoft.com/office/officeart/2018/2/layout/IconVerticalSolidList"/>
    <dgm:cxn modelId="{7C6BA01A-D071-4F99-9316-C4D1BF319098}" type="presParOf" srcId="{03E4A6A8-341C-4BD9-8CB1-852A261D2019}" destId="{D626BCED-61B4-4028-8279-6DAE1619AB67}" srcOrd="2" destOrd="0" presId="urn:microsoft.com/office/officeart/2018/2/layout/IconVerticalSolidList"/>
    <dgm:cxn modelId="{7811E420-62A4-4725-AE1F-2A467D83A5C7}" type="presParOf" srcId="{03E4A6A8-341C-4BD9-8CB1-852A261D2019}" destId="{B9B7FB8C-767D-4FE2-8B14-3C93DB99B10C}" srcOrd="3" destOrd="0" presId="urn:microsoft.com/office/officeart/2018/2/layout/IconVerticalSolidList"/>
    <dgm:cxn modelId="{951A4741-4B23-419A-9B19-1EB9572158DC}" type="presParOf" srcId="{DC5C12B1-D6D9-4E77-93E9-2BAF487F89DA}" destId="{7526737A-D445-4140-B11E-DEB1AE3CA8DA}" srcOrd="9" destOrd="0" presId="urn:microsoft.com/office/officeart/2018/2/layout/IconVerticalSolidList"/>
    <dgm:cxn modelId="{8E5E81B3-BB0F-47FC-B3BD-356E849D09CC}" type="presParOf" srcId="{DC5C12B1-D6D9-4E77-93E9-2BAF487F89DA}" destId="{1BD3734F-AF2A-4560-B108-7E67A3648BEB}" srcOrd="10" destOrd="0" presId="urn:microsoft.com/office/officeart/2018/2/layout/IconVerticalSolidList"/>
    <dgm:cxn modelId="{62642D56-D0D8-4BBA-8812-197E21D5DA29}" type="presParOf" srcId="{1BD3734F-AF2A-4560-B108-7E67A3648BEB}" destId="{5EDDC7B2-FFC0-49AB-9983-E86F3F3A1C0F}" srcOrd="0" destOrd="0" presId="urn:microsoft.com/office/officeart/2018/2/layout/IconVerticalSolidList"/>
    <dgm:cxn modelId="{039CBA2A-7756-471E-996C-DA131354F4A7}" type="presParOf" srcId="{1BD3734F-AF2A-4560-B108-7E67A3648BEB}" destId="{2AEE7F50-91FB-44E0-B029-3983C6E732A7}" srcOrd="1" destOrd="0" presId="urn:microsoft.com/office/officeart/2018/2/layout/IconVerticalSolidList"/>
    <dgm:cxn modelId="{D0C3D7F2-47CB-4CA4-AF20-D7505908F9FC}" type="presParOf" srcId="{1BD3734F-AF2A-4560-B108-7E67A3648BEB}" destId="{D47F51E2-2CD1-48E4-9A8C-9D4490C8401A}" srcOrd="2" destOrd="0" presId="urn:microsoft.com/office/officeart/2018/2/layout/IconVerticalSolidList"/>
    <dgm:cxn modelId="{F6D3914E-88FE-4BAB-937A-81071DD2CB0E}" type="presParOf" srcId="{1BD3734F-AF2A-4560-B108-7E67A3648BEB}" destId="{7D512848-7C80-4833-A9D8-A0B168D3B4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C5F2D-028A-459C-838C-DDD456F621E0}">
      <dsp:nvSpPr>
        <dsp:cNvPr id="0" name=""/>
        <dsp:cNvSpPr/>
      </dsp:nvSpPr>
      <dsp:spPr>
        <a:xfrm>
          <a:off x="0" y="1301"/>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DD7C3-3ADC-4CDA-BEC1-EB09B94697D2}">
      <dsp:nvSpPr>
        <dsp:cNvPr id="0" name=""/>
        <dsp:cNvSpPr/>
      </dsp:nvSpPr>
      <dsp:spPr>
        <a:xfrm>
          <a:off x="167736" y="126063"/>
          <a:ext cx="304974" cy="304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8709E5-3665-4121-96AE-CDA8783C0803}">
      <dsp:nvSpPr>
        <dsp:cNvPr id="0" name=""/>
        <dsp:cNvSpPr/>
      </dsp:nvSpPr>
      <dsp:spPr>
        <a:xfrm>
          <a:off x="640447" y="1301"/>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t>Module1 Fixed-Income Securities : Defining Elements</a:t>
          </a:r>
        </a:p>
      </dsp:txBody>
      <dsp:txXfrm>
        <a:off x="640447" y="1301"/>
        <a:ext cx="9079814" cy="554499"/>
      </dsp:txXfrm>
    </dsp:sp>
    <dsp:sp modelId="{E2F9343B-9194-4ED5-9108-12CA03BE397A}">
      <dsp:nvSpPr>
        <dsp:cNvPr id="0" name=""/>
        <dsp:cNvSpPr/>
      </dsp:nvSpPr>
      <dsp:spPr>
        <a:xfrm>
          <a:off x="0" y="694425"/>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1F683-B4ED-42EC-AB94-E885702A0433}">
      <dsp:nvSpPr>
        <dsp:cNvPr id="0" name=""/>
        <dsp:cNvSpPr/>
      </dsp:nvSpPr>
      <dsp:spPr>
        <a:xfrm>
          <a:off x="167736" y="819188"/>
          <a:ext cx="304974" cy="3049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642B59-79D5-4AD7-B291-78B837352C0E}">
      <dsp:nvSpPr>
        <dsp:cNvPr id="0" name=""/>
        <dsp:cNvSpPr/>
      </dsp:nvSpPr>
      <dsp:spPr>
        <a:xfrm>
          <a:off x="640447" y="694425"/>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Module2 Fixed-Income Markets : Issuance, Trading, and Funding</a:t>
          </a:r>
        </a:p>
      </dsp:txBody>
      <dsp:txXfrm>
        <a:off x="640447" y="694425"/>
        <a:ext cx="9079814" cy="554499"/>
      </dsp:txXfrm>
    </dsp:sp>
    <dsp:sp modelId="{4539A30B-BD30-4576-839C-600EE561FFF6}">
      <dsp:nvSpPr>
        <dsp:cNvPr id="0" name=""/>
        <dsp:cNvSpPr/>
      </dsp:nvSpPr>
      <dsp:spPr>
        <a:xfrm>
          <a:off x="0" y="1387550"/>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4339E-33F1-4971-B8E5-E13A0CC5862C}">
      <dsp:nvSpPr>
        <dsp:cNvPr id="0" name=""/>
        <dsp:cNvSpPr/>
      </dsp:nvSpPr>
      <dsp:spPr>
        <a:xfrm>
          <a:off x="167736" y="1512312"/>
          <a:ext cx="304974" cy="3049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C8293-9433-49A9-97D0-C60668C4B9EF}">
      <dsp:nvSpPr>
        <dsp:cNvPr id="0" name=""/>
        <dsp:cNvSpPr/>
      </dsp:nvSpPr>
      <dsp:spPr>
        <a:xfrm>
          <a:off x="640447" y="1387550"/>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Module3 Introduction to Fixed-Income Valuation</a:t>
          </a:r>
        </a:p>
      </dsp:txBody>
      <dsp:txXfrm>
        <a:off x="640447" y="1387550"/>
        <a:ext cx="9079814" cy="554499"/>
      </dsp:txXfrm>
    </dsp:sp>
    <dsp:sp modelId="{F86FF93E-356E-491A-A772-725657F7A28A}">
      <dsp:nvSpPr>
        <dsp:cNvPr id="0" name=""/>
        <dsp:cNvSpPr/>
      </dsp:nvSpPr>
      <dsp:spPr>
        <a:xfrm>
          <a:off x="0" y="208067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8CEA7-A95B-4CF7-8D66-91962C065327}">
      <dsp:nvSpPr>
        <dsp:cNvPr id="0" name=""/>
        <dsp:cNvSpPr/>
      </dsp:nvSpPr>
      <dsp:spPr>
        <a:xfrm>
          <a:off x="167736" y="2205437"/>
          <a:ext cx="304974" cy="3049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521213-F4F2-4890-AFB1-05C76A8D3FCB}">
      <dsp:nvSpPr>
        <dsp:cNvPr id="0" name=""/>
        <dsp:cNvSpPr/>
      </dsp:nvSpPr>
      <dsp:spPr>
        <a:xfrm>
          <a:off x="640447" y="208067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FF0000"/>
              </a:solidFill>
            </a:rPr>
            <a:t>Module4 Introduction to Asset-Backed Securities</a:t>
          </a:r>
        </a:p>
      </dsp:txBody>
      <dsp:txXfrm>
        <a:off x="640447" y="2080674"/>
        <a:ext cx="9079814" cy="554499"/>
      </dsp:txXfrm>
    </dsp:sp>
    <dsp:sp modelId="{08FE9A4C-A673-4795-B974-ADBEAE4CCD02}">
      <dsp:nvSpPr>
        <dsp:cNvPr id="0" name=""/>
        <dsp:cNvSpPr/>
      </dsp:nvSpPr>
      <dsp:spPr>
        <a:xfrm>
          <a:off x="0" y="2773799"/>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4CE0A-AF2C-4D06-9852-6A5CFDE252C2}">
      <dsp:nvSpPr>
        <dsp:cNvPr id="0" name=""/>
        <dsp:cNvSpPr/>
      </dsp:nvSpPr>
      <dsp:spPr>
        <a:xfrm>
          <a:off x="167736" y="2898561"/>
          <a:ext cx="304974" cy="3049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B7FB8C-767D-4FE2-8B14-3C93DB99B10C}">
      <dsp:nvSpPr>
        <dsp:cNvPr id="0" name=""/>
        <dsp:cNvSpPr/>
      </dsp:nvSpPr>
      <dsp:spPr>
        <a:xfrm>
          <a:off x="640447" y="2773799"/>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t>Module5 Understanding Fixed-Income Risk and Return</a:t>
          </a:r>
        </a:p>
      </dsp:txBody>
      <dsp:txXfrm>
        <a:off x="640447" y="2773799"/>
        <a:ext cx="9079814" cy="554499"/>
      </dsp:txXfrm>
    </dsp:sp>
    <dsp:sp modelId="{5EDDC7B2-FFC0-49AB-9983-E86F3F3A1C0F}">
      <dsp:nvSpPr>
        <dsp:cNvPr id="0" name=""/>
        <dsp:cNvSpPr/>
      </dsp:nvSpPr>
      <dsp:spPr>
        <a:xfrm>
          <a:off x="0" y="346692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E7F50-91FB-44E0-B029-3983C6E732A7}">
      <dsp:nvSpPr>
        <dsp:cNvPr id="0" name=""/>
        <dsp:cNvSpPr/>
      </dsp:nvSpPr>
      <dsp:spPr>
        <a:xfrm>
          <a:off x="167736" y="3591686"/>
          <a:ext cx="304974" cy="3049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512848-7C80-4833-A9D8-A0B168D3B482}">
      <dsp:nvSpPr>
        <dsp:cNvPr id="0" name=""/>
        <dsp:cNvSpPr/>
      </dsp:nvSpPr>
      <dsp:spPr>
        <a:xfrm>
          <a:off x="640447" y="346692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t>Module6 Fundamentals of Credit Analysis</a:t>
          </a:r>
        </a:p>
      </dsp:txBody>
      <dsp:txXfrm>
        <a:off x="640447" y="3466924"/>
        <a:ext cx="9079814" cy="5544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16A21B-FD69-4679-B14E-370A94751CA9}" type="datetimeFigureOut">
              <a:rPr lang="en-US" smtClean="0"/>
              <a:t>2/16/2023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ACBD6F-9B07-4342-ABAA-436C29FEC17A}" type="slidenum">
              <a:rPr lang="en-US" smtClean="0"/>
              <a:t>‹#›</a:t>
            </a:fld>
            <a:endParaRPr lang="en-US"/>
          </a:p>
        </p:txBody>
      </p:sp>
    </p:spTree>
    <p:extLst>
      <p:ext uri="{BB962C8B-B14F-4D97-AF65-F5344CB8AC3E}">
        <p14:creationId xmlns:p14="http://schemas.microsoft.com/office/powerpoint/2010/main" val="3262438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ACBD6F-9B07-4342-ABAA-436C29FEC17A}" type="slidenum">
              <a:rPr lang="en-US" smtClean="0"/>
              <a:t>9</a:t>
            </a:fld>
            <a:endParaRPr lang="en-US"/>
          </a:p>
        </p:txBody>
      </p:sp>
    </p:spTree>
    <p:extLst>
      <p:ext uri="{BB962C8B-B14F-4D97-AF65-F5344CB8AC3E}">
        <p14:creationId xmlns:p14="http://schemas.microsoft.com/office/powerpoint/2010/main" val="753962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ACBD6F-9B07-4342-ABAA-436C29FEC17A}" type="slidenum">
              <a:rPr lang="en-US" smtClean="0"/>
              <a:t>11</a:t>
            </a:fld>
            <a:endParaRPr lang="en-US"/>
          </a:p>
        </p:txBody>
      </p:sp>
    </p:spTree>
    <p:extLst>
      <p:ext uri="{BB962C8B-B14F-4D97-AF65-F5344CB8AC3E}">
        <p14:creationId xmlns:p14="http://schemas.microsoft.com/office/powerpoint/2010/main" val="4098804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9F246AD-0D43-4BFA-BE26-F6CE5970EACA}"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EE2A5-80B9-45B3-A8A3-AD8F9A517ED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4913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F246AD-0D43-4BFA-BE26-F6CE5970EACA}"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EE2A5-80B9-45B3-A8A3-AD8F9A517EDD}" type="slidenum">
              <a:rPr lang="en-US" smtClean="0"/>
              <a:t>‹#›</a:t>
            </a:fld>
            <a:endParaRPr lang="en-US"/>
          </a:p>
        </p:txBody>
      </p:sp>
    </p:spTree>
    <p:extLst>
      <p:ext uri="{BB962C8B-B14F-4D97-AF65-F5344CB8AC3E}">
        <p14:creationId xmlns:p14="http://schemas.microsoft.com/office/powerpoint/2010/main" val="1356326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F246AD-0D43-4BFA-BE26-F6CE5970EACA}"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EE2A5-80B9-45B3-A8A3-AD8F9A517EDD}"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8592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F246AD-0D43-4BFA-BE26-F6CE5970EACA}"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EE2A5-80B9-45B3-A8A3-AD8F9A517EDD}" type="slidenum">
              <a:rPr lang="en-US" smtClean="0"/>
              <a:t>‹#›</a:t>
            </a:fld>
            <a:endParaRPr lang="en-US"/>
          </a:p>
        </p:txBody>
      </p:sp>
    </p:spTree>
    <p:extLst>
      <p:ext uri="{BB962C8B-B14F-4D97-AF65-F5344CB8AC3E}">
        <p14:creationId xmlns:p14="http://schemas.microsoft.com/office/powerpoint/2010/main" val="2854613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F246AD-0D43-4BFA-BE26-F6CE5970EACA}"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EE2A5-80B9-45B3-A8A3-AD8F9A517ED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071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F246AD-0D43-4BFA-BE26-F6CE5970EACA}"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EE2A5-80B9-45B3-A8A3-AD8F9A517EDD}" type="slidenum">
              <a:rPr lang="en-US" smtClean="0"/>
              <a:t>‹#›</a:t>
            </a:fld>
            <a:endParaRPr lang="en-US"/>
          </a:p>
        </p:txBody>
      </p:sp>
    </p:spTree>
    <p:extLst>
      <p:ext uri="{BB962C8B-B14F-4D97-AF65-F5344CB8AC3E}">
        <p14:creationId xmlns:p14="http://schemas.microsoft.com/office/powerpoint/2010/main" val="3559322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F246AD-0D43-4BFA-BE26-F6CE5970EACA}" type="datetimeFigureOut">
              <a:rPr lang="en-US" smtClean="0"/>
              <a:t>2/16/2023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0EE2A5-80B9-45B3-A8A3-AD8F9A517EDD}" type="slidenum">
              <a:rPr lang="en-US" smtClean="0"/>
              <a:t>‹#›</a:t>
            </a:fld>
            <a:endParaRPr lang="en-US"/>
          </a:p>
        </p:txBody>
      </p:sp>
    </p:spTree>
    <p:extLst>
      <p:ext uri="{BB962C8B-B14F-4D97-AF65-F5344CB8AC3E}">
        <p14:creationId xmlns:p14="http://schemas.microsoft.com/office/powerpoint/2010/main" val="4199788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F246AD-0D43-4BFA-BE26-F6CE5970EACA}" type="datetimeFigureOut">
              <a:rPr lang="en-US" smtClean="0"/>
              <a:t>2/16/2023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0EE2A5-80B9-45B3-A8A3-AD8F9A517EDD}" type="slidenum">
              <a:rPr lang="en-US" smtClean="0"/>
              <a:t>‹#›</a:t>
            </a:fld>
            <a:endParaRPr lang="en-US"/>
          </a:p>
        </p:txBody>
      </p:sp>
    </p:spTree>
    <p:extLst>
      <p:ext uri="{BB962C8B-B14F-4D97-AF65-F5344CB8AC3E}">
        <p14:creationId xmlns:p14="http://schemas.microsoft.com/office/powerpoint/2010/main" val="1599833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F246AD-0D43-4BFA-BE26-F6CE5970EACA}" type="datetimeFigureOut">
              <a:rPr lang="en-US" smtClean="0"/>
              <a:t>2/16/2023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0EE2A5-80B9-45B3-A8A3-AD8F9A517EDD}" type="slidenum">
              <a:rPr lang="en-US" smtClean="0"/>
              <a:t>‹#›</a:t>
            </a:fld>
            <a:endParaRPr lang="en-US"/>
          </a:p>
        </p:txBody>
      </p:sp>
    </p:spTree>
    <p:extLst>
      <p:ext uri="{BB962C8B-B14F-4D97-AF65-F5344CB8AC3E}">
        <p14:creationId xmlns:p14="http://schemas.microsoft.com/office/powerpoint/2010/main" val="1515883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9F246AD-0D43-4BFA-BE26-F6CE5970EACA}"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EE2A5-80B9-45B3-A8A3-AD8F9A517EDD}" type="slidenum">
              <a:rPr lang="en-US" smtClean="0"/>
              <a:t>‹#›</a:t>
            </a:fld>
            <a:endParaRPr lang="en-US"/>
          </a:p>
        </p:txBody>
      </p:sp>
    </p:spTree>
    <p:extLst>
      <p:ext uri="{BB962C8B-B14F-4D97-AF65-F5344CB8AC3E}">
        <p14:creationId xmlns:p14="http://schemas.microsoft.com/office/powerpoint/2010/main" val="287855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9F246AD-0D43-4BFA-BE26-F6CE5970EACA}"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EE2A5-80B9-45B3-A8A3-AD8F9A517ED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3214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9F246AD-0D43-4BFA-BE26-F6CE5970EACA}" type="datetimeFigureOut">
              <a:rPr lang="en-US" smtClean="0"/>
              <a:t>2/16/2023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40EE2A5-80B9-45B3-A8A3-AD8F9A517EDD}"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92213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69C3-5E32-47DA-8A19-34807962269E}"/>
              </a:ext>
            </a:extLst>
          </p:cNvPr>
          <p:cNvSpPr>
            <a:spLocks noGrp="1"/>
          </p:cNvSpPr>
          <p:nvPr>
            <p:ph type="title"/>
          </p:nvPr>
        </p:nvSpPr>
        <p:spPr>
          <a:xfrm>
            <a:off x="1024128" y="585216"/>
            <a:ext cx="9720072" cy="1499616"/>
          </a:xfrm>
        </p:spPr>
        <p:txBody>
          <a:bodyPr>
            <a:normAutofit/>
          </a:bodyPr>
          <a:lstStyle/>
          <a:p>
            <a:r>
              <a:rPr lang="en-US" dirty="0"/>
              <a:t>Fixed income</a:t>
            </a:r>
          </a:p>
        </p:txBody>
      </p:sp>
      <p:graphicFrame>
        <p:nvGraphicFramePr>
          <p:cNvPr id="5" name="Content Placeholder 2">
            <a:extLst>
              <a:ext uri="{FF2B5EF4-FFF2-40B4-BE49-F238E27FC236}">
                <a16:creationId xmlns:a16="http://schemas.microsoft.com/office/drawing/2014/main" id="{5DA5F04F-F762-5B91-6136-506B5A69AC3A}"/>
              </a:ext>
            </a:extLst>
          </p:cNvPr>
          <p:cNvGraphicFramePr>
            <a:graphicFrameLocks noGrp="1"/>
          </p:cNvGraphicFramePr>
          <p:nvPr>
            <p:ph idx="1"/>
            <p:extLst>
              <p:ext uri="{D42A27DB-BD31-4B8C-83A1-F6EECF244321}">
                <p14:modId xmlns:p14="http://schemas.microsoft.com/office/powerpoint/2010/main" val="3904625453"/>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8447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32C11-2F26-4966-97B7-48D9D4496757}"/>
              </a:ext>
            </a:extLst>
          </p:cNvPr>
          <p:cNvSpPr>
            <a:spLocks noGrp="1"/>
          </p:cNvSpPr>
          <p:nvPr>
            <p:ph type="title"/>
          </p:nvPr>
        </p:nvSpPr>
        <p:spPr/>
        <p:txBody>
          <a:bodyPr/>
          <a:lstStyle/>
          <a:p>
            <a:r>
              <a:rPr lang="en-US" dirty="0"/>
              <a:t>Practices	</a:t>
            </a:r>
          </a:p>
        </p:txBody>
      </p:sp>
      <p:sp>
        <p:nvSpPr>
          <p:cNvPr id="3" name="Content Placeholder 2">
            <a:extLst>
              <a:ext uri="{FF2B5EF4-FFF2-40B4-BE49-F238E27FC236}">
                <a16:creationId xmlns:a16="http://schemas.microsoft.com/office/drawing/2014/main" id="{D532A051-FFAD-461B-803F-884E2CF0C8A8}"/>
              </a:ext>
            </a:extLst>
          </p:cNvPr>
          <p:cNvSpPr>
            <a:spLocks noGrp="1"/>
          </p:cNvSpPr>
          <p:nvPr>
            <p:ph idx="1"/>
          </p:nvPr>
        </p:nvSpPr>
        <p:spPr/>
        <p:txBody>
          <a:bodyPr>
            <a:normAutofit fontScale="92500" lnSpcReduction="20000"/>
          </a:bodyPr>
          <a:lstStyle/>
          <a:p>
            <a:r>
              <a:rPr lang="en-US" dirty="0"/>
              <a:t>1. If Agnelli Industries files for bankruptcy after the issuance of the asset-backed security:</a:t>
            </a:r>
          </a:p>
          <a:p>
            <a:r>
              <a:rPr lang="en-US" b="1" dirty="0"/>
              <a:t>A. </a:t>
            </a:r>
            <a:r>
              <a:rPr lang="en-US" dirty="0"/>
              <a:t>Bond Classes A, B, and C will be unaffected.</a:t>
            </a:r>
          </a:p>
          <a:p>
            <a:r>
              <a:rPr lang="en-US" b="1" dirty="0"/>
              <a:t>B. </a:t>
            </a:r>
            <a:r>
              <a:rPr lang="en-US" dirty="0"/>
              <a:t>Bond Classes A, B, and C will lose their entire par value.</a:t>
            </a:r>
          </a:p>
          <a:p>
            <a:r>
              <a:rPr lang="en-US" b="1" dirty="0"/>
              <a:t>C. </a:t>
            </a:r>
            <a:r>
              <a:rPr lang="en-US" dirty="0"/>
              <a:t>Losses will be realized by Bond Class C first, then by Bond Class B, and then by Bond Class A.</a:t>
            </a:r>
          </a:p>
          <a:p>
            <a:r>
              <a:rPr lang="en-US" dirty="0"/>
              <a:t>2. If one of Agnelli’s customers defaults on its €60 million loan:</a:t>
            </a:r>
          </a:p>
          <a:p>
            <a:r>
              <a:rPr lang="en-US" b="1" dirty="0"/>
              <a:t>A. </a:t>
            </a:r>
            <a:r>
              <a:rPr lang="en-US" dirty="0"/>
              <a:t>Bond Classes A, B, and C will realize losses of €20 million each.</a:t>
            </a:r>
          </a:p>
          <a:p>
            <a:r>
              <a:rPr lang="en-US" b="1" dirty="0"/>
              <a:t>B. </a:t>
            </a:r>
            <a:r>
              <a:rPr lang="en-US" dirty="0"/>
              <a:t>Bond Class C will realize losses of €60 million, but Bond Classes A and B will be unaffected.</a:t>
            </a:r>
          </a:p>
          <a:p>
            <a:r>
              <a:rPr lang="en-US" b="1" dirty="0"/>
              <a:t>C. </a:t>
            </a:r>
            <a:r>
              <a:rPr lang="en-US" dirty="0"/>
              <a:t>Bond Classes B and C will realize losses of €30 million each, but Bond Class A will be unaffected.</a:t>
            </a:r>
          </a:p>
        </p:txBody>
      </p:sp>
    </p:spTree>
    <p:extLst>
      <p:ext uri="{BB962C8B-B14F-4D97-AF65-F5344CB8AC3E}">
        <p14:creationId xmlns:p14="http://schemas.microsoft.com/office/powerpoint/2010/main" val="2741085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310D3-00B5-43BF-8FD3-08403B8A3EC9}"/>
              </a:ext>
            </a:extLst>
          </p:cNvPr>
          <p:cNvSpPr>
            <a:spLocks noGrp="1"/>
          </p:cNvSpPr>
          <p:nvPr>
            <p:ph type="title"/>
          </p:nvPr>
        </p:nvSpPr>
        <p:spPr/>
        <p:txBody>
          <a:bodyPr>
            <a:noAutofit/>
          </a:bodyPr>
          <a:lstStyle/>
          <a:p>
            <a:r>
              <a:rPr lang="en-US" sz="4000" dirty="0"/>
              <a:t>Module4</a:t>
            </a:r>
            <a:br>
              <a:rPr lang="en-US" sz="4000" dirty="0"/>
            </a:br>
            <a:r>
              <a:rPr lang="en-US" sz="4000" dirty="0"/>
              <a:t>Introduction to ASSET-ABCKED SECURITIES</a:t>
            </a:r>
          </a:p>
        </p:txBody>
      </p:sp>
      <p:sp>
        <p:nvSpPr>
          <p:cNvPr id="3" name="Content Placeholder 2">
            <a:extLst>
              <a:ext uri="{FF2B5EF4-FFF2-40B4-BE49-F238E27FC236}">
                <a16:creationId xmlns:a16="http://schemas.microsoft.com/office/drawing/2014/main" id="{720E608D-FA0E-49FE-80CC-C0E658864C95}"/>
              </a:ext>
            </a:extLst>
          </p:cNvPr>
          <p:cNvSpPr>
            <a:spLocks noGrp="1"/>
          </p:cNvSpPr>
          <p:nvPr>
            <p:ph idx="1"/>
          </p:nvPr>
        </p:nvSpPr>
        <p:spPr/>
        <p:txBody>
          <a:bodyPr>
            <a:normAutofit fontScale="92500"/>
          </a:bodyPr>
          <a:lstStyle/>
          <a:p>
            <a:r>
              <a:rPr lang="en-US" sz="3500" b="1" dirty="0">
                <a:solidFill>
                  <a:srgbClr val="FF0000"/>
                </a:solidFill>
              </a:rPr>
              <a:t>Benefits of securitization</a:t>
            </a:r>
          </a:p>
          <a:p>
            <a:r>
              <a:rPr lang="en-US" dirty="0"/>
              <a:t>It allows investors to achieve more direct legal claims on loan and receivables portfolios.</a:t>
            </a:r>
          </a:p>
          <a:p>
            <a:r>
              <a:rPr lang="en-US" dirty="0"/>
              <a:t>Banks can separate loan origination from financing, improving their profitability via origination fees and reducing capital requirements for loans that are sold.</a:t>
            </a:r>
          </a:p>
          <a:p>
            <a:r>
              <a:rPr lang="en-US" dirty="0"/>
              <a:t>Securitization enables banks to expand lending origination beyond their balance sheets.</a:t>
            </a:r>
          </a:p>
          <a:p>
            <a:r>
              <a:rPr lang="en-US" dirty="0"/>
              <a:t>Securitization allows for the creation of tradable securities with better liquidity than that of the original loans on the bank’s balance sheet.</a:t>
            </a:r>
          </a:p>
          <a:p>
            <a:r>
              <a:rPr lang="en-US" dirty="0"/>
              <a:t>As we will see, securitization is often less costly than a corporate bond issue secured by the same collateral.</a:t>
            </a:r>
          </a:p>
        </p:txBody>
      </p:sp>
    </p:spTree>
    <p:extLst>
      <p:ext uri="{BB962C8B-B14F-4D97-AF65-F5344CB8AC3E}">
        <p14:creationId xmlns:p14="http://schemas.microsoft.com/office/powerpoint/2010/main" val="2623443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89F01-39FA-4887-8ED1-35872349AEA3}"/>
              </a:ext>
            </a:extLst>
          </p:cNvPr>
          <p:cNvSpPr>
            <a:spLocks noGrp="1"/>
          </p:cNvSpPr>
          <p:nvPr>
            <p:ph type="title"/>
          </p:nvPr>
        </p:nvSpPr>
        <p:spPr/>
        <p:txBody>
          <a:bodyPr>
            <a:noAutofit/>
          </a:bodyPr>
          <a:lstStyle/>
          <a:p>
            <a:r>
              <a:rPr lang="en-US" sz="4000" dirty="0"/>
              <a:t>Module4</a:t>
            </a:r>
            <a:br>
              <a:rPr lang="en-US" sz="4000" dirty="0"/>
            </a:br>
            <a:r>
              <a:rPr lang="en-US" sz="4000" dirty="0"/>
              <a:t>Introduction to ASSET-ABCKED SECURITIES</a:t>
            </a:r>
          </a:p>
        </p:txBody>
      </p:sp>
      <p:sp>
        <p:nvSpPr>
          <p:cNvPr id="3" name="Content Placeholder 2">
            <a:extLst>
              <a:ext uri="{FF2B5EF4-FFF2-40B4-BE49-F238E27FC236}">
                <a16:creationId xmlns:a16="http://schemas.microsoft.com/office/drawing/2014/main" id="{E311564B-6E6C-479F-8A11-D65793DE4444}"/>
              </a:ext>
            </a:extLst>
          </p:cNvPr>
          <p:cNvSpPr>
            <a:spLocks noGrp="1"/>
          </p:cNvSpPr>
          <p:nvPr>
            <p:ph idx="1"/>
          </p:nvPr>
        </p:nvSpPr>
        <p:spPr/>
        <p:txBody>
          <a:bodyPr>
            <a:normAutofit/>
          </a:bodyPr>
          <a:lstStyle/>
          <a:p>
            <a:r>
              <a:rPr lang="en-US" sz="3200" b="1" dirty="0">
                <a:solidFill>
                  <a:srgbClr val="FF0000"/>
                </a:solidFill>
              </a:rPr>
              <a:t>Introduction of Asset backed securities</a:t>
            </a:r>
          </a:p>
          <a:p>
            <a:r>
              <a:rPr lang="en-US" dirty="0"/>
              <a:t>The securitization process </a:t>
            </a:r>
            <a:r>
              <a:rPr lang="en-US" dirty="0">
                <a:solidFill>
                  <a:srgbClr val="FF0000"/>
                </a:solidFill>
              </a:rPr>
              <a:t>transfers ownership of assets </a:t>
            </a:r>
            <a:r>
              <a:rPr lang="en-US" dirty="0"/>
              <a:t>such as loans or receivables from the original owners into a </a:t>
            </a:r>
            <a:r>
              <a:rPr lang="en-US" dirty="0">
                <a:solidFill>
                  <a:srgbClr val="FF0000"/>
                </a:solidFill>
              </a:rPr>
              <a:t>special legal entity</a:t>
            </a:r>
            <a:r>
              <a:rPr lang="en-US" dirty="0"/>
              <a:t>. The special legal entity then </a:t>
            </a:r>
            <a:r>
              <a:rPr lang="en-US" dirty="0">
                <a:solidFill>
                  <a:srgbClr val="FF0000"/>
                </a:solidFill>
              </a:rPr>
              <a:t>issues securities</a:t>
            </a:r>
            <a:r>
              <a:rPr lang="en-US" dirty="0"/>
              <a:t>, using the asset cash flows to pay interest and repay the principal to investors. These securities are referred to generically as </a:t>
            </a:r>
            <a:r>
              <a:rPr lang="en-US" dirty="0">
                <a:solidFill>
                  <a:srgbClr val="FF0000"/>
                </a:solidFill>
              </a:rPr>
              <a:t>asset-backed securities </a:t>
            </a:r>
            <a:r>
              <a:rPr lang="en-US" dirty="0"/>
              <a:t>(ABS), and the pool of assets from which their cash flows are generated is called </a:t>
            </a:r>
            <a:r>
              <a:rPr lang="en-US" dirty="0">
                <a:solidFill>
                  <a:srgbClr val="FF0000"/>
                </a:solidFill>
              </a:rPr>
              <a:t>collateral or securitized assets</a:t>
            </a:r>
            <a:r>
              <a:rPr lang="en-US" dirty="0"/>
              <a:t>.</a:t>
            </a:r>
          </a:p>
        </p:txBody>
      </p:sp>
    </p:spTree>
    <p:extLst>
      <p:ext uri="{BB962C8B-B14F-4D97-AF65-F5344CB8AC3E}">
        <p14:creationId xmlns:p14="http://schemas.microsoft.com/office/powerpoint/2010/main" val="2009086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A5CD6-17D2-447A-9EB5-A9585814CC4F}"/>
              </a:ext>
            </a:extLst>
          </p:cNvPr>
          <p:cNvSpPr>
            <a:spLocks noGrp="1"/>
          </p:cNvSpPr>
          <p:nvPr>
            <p:ph type="title"/>
          </p:nvPr>
        </p:nvSpPr>
        <p:spPr/>
        <p:txBody>
          <a:bodyPr>
            <a:noAutofit/>
          </a:bodyPr>
          <a:lstStyle/>
          <a:p>
            <a:r>
              <a:rPr lang="en-US" sz="4000" dirty="0"/>
              <a:t>Module4</a:t>
            </a:r>
            <a:br>
              <a:rPr lang="en-US" sz="4000" dirty="0"/>
            </a:br>
            <a:r>
              <a:rPr lang="en-US" sz="4000" dirty="0"/>
              <a:t>Introduction to ASSET-ABCKED SECURITIES</a:t>
            </a:r>
          </a:p>
        </p:txBody>
      </p:sp>
      <p:sp>
        <p:nvSpPr>
          <p:cNvPr id="3" name="Content Placeholder 2">
            <a:extLst>
              <a:ext uri="{FF2B5EF4-FFF2-40B4-BE49-F238E27FC236}">
                <a16:creationId xmlns:a16="http://schemas.microsoft.com/office/drawing/2014/main" id="{80D7CB0A-D366-428A-A5D4-C58C4DD3D200}"/>
              </a:ext>
            </a:extLst>
          </p:cNvPr>
          <p:cNvSpPr>
            <a:spLocks noGrp="1"/>
          </p:cNvSpPr>
          <p:nvPr>
            <p:ph idx="1"/>
          </p:nvPr>
        </p:nvSpPr>
        <p:spPr/>
        <p:txBody>
          <a:bodyPr/>
          <a:lstStyle/>
          <a:p>
            <a:r>
              <a:rPr lang="en-US" sz="3200" b="1" dirty="0">
                <a:solidFill>
                  <a:srgbClr val="FF0000"/>
                </a:solidFill>
              </a:rPr>
              <a:t>Parties to a securitization</a:t>
            </a:r>
          </a:p>
          <a:p>
            <a:r>
              <a:rPr lang="en-US" dirty="0"/>
              <a:t>The seller of the collateral (the servicer of the loans, depositor)</a:t>
            </a:r>
          </a:p>
          <a:p>
            <a:r>
              <a:rPr lang="en-US" dirty="0"/>
              <a:t>The SPE that purchases the loans or receivables and uses them as collateral to issue the ABS. (The SPE is often referred to as the issuer in the prospectus because it is the entity that issues the securities; it may also be called the trust if the SPE is set up as a trust)</a:t>
            </a:r>
          </a:p>
          <a:p>
            <a:r>
              <a:rPr lang="en-US" dirty="0"/>
              <a:t>Third parties: independent accountants, lawyers/attorneys, trustees, underwriters, rating agencies, and financial guarantors</a:t>
            </a:r>
          </a:p>
        </p:txBody>
      </p:sp>
    </p:spTree>
    <p:extLst>
      <p:ext uri="{BB962C8B-B14F-4D97-AF65-F5344CB8AC3E}">
        <p14:creationId xmlns:p14="http://schemas.microsoft.com/office/powerpoint/2010/main" val="1255097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68EE5-9782-4D7D-8076-04D0C3582C6D}"/>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160897DC-06E6-43A4-A405-91DAA10F89B6}"/>
              </a:ext>
            </a:extLst>
          </p:cNvPr>
          <p:cNvSpPr>
            <a:spLocks noGrp="1"/>
          </p:cNvSpPr>
          <p:nvPr>
            <p:ph idx="1"/>
          </p:nvPr>
        </p:nvSpPr>
        <p:spPr/>
        <p:txBody>
          <a:bodyPr>
            <a:normAutofit fontScale="85000" lnSpcReduction="20000"/>
          </a:bodyPr>
          <a:lstStyle/>
          <a:p>
            <a:r>
              <a:rPr lang="en-US" dirty="0"/>
              <a:t>Used Luxury Auto (ULA) is a hypothetical company that has established a nationwide business in buying used luxury autos and then refurbishing them with the latest in electronic equipment (for instance, UBS ports and rear-view cameras). ULA Corp then sells these autos in the retail market, often financing the sales with promissory notes from the buyers via its ULA Credit Corp. The following information is taken from a theoretical filing by ULA with the Securities and Exchange Commission for a securitization:</a:t>
            </a:r>
          </a:p>
          <a:p>
            <a:r>
              <a:rPr lang="en-US" dirty="0"/>
              <a:t>Issuer: ULA Trust 2020</a:t>
            </a:r>
          </a:p>
          <a:p>
            <a:r>
              <a:rPr lang="en-US" dirty="0"/>
              <a:t>Seller and Servicer: ULA Credit Corp</a:t>
            </a:r>
          </a:p>
          <a:p>
            <a:r>
              <a:rPr lang="en-US" dirty="0"/>
              <a:t>Notes:</a:t>
            </a:r>
          </a:p>
          <a:p>
            <a:r>
              <a:rPr lang="en-US" dirty="0"/>
              <a:t>$500,000,000 4.00% ULA Trust contract-backed Class A notes, rated AAA</a:t>
            </a:r>
          </a:p>
          <a:p>
            <a:r>
              <a:rPr lang="en-US" dirty="0"/>
              <a:t>$250,000,000 4.80% ULA Trust contract-backed Class B notes, rated A</a:t>
            </a:r>
          </a:p>
          <a:p>
            <a:r>
              <a:rPr lang="en-US" dirty="0"/>
              <a:t>Contracts: The assets underlying the notes are fixed-rate promissory notes relating to the purchase of used automobiles refurbished by ULA Corp.</a:t>
            </a:r>
          </a:p>
        </p:txBody>
      </p:sp>
    </p:spTree>
    <p:extLst>
      <p:ext uri="{BB962C8B-B14F-4D97-AF65-F5344CB8AC3E}">
        <p14:creationId xmlns:p14="http://schemas.microsoft.com/office/powerpoint/2010/main" val="3865955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7A6DF-7797-4FFB-B0E7-0AF455D94872}"/>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A0CB75C0-34E3-445B-8179-6688FEF6EE6D}"/>
              </a:ext>
            </a:extLst>
          </p:cNvPr>
          <p:cNvSpPr>
            <a:spLocks noGrp="1"/>
          </p:cNvSpPr>
          <p:nvPr>
            <p:ph idx="1"/>
          </p:nvPr>
        </p:nvSpPr>
        <p:spPr/>
        <p:txBody>
          <a:bodyPr>
            <a:normAutofit lnSpcReduction="10000"/>
          </a:bodyPr>
          <a:lstStyle/>
          <a:p>
            <a:r>
              <a:rPr lang="en-US" dirty="0"/>
              <a:t>1. The collateral for this securitization is:</a:t>
            </a:r>
          </a:p>
          <a:p>
            <a:r>
              <a:rPr lang="en-US" dirty="0"/>
              <a:t>A. ULA Trust contract-backed Class A and Class B notes.</a:t>
            </a:r>
          </a:p>
          <a:p>
            <a:r>
              <a:rPr lang="en-US" dirty="0"/>
              <a:t>B. Used automobiles refurbished by ULA Corp.</a:t>
            </a:r>
          </a:p>
          <a:p>
            <a:r>
              <a:rPr lang="en-US" dirty="0"/>
              <a:t>C. Fixed-rate promissory notes relating to the purchase of used automobiles refurbished by ULA Corp.</a:t>
            </a:r>
          </a:p>
          <a:p>
            <a:r>
              <a:rPr lang="en-US" dirty="0"/>
              <a:t>2. The special purpose entity in this securitization is:</a:t>
            </a:r>
          </a:p>
          <a:p>
            <a:r>
              <a:rPr lang="en-US" dirty="0"/>
              <a:t>A. ULA Corp.</a:t>
            </a:r>
          </a:p>
          <a:p>
            <a:r>
              <a:rPr lang="en-US" dirty="0"/>
              <a:t>B. ULA Credit Corp.</a:t>
            </a:r>
          </a:p>
          <a:p>
            <a:r>
              <a:rPr lang="en-US" dirty="0"/>
              <a:t>C. ULA Trust 2020.</a:t>
            </a:r>
          </a:p>
        </p:txBody>
      </p:sp>
    </p:spTree>
    <p:extLst>
      <p:ext uri="{BB962C8B-B14F-4D97-AF65-F5344CB8AC3E}">
        <p14:creationId xmlns:p14="http://schemas.microsoft.com/office/powerpoint/2010/main" val="2537795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82BE1-A671-4B80-A7E9-3C807E2ED788}"/>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FA48C737-754F-48AD-9749-CD2799342236}"/>
              </a:ext>
            </a:extLst>
          </p:cNvPr>
          <p:cNvSpPr>
            <a:spLocks noGrp="1"/>
          </p:cNvSpPr>
          <p:nvPr>
            <p:ph idx="1"/>
          </p:nvPr>
        </p:nvSpPr>
        <p:spPr/>
        <p:txBody>
          <a:bodyPr/>
          <a:lstStyle/>
          <a:p>
            <a:r>
              <a:rPr lang="en-US" dirty="0"/>
              <a:t>3. ULA Credit Corp is responsible for:</a:t>
            </a:r>
          </a:p>
          <a:p>
            <a:r>
              <a:rPr lang="en-US" dirty="0"/>
              <a:t>A. selling the collateral to the SPE and collecting payments from borrowers on the underlying promissory notes.</a:t>
            </a:r>
          </a:p>
          <a:p>
            <a:r>
              <a:rPr lang="en-US" dirty="0"/>
              <a:t>B. refurbishing the used motorcycles and collecting payments from borrowers on the underlying promissory notes.</a:t>
            </a:r>
          </a:p>
          <a:p>
            <a:r>
              <a:rPr lang="en-US" dirty="0"/>
              <a:t>C. selling the contract-backed Class A and Class B notes to investors and making the cash interest and principal payments to them.</a:t>
            </a:r>
          </a:p>
        </p:txBody>
      </p:sp>
    </p:spTree>
    <p:extLst>
      <p:ext uri="{BB962C8B-B14F-4D97-AF65-F5344CB8AC3E}">
        <p14:creationId xmlns:p14="http://schemas.microsoft.com/office/powerpoint/2010/main" val="1305976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F80CF-E2BF-4E63-869F-C6C2F29A1490}"/>
              </a:ext>
            </a:extLst>
          </p:cNvPr>
          <p:cNvSpPr>
            <a:spLocks noGrp="1"/>
          </p:cNvSpPr>
          <p:nvPr>
            <p:ph type="title"/>
          </p:nvPr>
        </p:nvSpPr>
        <p:spPr/>
        <p:txBody>
          <a:bodyPr>
            <a:noAutofit/>
          </a:bodyPr>
          <a:lstStyle/>
          <a:p>
            <a:r>
              <a:rPr lang="en-US" sz="4000" dirty="0"/>
              <a:t>Module4</a:t>
            </a:r>
            <a:br>
              <a:rPr lang="en-US" sz="4000" dirty="0"/>
            </a:br>
            <a:r>
              <a:rPr lang="en-US" sz="4000" dirty="0"/>
              <a:t>Introduction to ASSET-ABCKED SECURITIES</a:t>
            </a:r>
          </a:p>
        </p:txBody>
      </p:sp>
      <p:sp>
        <p:nvSpPr>
          <p:cNvPr id="3" name="Content Placeholder 2">
            <a:extLst>
              <a:ext uri="{FF2B5EF4-FFF2-40B4-BE49-F238E27FC236}">
                <a16:creationId xmlns:a16="http://schemas.microsoft.com/office/drawing/2014/main" id="{58C18504-96CF-48A5-9CB0-1FA1A32B42D8}"/>
              </a:ext>
            </a:extLst>
          </p:cNvPr>
          <p:cNvSpPr>
            <a:spLocks noGrp="1"/>
          </p:cNvSpPr>
          <p:nvPr>
            <p:ph idx="1"/>
          </p:nvPr>
        </p:nvSpPr>
        <p:spPr/>
        <p:txBody>
          <a:bodyPr/>
          <a:lstStyle/>
          <a:p>
            <a:r>
              <a:rPr lang="en-US" sz="3200" b="1" dirty="0">
                <a:solidFill>
                  <a:srgbClr val="FF0000"/>
                </a:solidFill>
              </a:rPr>
              <a:t>Structure of a securitization</a:t>
            </a:r>
          </a:p>
          <a:p>
            <a:r>
              <a:rPr lang="en-US" dirty="0"/>
              <a:t>It is common for securitizations to include a form of internal credit enhancement called subordination, also referred to as </a:t>
            </a:r>
            <a:r>
              <a:rPr lang="en-US" dirty="0">
                <a:solidFill>
                  <a:srgbClr val="FF0000"/>
                </a:solidFill>
              </a:rPr>
              <a:t>credit tranching</a:t>
            </a:r>
            <a:r>
              <a:rPr lang="en-US" dirty="0"/>
              <a:t>.</a:t>
            </a:r>
          </a:p>
          <a:p>
            <a:r>
              <a:rPr lang="en-US" dirty="0"/>
              <a:t>The bond classes are classified as </a:t>
            </a:r>
            <a:r>
              <a:rPr lang="en-US" dirty="0">
                <a:solidFill>
                  <a:srgbClr val="FF0000"/>
                </a:solidFill>
              </a:rPr>
              <a:t>senior</a:t>
            </a:r>
            <a:r>
              <a:rPr lang="en-US" dirty="0"/>
              <a:t> bond classes or </a:t>
            </a:r>
            <a:r>
              <a:rPr lang="en-US" dirty="0">
                <a:solidFill>
                  <a:srgbClr val="FF0000"/>
                </a:solidFill>
              </a:rPr>
              <a:t>subordinated</a:t>
            </a:r>
            <a:r>
              <a:rPr lang="en-US" dirty="0"/>
              <a:t>(junior) bond classes.</a:t>
            </a:r>
          </a:p>
          <a:p>
            <a:r>
              <a:rPr lang="en-US" dirty="0"/>
              <a:t>They function as credit protection for the more senior bond classes; that is, losses are realized by the subordinated bond classes before any losses are realized by the senior bond classes.</a:t>
            </a:r>
          </a:p>
        </p:txBody>
      </p:sp>
    </p:spTree>
    <p:extLst>
      <p:ext uri="{BB962C8B-B14F-4D97-AF65-F5344CB8AC3E}">
        <p14:creationId xmlns:p14="http://schemas.microsoft.com/office/powerpoint/2010/main" val="1188474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CDBC3-6CF9-439D-9FD8-6E120373FEC3}"/>
              </a:ext>
            </a:extLst>
          </p:cNvPr>
          <p:cNvSpPr>
            <a:spLocks noGrp="1"/>
          </p:cNvSpPr>
          <p:nvPr>
            <p:ph type="title"/>
          </p:nvPr>
        </p:nvSpPr>
        <p:spPr/>
        <p:txBody>
          <a:bodyPr>
            <a:noAutofit/>
          </a:bodyPr>
          <a:lstStyle/>
          <a:p>
            <a:r>
              <a:rPr lang="en-US" sz="4000" dirty="0"/>
              <a:t>Module4</a:t>
            </a:r>
            <a:br>
              <a:rPr lang="en-US" sz="4000" dirty="0"/>
            </a:br>
            <a:r>
              <a:rPr lang="en-US" sz="4000" dirty="0"/>
              <a:t>Introduction to ASSET-ABCKED SECURITIES</a:t>
            </a:r>
          </a:p>
        </p:txBody>
      </p:sp>
      <p:sp>
        <p:nvSpPr>
          <p:cNvPr id="3" name="Content Placeholder 2">
            <a:extLst>
              <a:ext uri="{FF2B5EF4-FFF2-40B4-BE49-F238E27FC236}">
                <a16:creationId xmlns:a16="http://schemas.microsoft.com/office/drawing/2014/main" id="{B77D3E3F-F4BC-46DB-B308-33226C73EB26}"/>
              </a:ext>
            </a:extLst>
          </p:cNvPr>
          <p:cNvSpPr>
            <a:spLocks noGrp="1"/>
          </p:cNvSpPr>
          <p:nvPr>
            <p:ph idx="1"/>
          </p:nvPr>
        </p:nvSpPr>
        <p:spPr/>
        <p:txBody>
          <a:bodyPr/>
          <a:lstStyle/>
          <a:p>
            <a:r>
              <a:rPr lang="en-US" sz="3200" b="1" dirty="0">
                <a:solidFill>
                  <a:srgbClr val="FF0000"/>
                </a:solidFill>
              </a:rPr>
              <a:t>Structure of a securitization</a:t>
            </a:r>
          </a:p>
          <a:p>
            <a:r>
              <a:rPr lang="en-US" dirty="0"/>
              <a:t>The structure of a securitization may also allow the redistribution of another type of risk, called “</a:t>
            </a:r>
            <a:r>
              <a:rPr lang="en-US" dirty="0">
                <a:solidFill>
                  <a:srgbClr val="FF0000"/>
                </a:solidFill>
              </a:rPr>
              <a:t>prepayment risk</a:t>
            </a:r>
            <a:r>
              <a:rPr lang="en-US" dirty="0"/>
              <a:t>,” among bond classes. </a:t>
            </a:r>
          </a:p>
          <a:p>
            <a:r>
              <a:rPr lang="en-US" dirty="0"/>
              <a:t>Prepayment risk is the uncertainty that the cash flows will be different from the scheduled cash flows as set forth in the loan agreement because of the borrowers’ ability to alter payments, usually to take advantage of interest rate movements.</a:t>
            </a:r>
          </a:p>
          <a:p>
            <a:r>
              <a:rPr lang="en-US" dirty="0"/>
              <a:t>The creation of bond classes that possess different expected maturities is referred to as </a:t>
            </a:r>
            <a:r>
              <a:rPr lang="en-US" dirty="0">
                <a:solidFill>
                  <a:srgbClr val="FF0000"/>
                </a:solidFill>
              </a:rPr>
              <a:t>time tranching.</a:t>
            </a:r>
          </a:p>
        </p:txBody>
      </p:sp>
    </p:spTree>
    <p:extLst>
      <p:ext uri="{BB962C8B-B14F-4D97-AF65-F5344CB8AC3E}">
        <p14:creationId xmlns:p14="http://schemas.microsoft.com/office/powerpoint/2010/main" val="1950128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4024A-7FCD-4692-8254-888373B8BACD}"/>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FFD3C3AD-FB65-42EC-9CE4-346D9E673F99}"/>
              </a:ext>
            </a:extLst>
          </p:cNvPr>
          <p:cNvSpPr>
            <a:spLocks noGrp="1"/>
          </p:cNvSpPr>
          <p:nvPr>
            <p:ph idx="1"/>
          </p:nvPr>
        </p:nvSpPr>
        <p:spPr/>
        <p:txBody>
          <a:bodyPr/>
          <a:lstStyle/>
          <a:p>
            <a:r>
              <a:rPr lang="en-US" dirty="0"/>
              <a:t>Agnelli Industries (Agnelli), a manufacturer of industrial machine tools based in Bergamo, Italy, has €500 million of corporate bonds outstanding. These bonds have a credit rating below investment grade. Agnelli has €400 million of receivables on its balance sheet that it would like to securitize. The receivables represent payments Agnelli expects to receive for machine tools it has sold to various customers in Europe. Agnelli sells the receivables to Agnelli Trust, a special purpose entity. Agnelli Trust then issues ABS, backed by the pool of receivables, with the following structure:</a:t>
            </a:r>
          </a:p>
          <a:p>
            <a:endParaRPr lang="en-US" dirty="0"/>
          </a:p>
        </p:txBody>
      </p:sp>
      <p:graphicFrame>
        <p:nvGraphicFramePr>
          <p:cNvPr id="4" name="Table 3">
            <a:extLst>
              <a:ext uri="{FF2B5EF4-FFF2-40B4-BE49-F238E27FC236}">
                <a16:creationId xmlns:a16="http://schemas.microsoft.com/office/drawing/2014/main" id="{756C7159-C3EB-4BAF-B2DD-EF5AE4016B09}"/>
              </a:ext>
            </a:extLst>
          </p:cNvPr>
          <p:cNvGraphicFramePr>
            <a:graphicFrameLocks noGrp="1"/>
          </p:cNvGraphicFramePr>
          <p:nvPr>
            <p:extLst>
              <p:ext uri="{D42A27DB-BD31-4B8C-83A1-F6EECF244321}">
                <p14:modId xmlns:p14="http://schemas.microsoft.com/office/powerpoint/2010/main" val="3602696965"/>
              </p:ext>
            </p:extLst>
          </p:nvPr>
        </p:nvGraphicFramePr>
        <p:xfrm>
          <a:off x="1312473" y="4796991"/>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276734488"/>
                    </a:ext>
                  </a:extLst>
                </a:gridCol>
                <a:gridCol w="4064000">
                  <a:extLst>
                    <a:ext uri="{9D8B030D-6E8A-4147-A177-3AD203B41FA5}">
                      <a16:colId xmlns:a16="http://schemas.microsoft.com/office/drawing/2014/main" val="2678561609"/>
                    </a:ext>
                  </a:extLst>
                </a:gridCol>
              </a:tblGrid>
              <a:tr h="370840">
                <a:tc>
                  <a:txBody>
                    <a:bodyPr/>
                    <a:lstStyle/>
                    <a:p>
                      <a:r>
                        <a:rPr lang="en-US" dirty="0"/>
                        <a:t>Bond Class</a:t>
                      </a:r>
                    </a:p>
                  </a:txBody>
                  <a:tcPr/>
                </a:tc>
                <a:tc>
                  <a:txBody>
                    <a:bodyPr/>
                    <a:lstStyle/>
                    <a:p>
                      <a:r>
                        <a:rPr lang="en-US" dirty="0"/>
                        <a:t>Par Value(millions)</a:t>
                      </a:r>
                    </a:p>
                  </a:txBody>
                  <a:tcPr/>
                </a:tc>
                <a:extLst>
                  <a:ext uri="{0D108BD9-81ED-4DB2-BD59-A6C34878D82A}">
                    <a16:rowId xmlns:a16="http://schemas.microsoft.com/office/drawing/2014/main" val="4207172073"/>
                  </a:ext>
                </a:extLst>
              </a:tr>
              <a:tr h="370840">
                <a:tc>
                  <a:txBody>
                    <a:bodyPr/>
                    <a:lstStyle/>
                    <a:p>
                      <a:r>
                        <a:rPr lang="en-US" dirty="0"/>
                        <a:t>A(senior)</a:t>
                      </a:r>
                    </a:p>
                  </a:txBody>
                  <a:tcPr/>
                </a:tc>
                <a:tc>
                  <a:txBody>
                    <a:bodyPr/>
                    <a:lstStyle/>
                    <a:p>
                      <a:r>
                        <a:rPr lang="en-US" dirty="0"/>
                        <a:t>280</a:t>
                      </a:r>
                    </a:p>
                  </a:txBody>
                  <a:tcPr/>
                </a:tc>
                <a:extLst>
                  <a:ext uri="{0D108BD9-81ED-4DB2-BD59-A6C34878D82A}">
                    <a16:rowId xmlns:a16="http://schemas.microsoft.com/office/drawing/2014/main" val="975341872"/>
                  </a:ext>
                </a:extLst>
              </a:tr>
              <a:tr h="370840">
                <a:tc>
                  <a:txBody>
                    <a:bodyPr/>
                    <a:lstStyle/>
                    <a:p>
                      <a:r>
                        <a:rPr lang="en-US" dirty="0"/>
                        <a:t>B(Subordinated)</a:t>
                      </a:r>
                    </a:p>
                  </a:txBody>
                  <a:tcPr/>
                </a:tc>
                <a:tc>
                  <a:txBody>
                    <a:bodyPr/>
                    <a:lstStyle/>
                    <a:p>
                      <a:r>
                        <a:rPr lang="en-US" dirty="0"/>
                        <a:t>60</a:t>
                      </a:r>
                    </a:p>
                  </a:txBody>
                  <a:tcPr/>
                </a:tc>
                <a:extLst>
                  <a:ext uri="{0D108BD9-81ED-4DB2-BD59-A6C34878D82A}">
                    <a16:rowId xmlns:a16="http://schemas.microsoft.com/office/drawing/2014/main" val="1427466347"/>
                  </a:ext>
                </a:extLst>
              </a:tr>
              <a:tr h="370840">
                <a:tc>
                  <a:txBody>
                    <a:bodyPr/>
                    <a:lstStyle/>
                    <a:p>
                      <a:r>
                        <a:rPr lang="en-US" dirty="0"/>
                        <a:t>C(Subordinated)</a:t>
                      </a:r>
                    </a:p>
                  </a:txBody>
                  <a:tcPr/>
                </a:tc>
                <a:tc>
                  <a:txBody>
                    <a:bodyPr/>
                    <a:lstStyle/>
                    <a:p>
                      <a:r>
                        <a:rPr lang="en-US" dirty="0"/>
                        <a:t>60</a:t>
                      </a:r>
                    </a:p>
                  </a:txBody>
                  <a:tcPr/>
                </a:tc>
                <a:extLst>
                  <a:ext uri="{0D108BD9-81ED-4DB2-BD59-A6C34878D82A}">
                    <a16:rowId xmlns:a16="http://schemas.microsoft.com/office/drawing/2014/main" val="2997721405"/>
                  </a:ext>
                </a:extLst>
              </a:tr>
              <a:tr h="370840">
                <a:tc>
                  <a:txBody>
                    <a:bodyPr/>
                    <a:lstStyle/>
                    <a:p>
                      <a:r>
                        <a:rPr lang="en-US" dirty="0"/>
                        <a:t>Total</a:t>
                      </a:r>
                    </a:p>
                  </a:txBody>
                  <a:tcPr/>
                </a:tc>
                <a:tc>
                  <a:txBody>
                    <a:bodyPr/>
                    <a:lstStyle/>
                    <a:p>
                      <a:r>
                        <a:rPr lang="en-US" dirty="0"/>
                        <a:t>400</a:t>
                      </a:r>
                    </a:p>
                  </a:txBody>
                  <a:tcPr/>
                </a:tc>
                <a:extLst>
                  <a:ext uri="{0D108BD9-81ED-4DB2-BD59-A6C34878D82A}">
                    <a16:rowId xmlns:a16="http://schemas.microsoft.com/office/drawing/2014/main" val="4229052234"/>
                  </a:ext>
                </a:extLst>
              </a:tr>
            </a:tbl>
          </a:graphicData>
        </a:graphic>
      </p:graphicFrame>
    </p:spTree>
    <p:extLst>
      <p:ext uri="{BB962C8B-B14F-4D97-AF65-F5344CB8AC3E}">
        <p14:creationId xmlns:p14="http://schemas.microsoft.com/office/powerpoint/2010/main" val="952477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2251</TotalTime>
  <Words>1071</Words>
  <Application>Microsoft Office PowerPoint</Application>
  <PresentationFormat>Widescreen</PresentationFormat>
  <Paragraphs>77</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Tw Cen MT</vt:lpstr>
      <vt:lpstr>Tw Cen MT Condensed</vt:lpstr>
      <vt:lpstr>Calibri</vt:lpstr>
      <vt:lpstr>Wingdings 3</vt:lpstr>
      <vt:lpstr>Integral</vt:lpstr>
      <vt:lpstr>Fixed income</vt:lpstr>
      <vt:lpstr>Module4 Introduction to ASSET-ABCKED SECURITIES</vt:lpstr>
      <vt:lpstr>Module4 Introduction to ASSET-ABCKED SECURITIES</vt:lpstr>
      <vt:lpstr>practices</vt:lpstr>
      <vt:lpstr>practices</vt:lpstr>
      <vt:lpstr>practices</vt:lpstr>
      <vt:lpstr>Module4 Introduction to ASSET-ABCKED SECURITIES</vt:lpstr>
      <vt:lpstr>Module4 Introduction to ASSET-ABCKED SECURITIES</vt:lpstr>
      <vt:lpstr>practices</vt:lpstr>
      <vt:lpstr>Practices </vt:lpstr>
      <vt:lpstr>Module4 Introduction to ASSET-ABCKED SECURITIES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秦玮杰</dc:creator>
  <cp:lastModifiedBy>秦玮杰</cp:lastModifiedBy>
  <cp:revision>30</cp:revision>
  <dcterms:created xsi:type="dcterms:W3CDTF">2023-02-08T01:38:38Z</dcterms:created>
  <dcterms:modified xsi:type="dcterms:W3CDTF">2023-02-16T08:01:41Z</dcterms:modified>
</cp:coreProperties>
</file>