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96" r:id="rId2"/>
    <p:sldId id="397" r:id="rId3"/>
    <p:sldId id="398" r:id="rId4"/>
    <p:sldId id="399" r:id="rId5"/>
    <p:sldId id="400" r:id="rId6"/>
    <p:sldId id="40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F51EA5-8AB5-4AC4-B3FD-7BBEB64443B6}">
          <p14:sldIdLst>
            <p14:sldId id="396"/>
            <p14:sldId id="397"/>
            <p14:sldId id="398"/>
            <p14:sldId id="399"/>
            <p14:sldId id="400"/>
            <p14:sldId id="4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48280-F18E-4769-9169-02F5DF14C56C}"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CF576-9A04-42CB-893E-368EAAF7C40D}" type="slidenum">
              <a:rPr lang="en-US" smtClean="0"/>
              <a:t>‹#›</a:t>
            </a:fld>
            <a:endParaRPr lang="en-US"/>
          </a:p>
        </p:txBody>
      </p:sp>
    </p:spTree>
    <p:extLst>
      <p:ext uri="{BB962C8B-B14F-4D97-AF65-F5344CB8AC3E}">
        <p14:creationId xmlns:p14="http://schemas.microsoft.com/office/powerpoint/2010/main" val="132412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t>
            </a:r>
          </a:p>
        </p:txBody>
      </p:sp>
      <p:sp>
        <p:nvSpPr>
          <p:cNvPr id="4" name="Slide Number Placeholder 3"/>
          <p:cNvSpPr>
            <a:spLocks noGrp="1"/>
          </p:cNvSpPr>
          <p:nvPr>
            <p:ph type="sldNum" sz="quarter" idx="5"/>
          </p:nvPr>
        </p:nvSpPr>
        <p:spPr/>
        <p:txBody>
          <a:bodyPr/>
          <a:lstStyle/>
          <a:p>
            <a:fld id="{6B9CF576-9A04-42CB-893E-368EAAF7C40D}" type="slidenum">
              <a:rPr lang="en-US" smtClean="0"/>
              <a:t>4</a:t>
            </a:fld>
            <a:endParaRPr lang="en-US"/>
          </a:p>
        </p:txBody>
      </p:sp>
    </p:spTree>
    <p:extLst>
      <p:ext uri="{BB962C8B-B14F-4D97-AF65-F5344CB8AC3E}">
        <p14:creationId xmlns:p14="http://schemas.microsoft.com/office/powerpoint/2010/main" val="235446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AE87C0-8280-45FA-80E7-8D3312DCDAEE}"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1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1187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91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57963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AE87C0-8280-45FA-80E7-8D3312DCDAEE}"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88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E87C0-8280-45FA-80E7-8D3312DCDAEE}"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43940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E87C0-8280-45FA-80E7-8D3312DCDAEE}"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2140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AE87C0-8280-45FA-80E7-8D3312DCDAEE}"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91220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E87C0-8280-45FA-80E7-8D3312DCDAEE}"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26935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0408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7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AE87C0-8280-45FA-80E7-8D3312DCDAEE}" type="datetimeFigureOut">
              <a:rPr lang="en-US" smtClean="0"/>
              <a:t>4/13/2023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3AAE21-9DE8-4951-A8C8-7DE4F7511CF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741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DBC3-6CF9-439D-9FD8-6E120373FEC3}"/>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B77D3E3F-F4BC-46DB-B308-33226C73EB26}"/>
              </a:ext>
            </a:extLst>
          </p:cNvPr>
          <p:cNvSpPr>
            <a:spLocks noGrp="1"/>
          </p:cNvSpPr>
          <p:nvPr>
            <p:ph idx="1"/>
          </p:nvPr>
        </p:nvSpPr>
        <p:spPr/>
        <p:txBody>
          <a:bodyPr>
            <a:normAutofit lnSpcReduction="10000"/>
          </a:bodyPr>
          <a:lstStyle/>
          <a:p>
            <a:r>
              <a:rPr lang="en-US" sz="3200" b="1" dirty="0">
                <a:solidFill>
                  <a:srgbClr val="FF0000"/>
                </a:solidFill>
              </a:rPr>
              <a:t>MACAULAY AND MODIFIED DURATION</a:t>
            </a:r>
          </a:p>
          <a:p>
            <a:r>
              <a:rPr lang="en-US" sz="2400" dirty="0"/>
              <a:t>The duration of a bond measures the sensitivity of the </a:t>
            </a:r>
            <a:r>
              <a:rPr lang="en-US" sz="2400" dirty="0">
                <a:solidFill>
                  <a:srgbClr val="FF0000"/>
                </a:solidFill>
              </a:rPr>
              <a:t>bond’s full price </a:t>
            </a:r>
            <a:r>
              <a:rPr lang="en-US" sz="2400" dirty="0"/>
              <a:t>(including accrued interest) to changes in the </a:t>
            </a:r>
            <a:r>
              <a:rPr lang="en-US" sz="2400" dirty="0">
                <a:solidFill>
                  <a:srgbClr val="FF0000"/>
                </a:solidFill>
              </a:rPr>
              <a:t>bond’s yield-to-maturity </a:t>
            </a:r>
            <a:r>
              <a:rPr lang="en-US" sz="2400" dirty="0"/>
              <a:t>or, more generally, to changes in </a:t>
            </a:r>
            <a:r>
              <a:rPr lang="en-US" sz="2400" dirty="0">
                <a:solidFill>
                  <a:srgbClr val="FF0000"/>
                </a:solidFill>
              </a:rPr>
              <a:t>benchmark interest rates</a:t>
            </a:r>
            <a:r>
              <a:rPr lang="en-US" sz="2400" dirty="0"/>
              <a:t>.</a:t>
            </a:r>
          </a:p>
          <a:p>
            <a:r>
              <a:rPr lang="en-US" sz="2400" dirty="0">
                <a:solidFill>
                  <a:srgbClr val="FF0000"/>
                </a:solidFill>
              </a:rPr>
              <a:t>Yield duration </a:t>
            </a:r>
            <a:r>
              <a:rPr lang="en-US" sz="2400" dirty="0"/>
              <a:t>is the sensitivity of the bond price with respect to the </a:t>
            </a:r>
            <a:r>
              <a:rPr lang="en-US" sz="2400" dirty="0">
                <a:solidFill>
                  <a:srgbClr val="FF0000"/>
                </a:solidFill>
              </a:rPr>
              <a:t>bond’s own yield-to-maturity</a:t>
            </a:r>
            <a:r>
              <a:rPr lang="en-US" sz="2400" dirty="0"/>
              <a:t>. </a:t>
            </a:r>
            <a:r>
              <a:rPr lang="en-US" sz="2400" dirty="0">
                <a:solidFill>
                  <a:srgbClr val="FF0000"/>
                </a:solidFill>
              </a:rPr>
              <a:t>Curve duration </a:t>
            </a:r>
            <a:r>
              <a:rPr lang="en-US" sz="2400" dirty="0"/>
              <a:t>is the sensitivity of the bond price (or more generally, the market value of a financial asset or liability) with respect to </a:t>
            </a:r>
            <a:r>
              <a:rPr lang="en-US" sz="2400" dirty="0">
                <a:solidFill>
                  <a:srgbClr val="FF0000"/>
                </a:solidFill>
              </a:rPr>
              <a:t>a</a:t>
            </a:r>
            <a:r>
              <a:rPr lang="en-US" sz="2400" dirty="0"/>
              <a:t> </a:t>
            </a:r>
            <a:r>
              <a:rPr lang="en-US" sz="2400" dirty="0">
                <a:solidFill>
                  <a:srgbClr val="FF0000"/>
                </a:solidFill>
              </a:rPr>
              <a:t>benchmark yield curve</a:t>
            </a:r>
            <a:r>
              <a:rPr lang="en-US" sz="2400" dirty="0"/>
              <a:t>.</a:t>
            </a:r>
          </a:p>
          <a:p>
            <a:r>
              <a:rPr lang="en-US" sz="2400" dirty="0">
                <a:solidFill>
                  <a:srgbClr val="FF0000"/>
                </a:solidFill>
              </a:rPr>
              <a:t>Yield duration </a:t>
            </a:r>
            <a:r>
              <a:rPr lang="en-US" sz="2400" dirty="0"/>
              <a:t>statistics used in fixed-income analysis include </a:t>
            </a:r>
            <a:r>
              <a:rPr lang="en-US" sz="2400" dirty="0">
                <a:solidFill>
                  <a:srgbClr val="FF0000"/>
                </a:solidFill>
              </a:rPr>
              <a:t>Macaulay duration, modified duration, money duration, and the price value of a basis point (PVBP)</a:t>
            </a:r>
            <a:r>
              <a:rPr lang="en-US" sz="2400" dirty="0"/>
              <a:t>. A </a:t>
            </a:r>
            <a:r>
              <a:rPr lang="en-US" sz="2400" dirty="0">
                <a:solidFill>
                  <a:srgbClr val="FF0000"/>
                </a:solidFill>
              </a:rPr>
              <a:t>curve duration </a:t>
            </a:r>
            <a:r>
              <a:rPr lang="en-US" sz="2400" dirty="0"/>
              <a:t>statistic often used is </a:t>
            </a:r>
            <a:r>
              <a:rPr lang="en-US" sz="2400" dirty="0">
                <a:solidFill>
                  <a:srgbClr val="FF0000"/>
                </a:solidFill>
              </a:rPr>
              <a:t>effective duration</a:t>
            </a:r>
            <a:r>
              <a:rPr lang="en-US" sz="2400" dirty="0"/>
              <a:t>.</a:t>
            </a:r>
          </a:p>
          <a:p>
            <a:endParaRPr lang="en-US" sz="2400" dirty="0"/>
          </a:p>
        </p:txBody>
      </p:sp>
    </p:spTree>
    <p:extLst>
      <p:ext uri="{BB962C8B-B14F-4D97-AF65-F5344CB8AC3E}">
        <p14:creationId xmlns:p14="http://schemas.microsoft.com/office/powerpoint/2010/main" val="195012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D490-BE00-4847-BB83-136504362AD4}"/>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5AF3C46-90F0-43AC-AB76-2319A06C6A12}"/>
                  </a:ext>
                </a:extLst>
              </p:cNvPr>
              <p:cNvSpPr>
                <a:spLocks noGrp="1"/>
              </p:cNvSpPr>
              <p:nvPr>
                <p:ph idx="1"/>
              </p:nvPr>
            </p:nvSpPr>
            <p:spPr/>
            <p:txBody>
              <a:bodyPr/>
              <a:lstStyle/>
              <a:p>
                <a:r>
                  <a:rPr lang="en-US" sz="2400" b="1" dirty="0">
                    <a:solidFill>
                      <a:srgbClr val="FF0000"/>
                    </a:solidFill>
                  </a:rPr>
                  <a:t>Macaulay duration </a:t>
                </a:r>
                <a:r>
                  <a:rPr lang="en-US" sz="2400" dirty="0"/>
                  <a:t>is a weighted average of the time to receipt of the bond’s promised payments, where the weights are the shares of the full price that correspond to each of the bond’s promised future payments.</a:t>
                </a:r>
              </a:p>
              <a:p>
                <a:r>
                  <a:rPr lang="en-US" sz="2800" dirty="0"/>
                  <a:t>MacDur = (1- t/T) [</a:t>
                </a:r>
                <a14:m>
                  <m:oMath xmlns:m="http://schemas.openxmlformats.org/officeDocument/2006/math">
                    <m:f>
                      <m:fPr>
                        <m:ctrlPr>
                          <a:rPr lang="en-US" sz="2800" i="1" smtClean="0">
                            <a:latin typeface="Cambria Math" panose="02040503050406030204" pitchFamily="18" charset="0"/>
                          </a:rPr>
                        </m:ctrlPr>
                      </m:fPr>
                      <m:num>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𝑃𝑀𝑇</m:t>
                            </m:r>
                          </m:num>
                          <m:den>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𝑟</m:t>
                                </m:r>
                              </m:e>
                            </m:d>
                            <m:r>
                              <a:rPr lang="en-US" sz="2800" b="0" i="1" smtClean="0">
                                <a:latin typeface="Cambria Math" panose="02040503050406030204" pitchFamily="18" charset="0"/>
                              </a:rPr>
                              <m:t>^(1−</m:t>
                            </m:r>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𝑇</m:t>
                            </m:r>
                            <m:r>
                              <a:rPr lang="en-US" sz="2800" b="0" i="1" smtClean="0">
                                <a:latin typeface="Cambria Math" panose="02040503050406030204" pitchFamily="18" charset="0"/>
                              </a:rPr>
                              <m:t>)</m:t>
                            </m:r>
                          </m:den>
                        </m:f>
                      </m:num>
                      <m:den>
                        <m:r>
                          <a:rPr lang="en-US" sz="2800" b="0" i="1" smtClean="0">
                            <a:latin typeface="Cambria Math" panose="02040503050406030204" pitchFamily="18" charset="0"/>
                          </a:rPr>
                          <m:t>𝑃𝑉</m:t>
                        </m:r>
                      </m:den>
                    </m:f>
                  </m:oMath>
                </a14:m>
                <a:r>
                  <a:rPr lang="en-US" sz="2800" dirty="0"/>
                  <a:t>] + (2- t/T) [</a:t>
                </a:r>
                <a14:m>
                  <m:oMath xmlns:m="http://schemas.openxmlformats.org/officeDocument/2006/math">
                    <m:f>
                      <m:fPr>
                        <m:ctrlPr>
                          <a:rPr lang="en-US" sz="2800" i="1">
                            <a:latin typeface="Cambria Math" panose="02040503050406030204" pitchFamily="18" charset="0"/>
                          </a:rPr>
                        </m:ctrlPr>
                      </m:fPr>
                      <m:num>
                        <m:f>
                          <m:fPr>
                            <m:ctrlPr>
                              <a:rPr lang="en-US" sz="2800" i="1">
                                <a:latin typeface="Cambria Math" panose="02040503050406030204" pitchFamily="18" charset="0"/>
                              </a:rPr>
                            </m:ctrlPr>
                          </m:fPr>
                          <m:num>
                            <m:r>
                              <a:rPr lang="en-US" sz="2800" i="1">
                                <a:latin typeface="Cambria Math" panose="02040503050406030204" pitchFamily="18" charset="0"/>
                              </a:rPr>
                              <m:t>𝑃𝑀𝑇</m:t>
                            </m:r>
                          </m:num>
                          <m:den>
                            <m:d>
                              <m:dPr>
                                <m:ctrlPr>
                                  <a:rPr lang="en-US" sz="2800" i="1">
                                    <a:latin typeface="Cambria Math" panose="02040503050406030204" pitchFamily="18" charset="0"/>
                                  </a:rPr>
                                </m:ctrlPr>
                              </m:dPr>
                              <m:e>
                                <m:r>
                                  <a:rPr lang="en-US" sz="2800" i="1">
                                    <a:latin typeface="Cambria Math" panose="02040503050406030204" pitchFamily="18" charset="0"/>
                                  </a:rPr>
                                  <m:t>1+</m:t>
                                </m:r>
                                <m:r>
                                  <a:rPr lang="en-US" sz="2800" i="1">
                                    <a:latin typeface="Cambria Math" panose="02040503050406030204" pitchFamily="18" charset="0"/>
                                  </a:rPr>
                                  <m:t>𝑟</m:t>
                                </m:r>
                              </m:e>
                            </m:d>
                            <m:r>
                              <a:rPr lang="en-US" sz="2800" i="1">
                                <a:latin typeface="Cambria Math" panose="02040503050406030204" pitchFamily="18" charset="0"/>
                              </a:rPr>
                              <m:t>^(</m:t>
                            </m:r>
                            <m:r>
                              <a:rPr lang="en-US" sz="2800" b="0" i="1" smtClean="0">
                                <a:latin typeface="Cambria Math" panose="02040503050406030204" pitchFamily="18" charset="0"/>
                              </a:rPr>
                              <m:t>2</m:t>
                            </m:r>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𝑇</m:t>
                            </m:r>
                            <m:r>
                              <a:rPr lang="en-US" sz="2800" i="1">
                                <a:latin typeface="Cambria Math" panose="02040503050406030204" pitchFamily="18" charset="0"/>
                              </a:rPr>
                              <m:t>)</m:t>
                            </m:r>
                          </m:den>
                        </m:f>
                      </m:num>
                      <m:den>
                        <m:r>
                          <a:rPr lang="en-US" sz="2800" i="1">
                            <a:latin typeface="Cambria Math" panose="02040503050406030204" pitchFamily="18" charset="0"/>
                          </a:rPr>
                          <m:t>𝑃𝑉</m:t>
                        </m:r>
                      </m:den>
                    </m:f>
                  </m:oMath>
                </a14:m>
                <a:r>
                  <a:rPr lang="en-US" sz="2800" dirty="0"/>
                  <a:t>] + …+ </a:t>
                </a:r>
              </a:p>
              <a:p>
                <a:r>
                  <a:rPr lang="en-US" sz="2800" dirty="0"/>
                  <a:t>(N- t/T) [</a:t>
                </a:r>
                <a14:m>
                  <m:oMath xmlns:m="http://schemas.openxmlformats.org/officeDocument/2006/math">
                    <m:f>
                      <m:fPr>
                        <m:ctrlPr>
                          <a:rPr lang="en-US" sz="2800" i="1">
                            <a:latin typeface="Cambria Math" panose="02040503050406030204" pitchFamily="18" charset="0"/>
                          </a:rPr>
                        </m:ctrlPr>
                      </m:fPr>
                      <m:num>
                        <m:f>
                          <m:fPr>
                            <m:ctrlPr>
                              <a:rPr lang="en-US" sz="2800" i="1">
                                <a:latin typeface="Cambria Math" panose="02040503050406030204" pitchFamily="18" charset="0"/>
                              </a:rPr>
                            </m:ctrlPr>
                          </m:fPr>
                          <m:num>
                            <m:r>
                              <a:rPr lang="en-US" sz="2800" i="1">
                                <a:latin typeface="Cambria Math" panose="02040503050406030204" pitchFamily="18" charset="0"/>
                              </a:rPr>
                              <m:t>𝑃𝑀𝑇</m:t>
                            </m:r>
                            <m:r>
                              <a:rPr lang="en-US" sz="2800" b="0" i="1" smtClean="0">
                                <a:latin typeface="Cambria Math" panose="02040503050406030204" pitchFamily="18" charset="0"/>
                              </a:rPr>
                              <m:t>+</m:t>
                            </m:r>
                            <m:r>
                              <a:rPr lang="en-US" sz="2800" b="0" i="1" smtClean="0">
                                <a:latin typeface="Cambria Math" panose="02040503050406030204" pitchFamily="18" charset="0"/>
                              </a:rPr>
                              <m:t>𝐹𝑉</m:t>
                            </m:r>
                          </m:num>
                          <m:den>
                            <m:d>
                              <m:dPr>
                                <m:ctrlPr>
                                  <a:rPr lang="en-US" sz="2800" i="1">
                                    <a:latin typeface="Cambria Math" panose="02040503050406030204" pitchFamily="18" charset="0"/>
                                  </a:rPr>
                                </m:ctrlPr>
                              </m:dPr>
                              <m:e>
                                <m:r>
                                  <a:rPr lang="en-US" sz="2800" i="1">
                                    <a:latin typeface="Cambria Math" panose="02040503050406030204" pitchFamily="18" charset="0"/>
                                  </a:rPr>
                                  <m:t>1+</m:t>
                                </m:r>
                                <m:r>
                                  <a:rPr lang="en-US" sz="2800" i="1">
                                    <a:latin typeface="Cambria Math" panose="02040503050406030204" pitchFamily="18" charset="0"/>
                                  </a:rPr>
                                  <m:t>𝑟</m:t>
                                </m:r>
                              </m:e>
                            </m:d>
                            <m:r>
                              <a:rPr lang="en-US" sz="2800" i="1">
                                <a:latin typeface="Cambria Math" panose="02040503050406030204" pitchFamily="18" charset="0"/>
                              </a:rPr>
                              <m:t>^(</m:t>
                            </m:r>
                            <m:r>
                              <a:rPr lang="en-US" sz="2800" b="0" i="1" smtClean="0">
                                <a:latin typeface="Cambria Math" panose="02040503050406030204" pitchFamily="18" charset="0"/>
                              </a:rPr>
                              <m:t>𝑁</m:t>
                            </m:r>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𝑇</m:t>
                            </m:r>
                            <m:r>
                              <a:rPr lang="en-US" sz="2800" i="1">
                                <a:latin typeface="Cambria Math" panose="02040503050406030204" pitchFamily="18" charset="0"/>
                              </a:rPr>
                              <m:t>)</m:t>
                            </m:r>
                          </m:den>
                        </m:f>
                      </m:num>
                      <m:den>
                        <m:r>
                          <a:rPr lang="en-US" sz="2800" i="1">
                            <a:latin typeface="Cambria Math" panose="02040503050406030204" pitchFamily="18" charset="0"/>
                          </a:rPr>
                          <m:t>𝑃𝑉</m:t>
                        </m:r>
                      </m:den>
                    </m:f>
                  </m:oMath>
                </a14:m>
                <a:r>
                  <a:rPr lang="en-US" sz="2800" dirty="0"/>
                  <a:t>]</a:t>
                </a:r>
              </a:p>
            </p:txBody>
          </p:sp>
        </mc:Choice>
        <mc:Fallback>
          <p:sp>
            <p:nvSpPr>
              <p:cNvPr id="3" name="Content Placeholder 2">
                <a:extLst>
                  <a:ext uri="{FF2B5EF4-FFF2-40B4-BE49-F238E27FC236}">
                    <a16:creationId xmlns:a16="http://schemas.microsoft.com/office/drawing/2014/main" id="{65AF3C46-90F0-43AC-AB76-2319A06C6A12}"/>
                  </a:ext>
                </a:extLst>
              </p:cNvPr>
              <p:cNvSpPr>
                <a:spLocks noGrp="1" noRot="1" noChangeAspect="1" noMove="1" noResize="1" noEditPoints="1" noAdjustHandles="1" noChangeArrowheads="1" noChangeShapeType="1" noTextEdit="1"/>
              </p:cNvSpPr>
              <p:nvPr>
                <p:ph idx="1"/>
              </p:nvPr>
            </p:nvSpPr>
            <p:spPr>
              <a:blipFill>
                <a:blip r:embed="rId2"/>
                <a:stretch>
                  <a:fillRect l="-815" t="-2121" r="-1630"/>
                </a:stretch>
              </a:blipFill>
            </p:spPr>
            <p:txBody>
              <a:bodyPr/>
              <a:lstStyle/>
              <a:p>
                <a:r>
                  <a:rPr lang="en-US">
                    <a:noFill/>
                  </a:rPr>
                  <a:t> </a:t>
                </a:r>
              </a:p>
            </p:txBody>
          </p:sp>
        </mc:Fallback>
      </mc:AlternateContent>
    </p:spTree>
    <p:extLst>
      <p:ext uri="{BB962C8B-B14F-4D97-AF65-F5344CB8AC3E}">
        <p14:creationId xmlns:p14="http://schemas.microsoft.com/office/powerpoint/2010/main" val="2207044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4288-CCBD-4F9C-9C71-6558124D6C9B}"/>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C1EC5010-7AF9-4B27-93CF-346B31B0E059}"/>
              </a:ext>
            </a:extLst>
          </p:cNvPr>
          <p:cNvSpPr>
            <a:spLocks noGrp="1"/>
          </p:cNvSpPr>
          <p:nvPr>
            <p:ph idx="1"/>
          </p:nvPr>
        </p:nvSpPr>
        <p:spPr/>
        <p:txBody>
          <a:bodyPr/>
          <a:lstStyle/>
          <a:p>
            <a:r>
              <a:rPr lang="en-US" dirty="0"/>
              <a:t>Macaulay Duration of a 10-year, 8% annual payment bond</a:t>
            </a:r>
          </a:p>
          <a:p>
            <a:endParaRPr lang="en-US" dirty="0"/>
          </a:p>
        </p:txBody>
      </p:sp>
      <p:graphicFrame>
        <p:nvGraphicFramePr>
          <p:cNvPr id="6" name="Table 5">
            <a:extLst>
              <a:ext uri="{FF2B5EF4-FFF2-40B4-BE49-F238E27FC236}">
                <a16:creationId xmlns:a16="http://schemas.microsoft.com/office/drawing/2014/main" id="{2BF33168-28C5-4D84-B33E-B1A284102A1A}"/>
              </a:ext>
            </a:extLst>
          </p:cNvPr>
          <p:cNvGraphicFramePr>
            <a:graphicFrameLocks noGrp="1"/>
          </p:cNvGraphicFramePr>
          <p:nvPr>
            <p:extLst>
              <p:ext uri="{D42A27DB-BD31-4B8C-83A1-F6EECF244321}">
                <p14:modId xmlns:p14="http://schemas.microsoft.com/office/powerpoint/2010/main" val="2857237938"/>
              </p:ext>
            </p:extLst>
          </p:nvPr>
        </p:nvGraphicFramePr>
        <p:xfrm>
          <a:off x="1144049" y="2713358"/>
          <a:ext cx="6242051" cy="4450080"/>
        </p:xfrm>
        <a:graphic>
          <a:graphicData uri="http://schemas.openxmlformats.org/drawingml/2006/table">
            <a:tbl>
              <a:tblPr firstRow="1" bandRow="1">
                <a:tableStyleId>{5C22544A-7EE6-4342-B048-85BDC9FD1C3A}</a:tableStyleId>
              </a:tblPr>
              <a:tblGrid>
                <a:gridCol w="849122">
                  <a:extLst>
                    <a:ext uri="{9D8B030D-6E8A-4147-A177-3AD203B41FA5}">
                      <a16:colId xmlns:a16="http://schemas.microsoft.com/office/drawing/2014/main" val="3392749094"/>
                    </a:ext>
                  </a:extLst>
                </a:gridCol>
                <a:gridCol w="1153986">
                  <a:extLst>
                    <a:ext uri="{9D8B030D-6E8A-4147-A177-3AD203B41FA5}">
                      <a16:colId xmlns:a16="http://schemas.microsoft.com/office/drawing/2014/main" val="3768930566"/>
                    </a:ext>
                  </a:extLst>
                </a:gridCol>
                <a:gridCol w="1625600">
                  <a:extLst>
                    <a:ext uri="{9D8B030D-6E8A-4147-A177-3AD203B41FA5}">
                      <a16:colId xmlns:a16="http://schemas.microsoft.com/office/drawing/2014/main" val="1627223081"/>
                    </a:ext>
                  </a:extLst>
                </a:gridCol>
                <a:gridCol w="987743">
                  <a:extLst>
                    <a:ext uri="{9D8B030D-6E8A-4147-A177-3AD203B41FA5}">
                      <a16:colId xmlns:a16="http://schemas.microsoft.com/office/drawing/2014/main" val="831638781"/>
                    </a:ext>
                  </a:extLst>
                </a:gridCol>
                <a:gridCol w="1625600">
                  <a:extLst>
                    <a:ext uri="{9D8B030D-6E8A-4147-A177-3AD203B41FA5}">
                      <a16:colId xmlns:a16="http://schemas.microsoft.com/office/drawing/2014/main" val="1666882605"/>
                    </a:ext>
                  </a:extLst>
                </a:gridCol>
              </a:tblGrid>
              <a:tr h="370840">
                <a:tc>
                  <a:txBody>
                    <a:bodyPr/>
                    <a:lstStyle/>
                    <a:p>
                      <a:r>
                        <a:rPr lang="en-US" dirty="0"/>
                        <a:t>Period</a:t>
                      </a:r>
                    </a:p>
                  </a:txBody>
                  <a:tcPr/>
                </a:tc>
                <a:tc>
                  <a:txBody>
                    <a:bodyPr/>
                    <a:lstStyle/>
                    <a:p>
                      <a:r>
                        <a:rPr lang="en-US" dirty="0"/>
                        <a:t>Cash flow</a:t>
                      </a:r>
                    </a:p>
                  </a:txBody>
                  <a:tcPr/>
                </a:tc>
                <a:tc>
                  <a:txBody>
                    <a:bodyPr/>
                    <a:lstStyle/>
                    <a:p>
                      <a:r>
                        <a:rPr lang="en-US" dirty="0"/>
                        <a:t>Present value</a:t>
                      </a:r>
                    </a:p>
                  </a:txBody>
                  <a:tcPr/>
                </a:tc>
                <a:tc>
                  <a:txBody>
                    <a:bodyPr/>
                    <a:lstStyle/>
                    <a:p>
                      <a:r>
                        <a:rPr lang="en-US" dirty="0"/>
                        <a:t>Weight </a:t>
                      </a:r>
                    </a:p>
                  </a:txBody>
                  <a:tcPr/>
                </a:tc>
                <a:tc>
                  <a:txBody>
                    <a:bodyPr/>
                    <a:lstStyle/>
                    <a:p>
                      <a:r>
                        <a:rPr lang="en-US" dirty="0"/>
                        <a:t>Period*weight</a:t>
                      </a:r>
                    </a:p>
                  </a:txBody>
                  <a:tcPr/>
                </a:tc>
                <a:extLst>
                  <a:ext uri="{0D108BD9-81ED-4DB2-BD59-A6C34878D82A}">
                    <a16:rowId xmlns:a16="http://schemas.microsoft.com/office/drawing/2014/main" val="3800876981"/>
                  </a:ext>
                </a:extLst>
              </a:tr>
              <a:tr h="370840">
                <a:tc>
                  <a:txBody>
                    <a:bodyPr/>
                    <a:lstStyle/>
                    <a:p>
                      <a:pPr algn="ctr"/>
                      <a:r>
                        <a:rPr lang="en-US" dirty="0"/>
                        <a:t>1</a:t>
                      </a:r>
                    </a:p>
                  </a:txBody>
                  <a:tcPr/>
                </a:tc>
                <a:tc>
                  <a:txBody>
                    <a:bodyPr/>
                    <a:lstStyle/>
                    <a:p>
                      <a:pPr algn="ctr"/>
                      <a:r>
                        <a:rPr lang="en-US" dirty="0"/>
                        <a:t>8</a:t>
                      </a:r>
                    </a:p>
                  </a:txBody>
                  <a:tcPr/>
                </a:tc>
                <a:tc>
                  <a:txBody>
                    <a:bodyPr/>
                    <a:lstStyle/>
                    <a:p>
                      <a:pPr algn="ctr"/>
                      <a:r>
                        <a:rPr lang="en-US" dirty="0"/>
                        <a:t>7.246377</a:t>
                      </a:r>
                    </a:p>
                  </a:txBody>
                  <a:tcPr/>
                </a:tc>
                <a:tc>
                  <a:txBody>
                    <a:bodyPr/>
                    <a:lstStyle/>
                    <a:p>
                      <a:pPr algn="ctr"/>
                      <a:r>
                        <a:rPr lang="en-US" dirty="0"/>
                        <a:t>0.08475</a:t>
                      </a:r>
                    </a:p>
                  </a:txBody>
                  <a:tcPr/>
                </a:tc>
                <a:tc>
                  <a:txBody>
                    <a:bodyPr/>
                    <a:lstStyle/>
                    <a:p>
                      <a:pPr algn="ctr"/>
                      <a:r>
                        <a:rPr lang="en-US" dirty="0"/>
                        <a:t>0.0847</a:t>
                      </a:r>
                    </a:p>
                  </a:txBody>
                  <a:tcPr/>
                </a:tc>
                <a:extLst>
                  <a:ext uri="{0D108BD9-81ED-4DB2-BD59-A6C34878D82A}">
                    <a16:rowId xmlns:a16="http://schemas.microsoft.com/office/drawing/2014/main" val="412796520"/>
                  </a:ext>
                </a:extLst>
              </a:tr>
              <a:tr h="370840">
                <a:tc>
                  <a:txBody>
                    <a:bodyPr/>
                    <a:lstStyle/>
                    <a:p>
                      <a:pPr algn="ctr"/>
                      <a:r>
                        <a:rPr lang="en-US" dirty="0"/>
                        <a:t>2</a:t>
                      </a:r>
                    </a:p>
                  </a:txBody>
                  <a:tcPr/>
                </a:tc>
                <a:tc>
                  <a:txBody>
                    <a:bodyPr/>
                    <a:lstStyle/>
                    <a:p>
                      <a:pPr algn="ctr"/>
                      <a:r>
                        <a:rPr lang="en-US" dirty="0"/>
                        <a:t>8</a:t>
                      </a:r>
                    </a:p>
                  </a:txBody>
                  <a:tcPr/>
                </a:tc>
                <a:tc>
                  <a:txBody>
                    <a:bodyPr/>
                    <a:lstStyle/>
                    <a:p>
                      <a:pPr algn="ctr"/>
                      <a:r>
                        <a:rPr lang="en-US" dirty="0"/>
                        <a:t>6.563747</a:t>
                      </a:r>
                    </a:p>
                  </a:txBody>
                  <a:tcPr/>
                </a:tc>
                <a:tc>
                  <a:txBody>
                    <a:bodyPr/>
                    <a:lstStyle/>
                    <a:p>
                      <a:pPr algn="ctr"/>
                      <a:r>
                        <a:rPr lang="en-US" dirty="0"/>
                        <a:t>0.07677</a:t>
                      </a:r>
                    </a:p>
                  </a:txBody>
                  <a:tcPr/>
                </a:tc>
                <a:tc>
                  <a:txBody>
                    <a:bodyPr/>
                    <a:lstStyle/>
                    <a:p>
                      <a:pPr algn="ctr"/>
                      <a:r>
                        <a:rPr lang="en-US" dirty="0"/>
                        <a:t>0.1535</a:t>
                      </a:r>
                    </a:p>
                  </a:txBody>
                  <a:tcPr/>
                </a:tc>
                <a:extLst>
                  <a:ext uri="{0D108BD9-81ED-4DB2-BD59-A6C34878D82A}">
                    <a16:rowId xmlns:a16="http://schemas.microsoft.com/office/drawing/2014/main" val="1208044220"/>
                  </a:ext>
                </a:extLst>
              </a:tr>
              <a:tr h="370840">
                <a:tc>
                  <a:txBody>
                    <a:bodyPr/>
                    <a:lstStyle/>
                    <a:p>
                      <a:pPr algn="ctr"/>
                      <a:r>
                        <a:rPr lang="en-US" dirty="0"/>
                        <a:t>3</a:t>
                      </a:r>
                    </a:p>
                  </a:txBody>
                  <a:tcPr/>
                </a:tc>
                <a:tc>
                  <a:txBody>
                    <a:bodyPr/>
                    <a:lstStyle/>
                    <a:p>
                      <a:pPr algn="ctr"/>
                      <a:r>
                        <a:rPr lang="en-US" dirty="0"/>
                        <a:t>8</a:t>
                      </a:r>
                    </a:p>
                  </a:txBody>
                  <a:tcPr/>
                </a:tc>
                <a:tc>
                  <a:txBody>
                    <a:bodyPr/>
                    <a:lstStyle/>
                    <a:p>
                      <a:pPr algn="ctr"/>
                      <a:r>
                        <a:rPr lang="en-US" dirty="0"/>
                        <a:t>5.945423</a:t>
                      </a:r>
                    </a:p>
                  </a:txBody>
                  <a:tcPr/>
                </a:tc>
                <a:tc>
                  <a:txBody>
                    <a:bodyPr/>
                    <a:lstStyle/>
                    <a:p>
                      <a:pPr algn="ctr"/>
                      <a:r>
                        <a:rPr lang="en-US" dirty="0"/>
                        <a:t>0.06953</a:t>
                      </a:r>
                    </a:p>
                  </a:txBody>
                  <a:tcPr/>
                </a:tc>
                <a:tc>
                  <a:txBody>
                    <a:bodyPr/>
                    <a:lstStyle/>
                    <a:p>
                      <a:pPr algn="ctr"/>
                      <a:r>
                        <a:rPr lang="en-US" dirty="0"/>
                        <a:t>0.2086</a:t>
                      </a:r>
                    </a:p>
                  </a:txBody>
                  <a:tcPr/>
                </a:tc>
                <a:extLst>
                  <a:ext uri="{0D108BD9-81ED-4DB2-BD59-A6C34878D82A}">
                    <a16:rowId xmlns:a16="http://schemas.microsoft.com/office/drawing/2014/main" val="2582110660"/>
                  </a:ext>
                </a:extLst>
              </a:tr>
              <a:tr h="370840">
                <a:tc>
                  <a:txBody>
                    <a:bodyPr/>
                    <a:lstStyle/>
                    <a:p>
                      <a:pPr algn="ctr"/>
                      <a:r>
                        <a:rPr lang="en-US" dirty="0"/>
                        <a:t>4</a:t>
                      </a:r>
                    </a:p>
                  </a:txBody>
                  <a:tcPr/>
                </a:tc>
                <a:tc>
                  <a:txBody>
                    <a:bodyPr/>
                    <a:lstStyle/>
                    <a:p>
                      <a:pPr algn="ctr"/>
                      <a:r>
                        <a:rPr lang="en-US" dirty="0"/>
                        <a:t>8</a:t>
                      </a:r>
                    </a:p>
                  </a:txBody>
                  <a:tcPr/>
                </a:tc>
                <a:tc>
                  <a:txBody>
                    <a:bodyPr/>
                    <a:lstStyle/>
                    <a:p>
                      <a:pPr algn="ctr"/>
                      <a:r>
                        <a:rPr lang="en-US" dirty="0"/>
                        <a:t>5.385347</a:t>
                      </a:r>
                    </a:p>
                  </a:txBody>
                  <a:tcPr/>
                </a:tc>
                <a:tc>
                  <a:txBody>
                    <a:bodyPr/>
                    <a:lstStyle/>
                    <a:p>
                      <a:pPr algn="ctr"/>
                      <a:r>
                        <a:rPr lang="en-US" dirty="0"/>
                        <a:t>0.06298</a:t>
                      </a:r>
                    </a:p>
                  </a:txBody>
                  <a:tcPr/>
                </a:tc>
                <a:tc>
                  <a:txBody>
                    <a:bodyPr/>
                    <a:lstStyle/>
                    <a:p>
                      <a:pPr algn="ctr"/>
                      <a:r>
                        <a:rPr lang="en-US" dirty="0"/>
                        <a:t>0.2519</a:t>
                      </a:r>
                    </a:p>
                  </a:txBody>
                  <a:tcPr/>
                </a:tc>
                <a:extLst>
                  <a:ext uri="{0D108BD9-81ED-4DB2-BD59-A6C34878D82A}">
                    <a16:rowId xmlns:a16="http://schemas.microsoft.com/office/drawing/2014/main" val="3455295932"/>
                  </a:ext>
                </a:extLst>
              </a:tr>
              <a:tr h="370840">
                <a:tc>
                  <a:txBody>
                    <a:bodyPr/>
                    <a:lstStyle/>
                    <a:p>
                      <a:pPr algn="ctr"/>
                      <a:r>
                        <a:rPr lang="en-US" dirty="0"/>
                        <a:t>5</a:t>
                      </a:r>
                    </a:p>
                  </a:txBody>
                  <a:tcPr/>
                </a:tc>
                <a:tc>
                  <a:txBody>
                    <a:bodyPr/>
                    <a:lstStyle/>
                    <a:p>
                      <a:pPr algn="ctr"/>
                      <a:r>
                        <a:rPr lang="en-US" dirty="0"/>
                        <a:t>8</a:t>
                      </a:r>
                    </a:p>
                  </a:txBody>
                  <a:tcPr/>
                </a:tc>
                <a:tc>
                  <a:txBody>
                    <a:bodyPr/>
                    <a:lstStyle/>
                    <a:p>
                      <a:pPr algn="ctr"/>
                      <a:r>
                        <a:rPr lang="en-US" dirty="0"/>
                        <a:t>4.878032</a:t>
                      </a:r>
                    </a:p>
                  </a:txBody>
                  <a:tcPr/>
                </a:tc>
                <a:tc>
                  <a:txBody>
                    <a:bodyPr/>
                    <a:lstStyle/>
                    <a:p>
                      <a:pPr algn="ctr"/>
                      <a:r>
                        <a:rPr lang="en-US" dirty="0"/>
                        <a:t>0.05705</a:t>
                      </a:r>
                    </a:p>
                  </a:txBody>
                  <a:tcPr/>
                </a:tc>
                <a:tc>
                  <a:txBody>
                    <a:bodyPr/>
                    <a:lstStyle/>
                    <a:p>
                      <a:pPr algn="ctr"/>
                      <a:r>
                        <a:rPr lang="en-US" dirty="0"/>
                        <a:t>0.2853</a:t>
                      </a:r>
                    </a:p>
                  </a:txBody>
                  <a:tcPr/>
                </a:tc>
                <a:extLst>
                  <a:ext uri="{0D108BD9-81ED-4DB2-BD59-A6C34878D82A}">
                    <a16:rowId xmlns:a16="http://schemas.microsoft.com/office/drawing/2014/main" val="395633322"/>
                  </a:ext>
                </a:extLst>
              </a:tr>
              <a:tr h="370840">
                <a:tc>
                  <a:txBody>
                    <a:bodyPr/>
                    <a:lstStyle/>
                    <a:p>
                      <a:pPr algn="ctr"/>
                      <a:r>
                        <a:rPr lang="en-US" dirty="0"/>
                        <a:t>6</a:t>
                      </a:r>
                    </a:p>
                  </a:txBody>
                  <a:tcPr/>
                </a:tc>
                <a:tc>
                  <a:txBody>
                    <a:bodyPr/>
                    <a:lstStyle/>
                    <a:p>
                      <a:pPr algn="ctr"/>
                      <a:r>
                        <a:rPr lang="en-US" dirty="0"/>
                        <a:t>8</a:t>
                      </a:r>
                    </a:p>
                  </a:txBody>
                  <a:tcPr/>
                </a:tc>
                <a:tc>
                  <a:txBody>
                    <a:bodyPr/>
                    <a:lstStyle/>
                    <a:p>
                      <a:pPr algn="ctr"/>
                      <a:r>
                        <a:rPr lang="en-US" dirty="0"/>
                        <a:t>4.418507</a:t>
                      </a:r>
                    </a:p>
                  </a:txBody>
                  <a:tcPr/>
                </a:tc>
                <a:tc>
                  <a:txBody>
                    <a:bodyPr/>
                    <a:lstStyle/>
                    <a:p>
                      <a:pPr algn="ctr"/>
                      <a:r>
                        <a:rPr lang="en-US" dirty="0"/>
                        <a:t>0.05168</a:t>
                      </a:r>
                    </a:p>
                  </a:txBody>
                  <a:tcPr/>
                </a:tc>
                <a:tc>
                  <a:txBody>
                    <a:bodyPr/>
                    <a:lstStyle/>
                    <a:p>
                      <a:pPr algn="ctr"/>
                      <a:r>
                        <a:rPr lang="en-US" dirty="0"/>
                        <a:t>0.3101</a:t>
                      </a:r>
                    </a:p>
                  </a:txBody>
                  <a:tcPr/>
                </a:tc>
                <a:extLst>
                  <a:ext uri="{0D108BD9-81ED-4DB2-BD59-A6C34878D82A}">
                    <a16:rowId xmlns:a16="http://schemas.microsoft.com/office/drawing/2014/main" val="845580701"/>
                  </a:ext>
                </a:extLst>
              </a:tr>
              <a:tr h="370840">
                <a:tc>
                  <a:txBody>
                    <a:bodyPr/>
                    <a:lstStyle/>
                    <a:p>
                      <a:pPr algn="ctr"/>
                      <a:r>
                        <a:rPr lang="en-US" dirty="0"/>
                        <a:t>7</a:t>
                      </a:r>
                    </a:p>
                  </a:txBody>
                  <a:tcPr/>
                </a:tc>
                <a:tc>
                  <a:txBody>
                    <a:bodyPr/>
                    <a:lstStyle/>
                    <a:p>
                      <a:pPr algn="ctr"/>
                      <a:r>
                        <a:rPr lang="en-US" dirty="0"/>
                        <a:t>8</a:t>
                      </a:r>
                    </a:p>
                  </a:txBody>
                  <a:tcPr/>
                </a:tc>
                <a:tc>
                  <a:txBody>
                    <a:bodyPr/>
                    <a:lstStyle/>
                    <a:p>
                      <a:pPr algn="ctr"/>
                      <a:r>
                        <a:rPr lang="en-US" dirty="0"/>
                        <a:t>4.002271</a:t>
                      </a:r>
                    </a:p>
                  </a:txBody>
                  <a:tcPr/>
                </a:tc>
                <a:tc>
                  <a:txBody>
                    <a:bodyPr/>
                    <a:lstStyle/>
                    <a:p>
                      <a:pPr algn="ctr"/>
                      <a:r>
                        <a:rPr lang="en-US" dirty="0"/>
                        <a:t>0.04681</a:t>
                      </a:r>
                    </a:p>
                  </a:txBody>
                  <a:tcPr/>
                </a:tc>
                <a:tc>
                  <a:txBody>
                    <a:bodyPr/>
                    <a:lstStyle/>
                    <a:p>
                      <a:pPr algn="ctr"/>
                      <a:r>
                        <a:rPr lang="en-US" dirty="0"/>
                        <a:t>0.3277</a:t>
                      </a:r>
                    </a:p>
                  </a:txBody>
                  <a:tcPr/>
                </a:tc>
                <a:extLst>
                  <a:ext uri="{0D108BD9-81ED-4DB2-BD59-A6C34878D82A}">
                    <a16:rowId xmlns:a16="http://schemas.microsoft.com/office/drawing/2014/main" val="3537437597"/>
                  </a:ext>
                </a:extLst>
              </a:tr>
              <a:tr h="370840">
                <a:tc>
                  <a:txBody>
                    <a:bodyPr/>
                    <a:lstStyle/>
                    <a:p>
                      <a:pPr algn="ctr"/>
                      <a:r>
                        <a:rPr lang="en-US" dirty="0"/>
                        <a:t>8</a:t>
                      </a:r>
                    </a:p>
                  </a:txBody>
                  <a:tcPr/>
                </a:tc>
                <a:tc>
                  <a:txBody>
                    <a:bodyPr/>
                    <a:lstStyle/>
                    <a:p>
                      <a:pPr algn="ctr"/>
                      <a:r>
                        <a:rPr lang="en-US" dirty="0"/>
                        <a:t>8</a:t>
                      </a:r>
                    </a:p>
                  </a:txBody>
                  <a:tcPr/>
                </a:tc>
                <a:tc>
                  <a:txBody>
                    <a:bodyPr/>
                    <a:lstStyle/>
                    <a:p>
                      <a:pPr algn="ctr"/>
                      <a:r>
                        <a:rPr lang="en-US" dirty="0"/>
                        <a:t>3.625245</a:t>
                      </a:r>
                    </a:p>
                  </a:txBody>
                  <a:tcPr/>
                </a:tc>
                <a:tc>
                  <a:txBody>
                    <a:bodyPr/>
                    <a:lstStyle/>
                    <a:p>
                      <a:pPr algn="ctr"/>
                      <a:r>
                        <a:rPr lang="en-US" dirty="0"/>
                        <a:t>0.04240</a:t>
                      </a:r>
                    </a:p>
                  </a:txBody>
                  <a:tcPr/>
                </a:tc>
                <a:tc>
                  <a:txBody>
                    <a:bodyPr/>
                    <a:lstStyle/>
                    <a:p>
                      <a:pPr algn="ctr"/>
                      <a:r>
                        <a:rPr lang="en-US" dirty="0"/>
                        <a:t>0.3392</a:t>
                      </a:r>
                    </a:p>
                  </a:txBody>
                  <a:tcPr/>
                </a:tc>
                <a:extLst>
                  <a:ext uri="{0D108BD9-81ED-4DB2-BD59-A6C34878D82A}">
                    <a16:rowId xmlns:a16="http://schemas.microsoft.com/office/drawing/2014/main" val="58037631"/>
                  </a:ext>
                </a:extLst>
              </a:tr>
              <a:tr h="370840">
                <a:tc>
                  <a:txBody>
                    <a:bodyPr/>
                    <a:lstStyle/>
                    <a:p>
                      <a:pPr algn="ctr"/>
                      <a:r>
                        <a:rPr lang="en-US" dirty="0"/>
                        <a:t>9</a:t>
                      </a:r>
                    </a:p>
                  </a:txBody>
                  <a:tcPr/>
                </a:tc>
                <a:tc>
                  <a:txBody>
                    <a:bodyPr/>
                    <a:lstStyle/>
                    <a:p>
                      <a:pPr algn="ctr"/>
                      <a:r>
                        <a:rPr lang="en-US" dirty="0"/>
                        <a:t>8</a:t>
                      </a:r>
                    </a:p>
                  </a:txBody>
                  <a:tcPr/>
                </a:tc>
                <a:tc>
                  <a:txBody>
                    <a:bodyPr/>
                    <a:lstStyle/>
                    <a:p>
                      <a:pPr algn="ctr"/>
                      <a:r>
                        <a:rPr lang="en-US" dirty="0"/>
                        <a:t>3.283737</a:t>
                      </a:r>
                    </a:p>
                  </a:txBody>
                  <a:tcPr/>
                </a:tc>
                <a:tc>
                  <a:txBody>
                    <a:bodyPr/>
                    <a:lstStyle/>
                    <a:p>
                      <a:pPr algn="ctr"/>
                      <a:r>
                        <a:rPr lang="en-US" dirty="0"/>
                        <a:t>0.03840</a:t>
                      </a:r>
                    </a:p>
                  </a:txBody>
                  <a:tcPr/>
                </a:tc>
                <a:tc>
                  <a:txBody>
                    <a:bodyPr/>
                    <a:lstStyle/>
                    <a:p>
                      <a:pPr algn="ctr"/>
                      <a:r>
                        <a:rPr lang="en-US" dirty="0"/>
                        <a:t>0.3456</a:t>
                      </a:r>
                    </a:p>
                  </a:txBody>
                  <a:tcPr/>
                </a:tc>
                <a:extLst>
                  <a:ext uri="{0D108BD9-81ED-4DB2-BD59-A6C34878D82A}">
                    <a16:rowId xmlns:a16="http://schemas.microsoft.com/office/drawing/2014/main" val="3890326675"/>
                  </a:ext>
                </a:extLst>
              </a:tr>
              <a:tr h="370840">
                <a:tc>
                  <a:txBody>
                    <a:bodyPr/>
                    <a:lstStyle/>
                    <a:p>
                      <a:pPr algn="ctr"/>
                      <a:r>
                        <a:rPr lang="en-US" dirty="0"/>
                        <a:t>10</a:t>
                      </a:r>
                    </a:p>
                  </a:txBody>
                  <a:tcPr/>
                </a:tc>
                <a:tc>
                  <a:txBody>
                    <a:bodyPr/>
                    <a:lstStyle/>
                    <a:p>
                      <a:pPr algn="ctr"/>
                      <a:r>
                        <a:rPr lang="en-US" dirty="0"/>
                        <a:t>108</a:t>
                      </a:r>
                    </a:p>
                  </a:txBody>
                  <a:tcPr/>
                </a:tc>
                <a:tc>
                  <a:txBody>
                    <a:bodyPr/>
                    <a:lstStyle/>
                    <a:p>
                      <a:pPr algn="ctr"/>
                      <a:r>
                        <a:rPr lang="en-US" dirty="0"/>
                        <a:t>40.154389</a:t>
                      </a:r>
                    </a:p>
                  </a:txBody>
                  <a:tcPr/>
                </a:tc>
                <a:tc>
                  <a:txBody>
                    <a:bodyPr/>
                    <a:lstStyle/>
                    <a:p>
                      <a:pPr algn="ctr"/>
                      <a:r>
                        <a:rPr lang="en-US" dirty="0"/>
                        <a:t>0.46963</a:t>
                      </a:r>
                    </a:p>
                  </a:txBody>
                  <a:tcPr/>
                </a:tc>
                <a:tc>
                  <a:txBody>
                    <a:bodyPr/>
                    <a:lstStyle/>
                    <a:p>
                      <a:pPr algn="ctr"/>
                      <a:r>
                        <a:rPr lang="en-US" dirty="0"/>
                        <a:t>4.6963</a:t>
                      </a:r>
                    </a:p>
                  </a:txBody>
                  <a:tcPr/>
                </a:tc>
                <a:extLst>
                  <a:ext uri="{0D108BD9-81ED-4DB2-BD59-A6C34878D82A}">
                    <a16:rowId xmlns:a16="http://schemas.microsoft.com/office/drawing/2014/main" val="3511986050"/>
                  </a:ext>
                </a:extLst>
              </a:tr>
              <a:tr h="370840">
                <a:tc>
                  <a:txBody>
                    <a:bodyPr/>
                    <a:lstStyle/>
                    <a:p>
                      <a:pPr algn="ctr"/>
                      <a:endParaRPr lang="en-US"/>
                    </a:p>
                  </a:txBody>
                  <a:tcPr/>
                </a:tc>
                <a:tc>
                  <a:txBody>
                    <a:bodyPr/>
                    <a:lstStyle/>
                    <a:p>
                      <a:pPr algn="ctr"/>
                      <a:endParaRPr lang="en-US"/>
                    </a:p>
                  </a:txBody>
                  <a:tcPr/>
                </a:tc>
                <a:tc>
                  <a:txBody>
                    <a:bodyPr/>
                    <a:lstStyle/>
                    <a:p>
                      <a:pPr algn="ctr"/>
                      <a:r>
                        <a:rPr lang="en-US" dirty="0"/>
                        <a:t>85.503075</a:t>
                      </a:r>
                    </a:p>
                  </a:txBody>
                  <a:tcPr/>
                </a:tc>
                <a:tc>
                  <a:txBody>
                    <a:bodyPr/>
                    <a:lstStyle/>
                    <a:p>
                      <a:pPr algn="ctr"/>
                      <a:r>
                        <a:rPr lang="en-US" dirty="0"/>
                        <a:t>1</a:t>
                      </a:r>
                    </a:p>
                  </a:txBody>
                  <a:tcPr/>
                </a:tc>
                <a:tc>
                  <a:txBody>
                    <a:bodyPr/>
                    <a:lstStyle/>
                    <a:p>
                      <a:pPr algn="ctr"/>
                      <a:r>
                        <a:rPr lang="en-US" dirty="0"/>
                        <a:t>7.0029</a:t>
                      </a:r>
                    </a:p>
                  </a:txBody>
                  <a:tcPr/>
                </a:tc>
                <a:extLst>
                  <a:ext uri="{0D108BD9-81ED-4DB2-BD59-A6C34878D82A}">
                    <a16:rowId xmlns:a16="http://schemas.microsoft.com/office/drawing/2014/main" val="1046677621"/>
                  </a:ext>
                </a:extLst>
              </a:tr>
            </a:tbl>
          </a:graphicData>
        </a:graphic>
      </p:graphicFrame>
    </p:spTree>
    <p:extLst>
      <p:ext uri="{BB962C8B-B14F-4D97-AF65-F5344CB8AC3E}">
        <p14:creationId xmlns:p14="http://schemas.microsoft.com/office/powerpoint/2010/main" val="362418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2E19-EC67-4F03-A56A-B7E06A414673}"/>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1D55A341-8F51-459A-898A-6276B3E7873B}"/>
              </a:ext>
            </a:extLst>
          </p:cNvPr>
          <p:cNvSpPr>
            <a:spLocks noGrp="1"/>
          </p:cNvSpPr>
          <p:nvPr>
            <p:ph idx="1"/>
          </p:nvPr>
        </p:nvSpPr>
        <p:spPr/>
        <p:txBody>
          <a:bodyPr/>
          <a:lstStyle/>
          <a:p>
            <a:r>
              <a:rPr lang="en-US" dirty="0"/>
              <a:t>Macaulay duration of a five-year, 6% semiannual payment bond priced to yield 6%. A 6% semiannual payment corporate bond that matures on 14 February 2023 is purchased for settlement on 11 April 2019. The coupon payments are 3 per 100 of par value, paid on 14 February and 14 August of each year. 30/360 method to count days.</a:t>
            </a:r>
          </a:p>
          <a:p>
            <a:endParaRPr lang="en-US" dirty="0"/>
          </a:p>
        </p:txBody>
      </p:sp>
      <p:graphicFrame>
        <p:nvGraphicFramePr>
          <p:cNvPr id="4" name="Table 3">
            <a:extLst>
              <a:ext uri="{FF2B5EF4-FFF2-40B4-BE49-F238E27FC236}">
                <a16:creationId xmlns:a16="http://schemas.microsoft.com/office/drawing/2014/main" id="{553D7E0C-CE28-48AB-9B3D-EBA67C11BC14}"/>
              </a:ext>
            </a:extLst>
          </p:cNvPr>
          <p:cNvGraphicFramePr>
            <a:graphicFrameLocks noGrp="1"/>
          </p:cNvGraphicFramePr>
          <p:nvPr>
            <p:extLst>
              <p:ext uri="{D42A27DB-BD31-4B8C-83A1-F6EECF244321}">
                <p14:modId xmlns:p14="http://schemas.microsoft.com/office/powerpoint/2010/main" val="3716236692"/>
              </p:ext>
            </p:extLst>
          </p:nvPr>
        </p:nvGraphicFramePr>
        <p:xfrm>
          <a:off x="2371456" y="3701016"/>
          <a:ext cx="7921468" cy="3708400"/>
        </p:xfrm>
        <a:graphic>
          <a:graphicData uri="http://schemas.openxmlformats.org/drawingml/2006/table">
            <a:tbl>
              <a:tblPr firstRow="1" bandRow="1">
                <a:tableStyleId>{5C22544A-7EE6-4342-B048-85BDC9FD1C3A}</a:tableStyleId>
              </a:tblPr>
              <a:tblGrid>
                <a:gridCol w="849122">
                  <a:extLst>
                    <a:ext uri="{9D8B030D-6E8A-4147-A177-3AD203B41FA5}">
                      <a16:colId xmlns:a16="http://schemas.microsoft.com/office/drawing/2014/main" val="1907445878"/>
                    </a:ext>
                  </a:extLst>
                </a:gridCol>
                <a:gridCol w="1735848">
                  <a:extLst>
                    <a:ext uri="{9D8B030D-6E8A-4147-A177-3AD203B41FA5}">
                      <a16:colId xmlns:a16="http://schemas.microsoft.com/office/drawing/2014/main" val="3813119486"/>
                    </a:ext>
                  </a:extLst>
                </a:gridCol>
                <a:gridCol w="1206373">
                  <a:extLst>
                    <a:ext uri="{9D8B030D-6E8A-4147-A177-3AD203B41FA5}">
                      <a16:colId xmlns:a16="http://schemas.microsoft.com/office/drawing/2014/main" val="1988514060"/>
                    </a:ext>
                  </a:extLst>
                </a:gridCol>
                <a:gridCol w="1516317">
                  <a:extLst>
                    <a:ext uri="{9D8B030D-6E8A-4147-A177-3AD203B41FA5}">
                      <a16:colId xmlns:a16="http://schemas.microsoft.com/office/drawing/2014/main" val="560272327"/>
                    </a:ext>
                  </a:extLst>
                </a:gridCol>
                <a:gridCol w="939800">
                  <a:extLst>
                    <a:ext uri="{9D8B030D-6E8A-4147-A177-3AD203B41FA5}">
                      <a16:colId xmlns:a16="http://schemas.microsoft.com/office/drawing/2014/main" val="757155782"/>
                    </a:ext>
                  </a:extLst>
                </a:gridCol>
                <a:gridCol w="1674008">
                  <a:extLst>
                    <a:ext uri="{9D8B030D-6E8A-4147-A177-3AD203B41FA5}">
                      <a16:colId xmlns:a16="http://schemas.microsoft.com/office/drawing/2014/main" val="3316069546"/>
                    </a:ext>
                  </a:extLst>
                </a:gridCol>
              </a:tblGrid>
              <a:tr h="370840">
                <a:tc>
                  <a:txBody>
                    <a:bodyPr/>
                    <a:lstStyle/>
                    <a:p>
                      <a:r>
                        <a:rPr lang="en-US" dirty="0"/>
                        <a:t>Period</a:t>
                      </a:r>
                    </a:p>
                  </a:txBody>
                  <a:tcPr/>
                </a:tc>
                <a:tc>
                  <a:txBody>
                    <a:bodyPr/>
                    <a:lstStyle/>
                    <a:p>
                      <a:r>
                        <a:rPr lang="en-US" dirty="0"/>
                        <a:t>Time to receipt</a:t>
                      </a:r>
                    </a:p>
                  </a:txBody>
                  <a:tcPr/>
                </a:tc>
                <a:tc>
                  <a:txBody>
                    <a:bodyPr/>
                    <a:lstStyle/>
                    <a:p>
                      <a:r>
                        <a:rPr lang="en-US" dirty="0"/>
                        <a:t>Cash flow </a:t>
                      </a:r>
                    </a:p>
                  </a:txBody>
                  <a:tcPr/>
                </a:tc>
                <a:tc>
                  <a:txBody>
                    <a:bodyPr/>
                    <a:lstStyle/>
                    <a:p>
                      <a:r>
                        <a:rPr lang="en-US" dirty="0"/>
                        <a:t>Present value</a:t>
                      </a:r>
                    </a:p>
                  </a:txBody>
                  <a:tcPr/>
                </a:tc>
                <a:tc>
                  <a:txBody>
                    <a:bodyPr/>
                    <a:lstStyle/>
                    <a:p>
                      <a:r>
                        <a:rPr lang="en-US" dirty="0"/>
                        <a:t>Weight</a:t>
                      </a:r>
                    </a:p>
                  </a:txBody>
                  <a:tcPr/>
                </a:tc>
                <a:tc>
                  <a:txBody>
                    <a:bodyPr/>
                    <a:lstStyle/>
                    <a:p>
                      <a:r>
                        <a:rPr lang="en-US" dirty="0"/>
                        <a:t>Time*weight</a:t>
                      </a:r>
                    </a:p>
                  </a:txBody>
                  <a:tcPr/>
                </a:tc>
                <a:extLst>
                  <a:ext uri="{0D108BD9-81ED-4DB2-BD59-A6C34878D82A}">
                    <a16:rowId xmlns:a16="http://schemas.microsoft.com/office/drawing/2014/main" val="1130296602"/>
                  </a:ext>
                </a:extLst>
              </a:tr>
              <a:tr h="370840">
                <a:tc>
                  <a:txBody>
                    <a:bodyPr/>
                    <a:lstStyle/>
                    <a:p>
                      <a:pPr algn="ctr"/>
                      <a:r>
                        <a:rPr lang="en-US" dirty="0"/>
                        <a:t>1</a:t>
                      </a:r>
                    </a:p>
                  </a:txBody>
                  <a:tcPr/>
                </a:tc>
                <a:tc>
                  <a:txBody>
                    <a:bodyPr/>
                    <a:lstStyle/>
                    <a:p>
                      <a:pPr algn="ctr"/>
                      <a:r>
                        <a:rPr lang="en-US" dirty="0"/>
                        <a:t>0.6833</a:t>
                      </a:r>
                    </a:p>
                  </a:txBody>
                  <a:tcPr/>
                </a:tc>
                <a:tc>
                  <a:txBody>
                    <a:bodyPr/>
                    <a:lstStyle/>
                    <a:p>
                      <a:pPr algn="ctr"/>
                      <a:r>
                        <a:rPr lang="en-US" dirty="0"/>
                        <a:t>3</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2.940012326</a:t>
                      </a:r>
                    </a:p>
                  </a:txBody>
                  <a:tcPr marL="9525" marR="9525" marT="9525" marB="0" anchor="b"/>
                </a:tc>
                <a:tc>
                  <a:txBody>
                    <a:bodyPr/>
                    <a:lstStyle/>
                    <a:p>
                      <a:pPr marL="0" algn="ctr" defTabSz="914400" rtl="0" eaLnBrk="1" fontAlgn="b" latinLnBrk="0" hangingPunct="1"/>
                      <a:r>
                        <a:rPr lang="en-US" sz="1800" kern="1200">
                          <a:solidFill>
                            <a:schemeClr val="dk1"/>
                          </a:solidFill>
                          <a:latin typeface="+mn-lt"/>
                          <a:ea typeface="+mn-ea"/>
                          <a:cs typeface="+mn-cs"/>
                        </a:rPr>
                        <a:t>0.029126</a:t>
                      </a:r>
                    </a:p>
                  </a:txBody>
                  <a:tcPr marL="9525" marR="9525" marT="9525" marB="0" anchor="b"/>
                </a:tc>
                <a:tc>
                  <a:txBody>
                    <a:bodyPr/>
                    <a:lstStyle/>
                    <a:p>
                      <a:pPr marL="0" algn="ctr" defTabSz="914400" rtl="0" eaLnBrk="1" fontAlgn="b" latinLnBrk="0" hangingPunct="1"/>
                      <a:r>
                        <a:rPr lang="en-US" sz="1800" kern="1200">
                          <a:solidFill>
                            <a:schemeClr val="dk1"/>
                          </a:solidFill>
                          <a:latin typeface="+mn-lt"/>
                          <a:ea typeface="+mn-ea"/>
                          <a:cs typeface="+mn-cs"/>
                        </a:rPr>
                        <a:t>0.019903</a:t>
                      </a:r>
                    </a:p>
                  </a:txBody>
                  <a:tcPr marL="9525" marR="9525" marT="9525" marB="0" anchor="b"/>
                </a:tc>
                <a:extLst>
                  <a:ext uri="{0D108BD9-81ED-4DB2-BD59-A6C34878D82A}">
                    <a16:rowId xmlns:a16="http://schemas.microsoft.com/office/drawing/2014/main" val="1650416073"/>
                  </a:ext>
                </a:extLst>
              </a:tr>
              <a:tr h="370840">
                <a:tc>
                  <a:txBody>
                    <a:bodyPr/>
                    <a:lstStyle/>
                    <a:p>
                      <a:pPr algn="ctr"/>
                      <a:r>
                        <a:rPr lang="en-US" dirty="0"/>
                        <a:t>2</a:t>
                      </a:r>
                    </a:p>
                  </a:txBody>
                  <a:tcPr/>
                </a:tc>
                <a:tc>
                  <a:txBody>
                    <a:bodyPr/>
                    <a:lstStyle/>
                    <a:p>
                      <a:pPr algn="ctr"/>
                      <a:r>
                        <a:rPr lang="en-US" dirty="0"/>
                        <a:t>1.6833</a:t>
                      </a:r>
                    </a:p>
                  </a:txBody>
                  <a:tcPr/>
                </a:tc>
                <a:tc>
                  <a:txBody>
                    <a:bodyPr/>
                    <a:lstStyle/>
                    <a:p>
                      <a:pPr algn="ctr"/>
                      <a:r>
                        <a:rPr lang="en-US" dirty="0"/>
                        <a:t>3</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2.854380899</a:t>
                      </a:r>
                    </a:p>
                  </a:txBody>
                  <a:tcPr marL="9525" marR="9525" marT="9525" marB="0" anchor="b"/>
                </a:tc>
                <a:tc>
                  <a:txBody>
                    <a:bodyPr/>
                    <a:lstStyle/>
                    <a:p>
                      <a:pPr marL="0" algn="ctr" defTabSz="914400" rtl="0" eaLnBrk="1" fontAlgn="b" latinLnBrk="0" hangingPunct="1"/>
                      <a:r>
                        <a:rPr lang="en-US" sz="1800" kern="1200">
                          <a:solidFill>
                            <a:schemeClr val="dk1"/>
                          </a:solidFill>
                          <a:latin typeface="+mn-lt"/>
                          <a:ea typeface="+mn-ea"/>
                          <a:cs typeface="+mn-cs"/>
                        </a:rPr>
                        <a:t>0.028278</a:t>
                      </a:r>
                    </a:p>
                  </a:txBody>
                  <a:tcPr marL="9525" marR="9525" marT="9525" marB="0" anchor="b"/>
                </a:tc>
                <a:tc>
                  <a:txBody>
                    <a:bodyPr/>
                    <a:lstStyle/>
                    <a:p>
                      <a:pPr marL="0" algn="ctr" defTabSz="914400" rtl="0" eaLnBrk="1" fontAlgn="b" latinLnBrk="0" hangingPunct="1"/>
                      <a:r>
                        <a:rPr lang="en-US" sz="1800" kern="1200">
                          <a:solidFill>
                            <a:schemeClr val="dk1"/>
                          </a:solidFill>
                          <a:latin typeface="+mn-lt"/>
                          <a:ea typeface="+mn-ea"/>
                          <a:cs typeface="+mn-cs"/>
                        </a:rPr>
                        <a:t>0.047601</a:t>
                      </a:r>
                    </a:p>
                  </a:txBody>
                  <a:tcPr marL="9525" marR="9525" marT="9525" marB="0" anchor="b"/>
                </a:tc>
                <a:extLst>
                  <a:ext uri="{0D108BD9-81ED-4DB2-BD59-A6C34878D82A}">
                    <a16:rowId xmlns:a16="http://schemas.microsoft.com/office/drawing/2014/main" val="749876515"/>
                  </a:ext>
                </a:extLst>
              </a:tr>
              <a:tr h="370840">
                <a:tc>
                  <a:txBody>
                    <a:bodyPr/>
                    <a:lstStyle/>
                    <a:p>
                      <a:pPr algn="ctr"/>
                      <a:r>
                        <a:rPr lang="en-US" dirty="0"/>
                        <a:t>3</a:t>
                      </a:r>
                    </a:p>
                  </a:txBody>
                  <a:tcPr/>
                </a:tc>
                <a:tc>
                  <a:txBody>
                    <a:bodyPr/>
                    <a:lstStyle/>
                    <a:p>
                      <a:pPr algn="ctr"/>
                      <a:r>
                        <a:rPr lang="en-US" dirty="0"/>
                        <a:t>2.6833</a:t>
                      </a:r>
                    </a:p>
                  </a:txBody>
                  <a:tcPr/>
                </a:tc>
                <a:tc>
                  <a:txBody>
                    <a:bodyPr/>
                    <a:lstStyle/>
                    <a:p>
                      <a:pPr algn="ctr"/>
                      <a:r>
                        <a:rPr lang="en-US" dirty="0"/>
                        <a:t>3</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2.771243591</a:t>
                      </a:r>
                    </a:p>
                  </a:txBody>
                  <a:tcPr marL="9525" marR="9525" marT="9525" marB="0" anchor="b"/>
                </a:tc>
                <a:tc>
                  <a:txBody>
                    <a:bodyPr/>
                    <a:lstStyle/>
                    <a:p>
                      <a:pPr marL="0" algn="ctr" defTabSz="914400" rtl="0" eaLnBrk="1" fontAlgn="b" latinLnBrk="0" hangingPunct="1"/>
                      <a:r>
                        <a:rPr lang="en-US" sz="1800" kern="1200">
                          <a:solidFill>
                            <a:schemeClr val="dk1"/>
                          </a:solidFill>
                          <a:latin typeface="+mn-lt"/>
                          <a:ea typeface="+mn-ea"/>
                          <a:cs typeface="+mn-cs"/>
                        </a:rPr>
                        <a:t>0.027454</a:t>
                      </a:r>
                    </a:p>
                  </a:txBody>
                  <a:tcPr marL="9525" marR="9525" marT="9525" marB="0" anchor="b"/>
                </a:tc>
                <a:tc>
                  <a:txBody>
                    <a:bodyPr/>
                    <a:lstStyle/>
                    <a:p>
                      <a:pPr marL="0" algn="ctr" defTabSz="914400" rtl="0" eaLnBrk="1" fontAlgn="b" latinLnBrk="0" hangingPunct="1"/>
                      <a:r>
                        <a:rPr lang="en-US" sz="1800" kern="1200">
                          <a:solidFill>
                            <a:schemeClr val="dk1"/>
                          </a:solidFill>
                          <a:latin typeface="+mn-lt"/>
                          <a:ea typeface="+mn-ea"/>
                          <a:cs typeface="+mn-cs"/>
                        </a:rPr>
                        <a:t>0.073669</a:t>
                      </a:r>
                    </a:p>
                  </a:txBody>
                  <a:tcPr marL="9525" marR="9525" marT="9525" marB="0" anchor="b"/>
                </a:tc>
                <a:extLst>
                  <a:ext uri="{0D108BD9-81ED-4DB2-BD59-A6C34878D82A}">
                    <a16:rowId xmlns:a16="http://schemas.microsoft.com/office/drawing/2014/main" val="2532361222"/>
                  </a:ext>
                </a:extLst>
              </a:tr>
              <a:tr h="370840">
                <a:tc>
                  <a:txBody>
                    <a:bodyPr/>
                    <a:lstStyle/>
                    <a:p>
                      <a:pPr algn="ctr"/>
                      <a:r>
                        <a:rPr lang="en-US" dirty="0"/>
                        <a:t>4</a:t>
                      </a:r>
                    </a:p>
                  </a:txBody>
                  <a:tcPr/>
                </a:tc>
                <a:tc>
                  <a:txBody>
                    <a:bodyPr/>
                    <a:lstStyle/>
                    <a:p>
                      <a:pPr algn="ctr"/>
                      <a:r>
                        <a:rPr lang="en-US" dirty="0"/>
                        <a:t>3.6833</a:t>
                      </a:r>
                    </a:p>
                  </a:txBody>
                  <a:tcPr/>
                </a:tc>
                <a:tc>
                  <a:txBody>
                    <a:bodyPr/>
                    <a:lstStyle/>
                    <a:p>
                      <a:pPr algn="ctr"/>
                      <a:r>
                        <a:rPr lang="en-US" dirty="0"/>
                        <a:t>3</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2.690527758</a:t>
                      </a:r>
                    </a:p>
                  </a:txBody>
                  <a:tcPr marL="9525" marR="9525" marT="9525" marB="0" anchor="b"/>
                </a:tc>
                <a:tc>
                  <a:txBody>
                    <a:bodyPr/>
                    <a:lstStyle/>
                    <a:p>
                      <a:pPr marL="0" algn="ctr" defTabSz="914400" rtl="0" eaLnBrk="1" fontAlgn="b" latinLnBrk="0" hangingPunct="1"/>
                      <a:r>
                        <a:rPr lang="en-US" sz="1800" kern="1200" dirty="0">
                          <a:solidFill>
                            <a:schemeClr val="dk1"/>
                          </a:solidFill>
                          <a:latin typeface="+mn-lt"/>
                          <a:ea typeface="+mn-ea"/>
                          <a:cs typeface="+mn-cs"/>
                        </a:rPr>
                        <a:t>0.026655</a:t>
                      </a:r>
                    </a:p>
                  </a:txBody>
                  <a:tcPr marL="9525" marR="9525" marT="9525" marB="0" anchor="b"/>
                </a:tc>
                <a:tc>
                  <a:txBody>
                    <a:bodyPr/>
                    <a:lstStyle/>
                    <a:p>
                      <a:pPr marL="0" algn="ctr" defTabSz="914400" rtl="0" eaLnBrk="1" fontAlgn="b" latinLnBrk="0" hangingPunct="1"/>
                      <a:r>
                        <a:rPr lang="en-US" sz="1800" kern="1200">
                          <a:solidFill>
                            <a:schemeClr val="dk1"/>
                          </a:solidFill>
                          <a:latin typeface="+mn-lt"/>
                          <a:ea typeface="+mn-ea"/>
                          <a:cs typeface="+mn-cs"/>
                        </a:rPr>
                        <a:t>0.098178</a:t>
                      </a:r>
                    </a:p>
                  </a:txBody>
                  <a:tcPr marL="9525" marR="9525" marT="9525" marB="0" anchor="b"/>
                </a:tc>
                <a:extLst>
                  <a:ext uri="{0D108BD9-81ED-4DB2-BD59-A6C34878D82A}">
                    <a16:rowId xmlns:a16="http://schemas.microsoft.com/office/drawing/2014/main" val="2381425144"/>
                  </a:ext>
                </a:extLst>
              </a:tr>
              <a:tr h="370840">
                <a:tc>
                  <a:txBody>
                    <a:bodyPr/>
                    <a:lstStyle/>
                    <a:p>
                      <a:pPr algn="ctr"/>
                      <a:r>
                        <a:rPr lang="en-US" dirty="0"/>
                        <a:t>5</a:t>
                      </a:r>
                    </a:p>
                  </a:txBody>
                  <a:tcPr/>
                </a:tc>
                <a:tc>
                  <a:txBody>
                    <a:bodyPr/>
                    <a:lstStyle/>
                    <a:p>
                      <a:pPr algn="ctr"/>
                      <a:r>
                        <a:rPr lang="en-US" dirty="0"/>
                        <a:t>4.6833</a:t>
                      </a:r>
                    </a:p>
                  </a:txBody>
                  <a:tcPr/>
                </a:tc>
                <a:tc>
                  <a:txBody>
                    <a:bodyPr/>
                    <a:lstStyle/>
                    <a:p>
                      <a:pPr algn="ctr"/>
                      <a:r>
                        <a:rPr lang="en-US" dirty="0"/>
                        <a:t>3</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2.612162872</a:t>
                      </a:r>
                    </a:p>
                  </a:txBody>
                  <a:tcPr marL="9525" marR="9525" marT="9525" marB="0" anchor="b"/>
                </a:tc>
                <a:tc>
                  <a:txBody>
                    <a:bodyPr/>
                    <a:lstStyle/>
                    <a:p>
                      <a:pPr marL="0" algn="ctr" defTabSz="914400" rtl="0" eaLnBrk="1" fontAlgn="b" latinLnBrk="0" hangingPunct="1"/>
                      <a:r>
                        <a:rPr lang="en-US" sz="1800" kern="1200" dirty="0">
                          <a:solidFill>
                            <a:schemeClr val="dk1"/>
                          </a:solidFill>
                          <a:latin typeface="+mn-lt"/>
                          <a:ea typeface="+mn-ea"/>
                          <a:cs typeface="+mn-cs"/>
                        </a:rPr>
                        <a:t>0.025878</a:t>
                      </a:r>
                    </a:p>
                  </a:txBody>
                  <a:tcPr marL="9525" marR="9525" marT="9525" marB="0" anchor="b"/>
                </a:tc>
                <a:tc>
                  <a:txBody>
                    <a:bodyPr/>
                    <a:lstStyle/>
                    <a:p>
                      <a:pPr marL="0" algn="ctr" defTabSz="914400" rtl="0" eaLnBrk="1" fontAlgn="b" latinLnBrk="0" hangingPunct="1"/>
                      <a:r>
                        <a:rPr lang="en-US" sz="1800" kern="1200">
                          <a:solidFill>
                            <a:schemeClr val="dk1"/>
                          </a:solidFill>
                          <a:latin typeface="+mn-lt"/>
                          <a:ea typeface="+mn-ea"/>
                          <a:cs typeface="+mn-cs"/>
                        </a:rPr>
                        <a:t>0.121197</a:t>
                      </a:r>
                    </a:p>
                  </a:txBody>
                  <a:tcPr marL="9525" marR="9525" marT="9525" marB="0" anchor="b"/>
                </a:tc>
                <a:extLst>
                  <a:ext uri="{0D108BD9-81ED-4DB2-BD59-A6C34878D82A}">
                    <a16:rowId xmlns:a16="http://schemas.microsoft.com/office/drawing/2014/main" val="2078082200"/>
                  </a:ext>
                </a:extLst>
              </a:tr>
              <a:tr h="370840">
                <a:tc>
                  <a:txBody>
                    <a:bodyPr/>
                    <a:lstStyle/>
                    <a:p>
                      <a:pPr algn="ctr"/>
                      <a:r>
                        <a:rPr lang="en-US" dirty="0"/>
                        <a:t>6</a:t>
                      </a:r>
                    </a:p>
                  </a:txBody>
                  <a:tcPr/>
                </a:tc>
                <a:tc>
                  <a:txBody>
                    <a:bodyPr/>
                    <a:lstStyle/>
                    <a:p>
                      <a:pPr algn="ctr"/>
                      <a:r>
                        <a:rPr lang="en-US" dirty="0"/>
                        <a:t>5.6833</a:t>
                      </a:r>
                    </a:p>
                  </a:txBody>
                  <a:tcPr/>
                </a:tc>
                <a:tc>
                  <a:txBody>
                    <a:bodyPr/>
                    <a:lstStyle/>
                    <a:p>
                      <a:pPr algn="ctr"/>
                      <a:r>
                        <a:rPr lang="en-US" dirty="0"/>
                        <a:t>3</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2.536080458</a:t>
                      </a:r>
                    </a:p>
                  </a:txBody>
                  <a:tcPr marL="9525" marR="9525" marT="9525" marB="0" anchor="b"/>
                </a:tc>
                <a:tc>
                  <a:txBody>
                    <a:bodyPr/>
                    <a:lstStyle/>
                    <a:p>
                      <a:pPr marL="0" algn="ctr" defTabSz="914400" rtl="0" eaLnBrk="1" fontAlgn="b" latinLnBrk="0" hangingPunct="1"/>
                      <a:r>
                        <a:rPr lang="en-US" sz="1800" kern="1200" dirty="0">
                          <a:solidFill>
                            <a:schemeClr val="dk1"/>
                          </a:solidFill>
                          <a:latin typeface="+mn-lt"/>
                          <a:ea typeface="+mn-ea"/>
                          <a:cs typeface="+mn-cs"/>
                        </a:rPr>
                        <a:t>0.025125</a:t>
                      </a:r>
                    </a:p>
                  </a:txBody>
                  <a:tcPr marL="9525" marR="9525" marT="9525" marB="0" anchor="b"/>
                </a:tc>
                <a:tc>
                  <a:txBody>
                    <a:bodyPr/>
                    <a:lstStyle/>
                    <a:p>
                      <a:pPr marL="0" algn="ctr" defTabSz="914400" rtl="0" eaLnBrk="1" fontAlgn="b" latinLnBrk="0" hangingPunct="1"/>
                      <a:r>
                        <a:rPr lang="en-US" sz="1800" kern="1200" dirty="0">
                          <a:solidFill>
                            <a:schemeClr val="dk1"/>
                          </a:solidFill>
                          <a:latin typeface="+mn-lt"/>
                          <a:ea typeface="+mn-ea"/>
                          <a:cs typeface="+mn-cs"/>
                        </a:rPr>
                        <a:t>0.142791</a:t>
                      </a:r>
                    </a:p>
                  </a:txBody>
                  <a:tcPr marL="9525" marR="9525" marT="9525" marB="0" anchor="b"/>
                </a:tc>
                <a:extLst>
                  <a:ext uri="{0D108BD9-81ED-4DB2-BD59-A6C34878D82A}">
                    <a16:rowId xmlns:a16="http://schemas.microsoft.com/office/drawing/2014/main" val="2512910112"/>
                  </a:ext>
                </a:extLst>
              </a:tr>
              <a:tr h="370840">
                <a:tc>
                  <a:txBody>
                    <a:bodyPr/>
                    <a:lstStyle/>
                    <a:p>
                      <a:pPr algn="ctr"/>
                      <a:r>
                        <a:rPr lang="en-US" dirty="0"/>
                        <a:t>7</a:t>
                      </a:r>
                    </a:p>
                  </a:txBody>
                  <a:tcPr/>
                </a:tc>
                <a:tc>
                  <a:txBody>
                    <a:bodyPr/>
                    <a:lstStyle/>
                    <a:p>
                      <a:pPr algn="ctr"/>
                      <a:r>
                        <a:rPr lang="en-US" dirty="0"/>
                        <a:t>6.6833</a:t>
                      </a:r>
                    </a:p>
                  </a:txBody>
                  <a:tcPr/>
                </a:tc>
                <a:tc>
                  <a:txBody>
                    <a:bodyPr/>
                    <a:lstStyle/>
                    <a:p>
                      <a:pPr algn="ctr"/>
                      <a:r>
                        <a:rPr lang="en-US" dirty="0"/>
                        <a:t>3</a:t>
                      </a:r>
                    </a:p>
                  </a:txBody>
                  <a:tcPr/>
                </a:tc>
                <a:tc>
                  <a:txBody>
                    <a:bodyPr/>
                    <a:lstStyle/>
                    <a:p>
                      <a:pPr marL="0" algn="ctr" defTabSz="914400" rtl="0" eaLnBrk="1" fontAlgn="b" latinLnBrk="0" hangingPunct="1"/>
                      <a:r>
                        <a:rPr lang="en-US" sz="1800" kern="1200">
                          <a:solidFill>
                            <a:schemeClr val="dk1"/>
                          </a:solidFill>
                          <a:latin typeface="+mn-lt"/>
                          <a:ea typeface="+mn-ea"/>
                          <a:cs typeface="+mn-cs"/>
                        </a:rPr>
                        <a:t>2.462214037</a:t>
                      </a:r>
                    </a:p>
                  </a:txBody>
                  <a:tcPr marL="9525" marR="9525" marT="9525" marB="0" anchor="b"/>
                </a:tc>
                <a:tc>
                  <a:txBody>
                    <a:bodyPr/>
                    <a:lstStyle/>
                    <a:p>
                      <a:pPr marL="0" algn="ctr" defTabSz="914400" rtl="0" eaLnBrk="1" fontAlgn="b" latinLnBrk="0" hangingPunct="1"/>
                      <a:r>
                        <a:rPr lang="en-US" sz="1800" kern="1200" dirty="0">
                          <a:solidFill>
                            <a:schemeClr val="dk1"/>
                          </a:solidFill>
                          <a:latin typeface="+mn-lt"/>
                          <a:ea typeface="+mn-ea"/>
                          <a:cs typeface="+mn-cs"/>
                        </a:rPr>
                        <a:t>0.024393</a:t>
                      </a:r>
                    </a:p>
                  </a:txBody>
                  <a:tcPr marL="9525" marR="9525" marT="9525" marB="0" anchor="b"/>
                </a:tc>
                <a:tc>
                  <a:txBody>
                    <a:bodyPr/>
                    <a:lstStyle/>
                    <a:p>
                      <a:pPr marL="0" algn="ctr" defTabSz="914400" rtl="0" eaLnBrk="1" fontAlgn="b" latinLnBrk="0" hangingPunct="1"/>
                      <a:r>
                        <a:rPr lang="en-US" sz="1800" kern="1200" dirty="0">
                          <a:solidFill>
                            <a:schemeClr val="dk1"/>
                          </a:solidFill>
                          <a:latin typeface="+mn-lt"/>
                          <a:ea typeface="+mn-ea"/>
                          <a:cs typeface="+mn-cs"/>
                        </a:rPr>
                        <a:t>0.163025</a:t>
                      </a:r>
                    </a:p>
                  </a:txBody>
                  <a:tcPr marL="9525" marR="9525" marT="9525" marB="0" anchor="b"/>
                </a:tc>
                <a:extLst>
                  <a:ext uri="{0D108BD9-81ED-4DB2-BD59-A6C34878D82A}">
                    <a16:rowId xmlns:a16="http://schemas.microsoft.com/office/drawing/2014/main" val="1103179339"/>
                  </a:ext>
                </a:extLst>
              </a:tr>
              <a:tr h="370840">
                <a:tc>
                  <a:txBody>
                    <a:bodyPr/>
                    <a:lstStyle/>
                    <a:p>
                      <a:pPr algn="ctr"/>
                      <a:r>
                        <a:rPr lang="en-US" dirty="0"/>
                        <a:t>8</a:t>
                      </a:r>
                    </a:p>
                  </a:txBody>
                  <a:tcPr/>
                </a:tc>
                <a:tc>
                  <a:txBody>
                    <a:bodyPr/>
                    <a:lstStyle/>
                    <a:p>
                      <a:pPr algn="ctr"/>
                      <a:r>
                        <a:rPr lang="en-US" dirty="0"/>
                        <a:t>7.6833</a:t>
                      </a:r>
                    </a:p>
                  </a:txBody>
                  <a:tcPr/>
                </a:tc>
                <a:tc>
                  <a:txBody>
                    <a:bodyPr/>
                    <a:lstStyle/>
                    <a:p>
                      <a:pPr algn="ctr"/>
                      <a:r>
                        <a:rPr lang="en-US" dirty="0"/>
                        <a:t>103</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82.07380124</a:t>
                      </a:r>
                    </a:p>
                  </a:txBody>
                  <a:tcPr marL="9525" marR="9525" marT="9525" marB="0" anchor="b"/>
                </a:tc>
                <a:tc>
                  <a:txBody>
                    <a:bodyPr/>
                    <a:lstStyle/>
                    <a:p>
                      <a:pPr marL="0" algn="ctr" defTabSz="914400" rtl="0" eaLnBrk="1" fontAlgn="b" latinLnBrk="0" hangingPunct="1"/>
                      <a:r>
                        <a:rPr lang="en-US" sz="1800" kern="1200" dirty="0">
                          <a:solidFill>
                            <a:schemeClr val="dk1"/>
                          </a:solidFill>
                          <a:latin typeface="+mn-lt"/>
                          <a:ea typeface="+mn-ea"/>
                          <a:cs typeface="+mn-cs"/>
                        </a:rPr>
                        <a:t>0.813092</a:t>
                      </a:r>
                    </a:p>
                  </a:txBody>
                  <a:tcPr marL="9525" marR="9525" marT="9525" marB="0" anchor="b"/>
                </a:tc>
                <a:tc>
                  <a:txBody>
                    <a:bodyPr/>
                    <a:lstStyle/>
                    <a:p>
                      <a:pPr marL="0" algn="ctr" defTabSz="914400" rtl="0" eaLnBrk="1" fontAlgn="b" latinLnBrk="0" hangingPunct="1"/>
                      <a:r>
                        <a:rPr lang="en-US" sz="1800" kern="1200" dirty="0">
                          <a:solidFill>
                            <a:schemeClr val="dk1"/>
                          </a:solidFill>
                          <a:latin typeface="+mn-lt"/>
                          <a:ea typeface="+mn-ea"/>
                          <a:cs typeface="+mn-cs"/>
                        </a:rPr>
                        <a:t>6.247253</a:t>
                      </a:r>
                    </a:p>
                  </a:txBody>
                  <a:tcPr marL="9525" marR="9525" marT="9525" marB="0" anchor="b"/>
                </a:tc>
                <a:extLst>
                  <a:ext uri="{0D108BD9-81ED-4DB2-BD59-A6C34878D82A}">
                    <a16:rowId xmlns:a16="http://schemas.microsoft.com/office/drawing/2014/main" val="4014385404"/>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marL="0" algn="ctr" defTabSz="914400" rtl="0" eaLnBrk="1" latinLnBrk="0" hangingPunct="1"/>
                      <a:r>
                        <a:rPr lang="en-US" sz="1800" kern="1200" dirty="0">
                          <a:solidFill>
                            <a:schemeClr val="dk1"/>
                          </a:solidFill>
                          <a:latin typeface="+mn-lt"/>
                          <a:ea typeface="+mn-ea"/>
                          <a:cs typeface="+mn-cs"/>
                        </a:rPr>
                        <a:t>100.9404232</a:t>
                      </a:r>
                    </a:p>
                  </a:txBody>
                  <a:tcPr/>
                </a:tc>
                <a:tc>
                  <a:txBody>
                    <a:bodyPr/>
                    <a:lstStyle/>
                    <a:p>
                      <a:pPr marL="0" algn="ctr" defTabSz="914400" rtl="0" eaLnBrk="1" latinLnBrk="0" hangingPunct="1"/>
                      <a:r>
                        <a:rPr lang="en-US" sz="1800" kern="1200" dirty="0">
                          <a:solidFill>
                            <a:schemeClr val="dk1"/>
                          </a:solidFill>
                          <a:latin typeface="+mn-lt"/>
                          <a:ea typeface="+mn-ea"/>
                          <a:cs typeface="+mn-cs"/>
                        </a:rPr>
                        <a:t>1</a:t>
                      </a:r>
                    </a:p>
                  </a:txBody>
                  <a:tcPr/>
                </a:tc>
                <a:tc>
                  <a:txBody>
                    <a:bodyPr/>
                    <a:lstStyle/>
                    <a:p>
                      <a:pPr marL="0" algn="ctr" defTabSz="914400" rtl="0" eaLnBrk="1" latinLnBrk="0" hangingPunct="1"/>
                      <a:r>
                        <a:rPr lang="en-US" sz="1800" kern="1200" dirty="0">
                          <a:solidFill>
                            <a:schemeClr val="dk1"/>
                          </a:solidFill>
                          <a:latin typeface="+mn-lt"/>
                          <a:ea typeface="+mn-ea"/>
                          <a:cs typeface="+mn-cs"/>
                        </a:rPr>
                        <a:t>6.913616</a:t>
                      </a:r>
                    </a:p>
                  </a:txBody>
                  <a:tcPr/>
                </a:tc>
                <a:extLst>
                  <a:ext uri="{0D108BD9-81ED-4DB2-BD59-A6C34878D82A}">
                    <a16:rowId xmlns:a16="http://schemas.microsoft.com/office/drawing/2014/main" val="2379866692"/>
                  </a:ext>
                </a:extLst>
              </a:tr>
            </a:tbl>
          </a:graphicData>
        </a:graphic>
      </p:graphicFrame>
    </p:spTree>
    <p:extLst>
      <p:ext uri="{BB962C8B-B14F-4D97-AF65-F5344CB8AC3E}">
        <p14:creationId xmlns:p14="http://schemas.microsoft.com/office/powerpoint/2010/main" val="286120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6873-C26A-4196-80D3-3C6F1D589F23}"/>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158562-FE24-4B6D-9317-43140CD6EFBC}"/>
                  </a:ext>
                </a:extLst>
              </p:cNvPr>
              <p:cNvSpPr>
                <a:spLocks noGrp="1"/>
              </p:cNvSpPr>
              <p:nvPr>
                <p:ph idx="1"/>
              </p:nvPr>
            </p:nvSpPr>
            <p:spPr/>
            <p:txBody>
              <a:bodyPr/>
              <a:lstStyle/>
              <a:p>
                <a:r>
                  <a:rPr lang="en-US" dirty="0"/>
                  <a:t>Modified duration provides an estimate of the percentage price change for a bond given a change in its yield-to-maturity.</a:t>
                </a:r>
              </a:p>
              <a:p>
                <a:r>
                  <a:rPr lang="en-US" dirty="0"/>
                  <a:t>Mod Dur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𝑀𝑎𝑐</m:t>
                        </m:r>
                        <m:r>
                          <a:rPr lang="en-US" b="0" i="1" smtClean="0">
                            <a:latin typeface="Cambria Math" panose="02040503050406030204" pitchFamily="18" charset="0"/>
                          </a:rPr>
                          <m:t> </m:t>
                        </m:r>
                        <m:r>
                          <a:rPr lang="en-US" b="0" i="1" smtClean="0">
                            <a:latin typeface="Cambria Math" panose="02040503050406030204" pitchFamily="18" charset="0"/>
                          </a:rPr>
                          <m:t>𝐷𝑢𝑟</m:t>
                        </m:r>
                      </m:num>
                      <m:den>
                        <m:r>
                          <a:rPr lang="en-US" b="0" i="1" smtClean="0">
                            <a:latin typeface="Cambria Math" panose="02040503050406030204" pitchFamily="18" charset="0"/>
                          </a:rPr>
                          <m:t>1+</m:t>
                        </m:r>
                        <m:r>
                          <a:rPr lang="en-US" b="0" i="1" smtClean="0">
                            <a:latin typeface="Cambria Math" panose="02040503050406030204" pitchFamily="18" charset="0"/>
                          </a:rPr>
                          <m:t>𝑟</m:t>
                        </m:r>
                      </m:den>
                    </m:f>
                  </m:oMath>
                </a14:m>
                <a:endParaRPr lang="en-US" dirty="0"/>
              </a:p>
              <a:p>
                <a:r>
                  <a:rPr lang="en-US" dirty="0"/>
                  <a:t>Modified duration provides a linear estimate of the percentage price change.</a:t>
                </a:r>
              </a:p>
              <a:p>
                <a:r>
                  <a:rPr lang="en-US" dirty="0"/>
                  <a:t>%</a:t>
                </a:r>
                <a:r>
                  <a:rPr lang="el-GR" dirty="0"/>
                  <a:t>Δ</a:t>
                </a:r>
                <a:r>
                  <a:rPr lang="en-US" dirty="0"/>
                  <a:t>PV ≈ - Ann Mod Dur * </a:t>
                </a:r>
                <a:r>
                  <a:rPr lang="el-GR" dirty="0"/>
                  <a:t>Δ</a:t>
                </a:r>
                <a:r>
                  <a:rPr lang="en-US" dirty="0"/>
                  <a:t>yield</a:t>
                </a:r>
              </a:p>
              <a:p>
                <a:endParaRPr lang="en-US" dirty="0"/>
              </a:p>
            </p:txBody>
          </p:sp>
        </mc:Choice>
        <mc:Fallback xmlns="">
          <p:sp>
            <p:nvSpPr>
              <p:cNvPr id="3" name="Content Placeholder 2">
                <a:extLst>
                  <a:ext uri="{FF2B5EF4-FFF2-40B4-BE49-F238E27FC236}">
                    <a16:creationId xmlns:a16="http://schemas.microsoft.com/office/drawing/2014/main" id="{3C158562-FE24-4B6D-9317-43140CD6EFBC}"/>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spTree>
    <p:extLst>
      <p:ext uri="{BB962C8B-B14F-4D97-AF65-F5344CB8AC3E}">
        <p14:creationId xmlns:p14="http://schemas.microsoft.com/office/powerpoint/2010/main" val="71747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1D6CF-4483-4C65-B9D1-BBF15CC771B1}"/>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021476-6D72-48BD-90EF-EE1E13D862AB}"/>
                  </a:ext>
                </a:extLst>
              </p:cNvPr>
              <p:cNvSpPr>
                <a:spLocks noGrp="1"/>
              </p:cNvSpPr>
              <p:nvPr>
                <p:ph idx="1"/>
              </p:nvPr>
            </p:nvSpPr>
            <p:spPr/>
            <p:txBody>
              <a:bodyPr>
                <a:normAutofit lnSpcReduction="10000"/>
              </a:bodyPr>
              <a:lstStyle/>
              <a:p>
                <a:r>
                  <a:rPr lang="en-US" sz="2800" b="1" dirty="0">
                    <a:solidFill>
                      <a:srgbClr val="FF0000"/>
                    </a:solidFill>
                  </a:rPr>
                  <a:t>APPROXIMATE MODIFIED AND MACAULAY DURATION</a:t>
                </a:r>
              </a:p>
              <a:p>
                <a:r>
                  <a:rPr lang="en-US" dirty="0"/>
                  <a:t>ApproxModDur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𝑃𝑉</m:t>
                        </m:r>
                        <m:r>
                          <a:rPr lang="en-US" b="0" i="1" baseline="-10000"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𝑃𝑉</m:t>
                        </m:r>
                        <m:r>
                          <a:rPr lang="en-US" b="0" i="1" baseline="-10000" smtClean="0">
                            <a:latin typeface="Cambria Math" panose="02040503050406030204" pitchFamily="18" charset="0"/>
                          </a:rPr>
                          <m:t>+</m:t>
                        </m:r>
                        <m:r>
                          <a:rPr lang="en-US" b="0" i="1" smtClean="0">
                            <a:latin typeface="Cambria Math" panose="02040503050406030204" pitchFamily="18" charset="0"/>
                          </a:rPr>
                          <m:t>)</m:t>
                        </m:r>
                      </m:num>
                      <m:den>
                        <m:r>
                          <a:rPr lang="en-US" b="0" i="1" smtClean="0">
                            <a:latin typeface="Cambria Math" panose="02040503050406030204" pitchFamily="18" charset="0"/>
                          </a:rPr>
                          <m:t>2∗</m:t>
                        </m:r>
                        <m:r>
                          <m:rPr>
                            <m:nor/>
                          </m:rPr>
                          <a:rPr lang="en-US" b="0" i="1" smtClean="0">
                            <a:latin typeface="Cambria Math" panose="02040503050406030204" pitchFamily="18" charset="0"/>
                          </a:rPr>
                          <m:t>(</m:t>
                        </m:r>
                        <m:r>
                          <m:rPr>
                            <m:nor/>
                          </m:rPr>
                          <a:rPr lang="el-GR" i="1"/>
                          <m:t>Δ</m:t>
                        </m:r>
                        <m:r>
                          <m:rPr>
                            <m:nor/>
                          </m:rPr>
                          <a:rPr lang="en-US"/>
                          <m:t>Yield</m:t>
                        </m:r>
                        <m:r>
                          <m:rPr>
                            <m:nor/>
                          </m:rPr>
                          <a:rPr lang="en-US" b="0" i="0" smtClean="0"/>
                          <m:t>)∗(</m:t>
                        </m:r>
                        <m:r>
                          <m:rPr>
                            <m:nor/>
                          </m:rPr>
                          <a:rPr lang="en-US" b="0" i="0" smtClean="0"/>
                          <m:t>PV</m:t>
                        </m:r>
                        <m:r>
                          <m:rPr>
                            <m:nor/>
                          </m:rPr>
                          <a:rPr lang="en-US" b="0" i="0" baseline="-10000" smtClean="0"/>
                          <m:t>0</m:t>
                        </m:r>
                        <m:r>
                          <m:rPr>
                            <m:nor/>
                          </m:rPr>
                          <a:rPr lang="en-US" b="0" i="0" smtClean="0"/>
                          <m:t>)</m:t>
                        </m:r>
                      </m:den>
                    </m:f>
                  </m:oMath>
                </a14:m>
                <a:endParaRPr lang="en-US" dirty="0"/>
              </a:p>
              <a:p>
                <a:r>
                  <a:rPr lang="en-US" dirty="0"/>
                  <a:t>ApproxMacDur = ApproxModDur * (1+r)</a:t>
                </a:r>
              </a:p>
              <a:p>
                <a14:m>
                  <m:oMath xmlns:m="http://schemas.openxmlformats.org/officeDocument/2006/math">
                    <m:r>
                      <m:rPr>
                        <m:nor/>
                      </m:rPr>
                      <a:rPr lang="en-US"/>
                      <m:t>PV</m:t>
                    </m:r>
                    <m:r>
                      <m:rPr>
                        <m:nor/>
                      </m:rPr>
                      <a:rPr lang="en-US" baseline="-10000"/>
                      <m:t>0</m:t>
                    </m:r>
                  </m:oMath>
                </a14:m>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d>
                          <m:dPr>
                            <m:ctrlPr>
                              <a:rPr lang="en-US" b="0" i="1" smtClean="0">
                                <a:latin typeface="Cambria Math" panose="02040503050406030204" pitchFamily="18" charset="0"/>
                              </a:rPr>
                            </m:ctrlPr>
                          </m:dPr>
                          <m:e>
                            <m:r>
                              <a:rPr lang="en-US" b="0" i="1" smtClean="0">
                                <a:latin typeface="Cambria Math" panose="02040503050406030204" pitchFamily="18" charset="0"/>
                              </a:rPr>
                              <m:t>1.03</m:t>
                            </m:r>
                          </m:e>
                        </m:d>
                        <m:r>
                          <a:rPr lang="en-US" b="0" i="1" baseline="30000" smtClean="0">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d>
                          <m:dPr>
                            <m:ctrlPr>
                              <a:rPr lang="en-US" i="1">
                                <a:latin typeface="Cambria Math" panose="02040503050406030204" pitchFamily="18" charset="0"/>
                              </a:rPr>
                            </m:ctrlPr>
                          </m:dPr>
                          <m:e>
                            <m:r>
                              <a:rPr lang="en-US" i="1">
                                <a:latin typeface="Cambria Math" panose="02040503050406030204" pitchFamily="18" charset="0"/>
                              </a:rPr>
                              <m:t>1.03</m:t>
                            </m:r>
                          </m:e>
                        </m:d>
                        <m:r>
                          <a:rPr lang="en-US" b="0" i="1" baseline="30000" smtClean="0">
                            <a:latin typeface="Cambria Math" panose="02040503050406030204" pitchFamily="18" charset="0"/>
                          </a:rPr>
                          <m:t>2</m:t>
                        </m:r>
                      </m:den>
                    </m:f>
                  </m:oMath>
                </a14:m>
                <a:r>
                  <a:rPr lang="en-US" dirty="0"/>
                  <a:t> +…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10</m:t>
                        </m:r>
                        <m:r>
                          <a:rPr lang="en-US" i="1">
                            <a:latin typeface="Cambria Math" panose="02040503050406030204" pitchFamily="18" charset="0"/>
                          </a:rPr>
                          <m:t>3</m:t>
                        </m:r>
                      </m:num>
                      <m:den>
                        <m:d>
                          <m:dPr>
                            <m:ctrlPr>
                              <a:rPr lang="en-US" i="1">
                                <a:latin typeface="Cambria Math" panose="02040503050406030204" pitchFamily="18" charset="0"/>
                              </a:rPr>
                            </m:ctrlPr>
                          </m:dPr>
                          <m:e>
                            <m:r>
                              <a:rPr lang="en-US" i="1">
                                <a:latin typeface="Cambria Math" panose="02040503050406030204" pitchFamily="18" charset="0"/>
                              </a:rPr>
                              <m:t>1.03</m:t>
                            </m:r>
                          </m:e>
                        </m:d>
                        <m:r>
                          <a:rPr lang="en-US" b="0" i="1" baseline="30000" smtClean="0">
                            <a:latin typeface="Cambria Math" panose="02040503050406030204" pitchFamily="18" charset="0"/>
                          </a:rPr>
                          <m:t>8</m:t>
                        </m:r>
                      </m:den>
                    </m:f>
                  </m:oMath>
                </a14:m>
                <a:r>
                  <a:rPr lang="en-US" dirty="0"/>
                  <a:t>] *(1.03)</a:t>
                </a:r>
                <a:r>
                  <a:rPr lang="en-US" baseline="30000" dirty="0"/>
                  <a:t>57/180 </a:t>
                </a:r>
                <a:r>
                  <a:rPr lang="en-US" dirty="0"/>
                  <a:t> = 100.940423</a:t>
                </a:r>
              </a:p>
              <a:p>
                <a14:m>
                  <m:oMath xmlns:m="http://schemas.openxmlformats.org/officeDocument/2006/math">
                    <m:r>
                      <a:rPr lang="en-US" i="1">
                        <a:latin typeface="Cambria Math" panose="02040503050406030204" pitchFamily="18" charset="0"/>
                      </a:rPr>
                      <m:t>𝑃</m:t>
                    </m:r>
                    <m:r>
                      <a:rPr lang="en-US" b="0" i="1" smtClean="0">
                        <a:latin typeface="Cambria Math" panose="02040503050406030204" pitchFamily="18" charset="0"/>
                      </a:rPr>
                      <m:t>𝑉</m:t>
                    </m:r>
                    <m:r>
                      <a:rPr lang="en-US" i="1" baseline="-10000">
                        <a:latin typeface="Cambria Math" panose="02040503050406030204" pitchFamily="18" charset="0"/>
                      </a:rPr>
                      <m:t>+</m:t>
                    </m:r>
                    <m:r>
                      <a:rPr lang="en-US" b="0" i="1" baseline="-10000" smtClean="0">
                        <a:latin typeface="Cambria Math" panose="02040503050406030204" pitchFamily="18" charset="0"/>
                      </a:rPr>
                      <m:t> </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num>
                      <m:den>
                        <m:d>
                          <m:dPr>
                            <m:ctrlPr>
                              <a:rPr lang="en-US" i="1">
                                <a:latin typeface="Cambria Math" panose="02040503050406030204" pitchFamily="18" charset="0"/>
                              </a:rPr>
                            </m:ctrlPr>
                          </m:dPr>
                          <m:e>
                            <m:r>
                              <a:rPr lang="en-US" i="1">
                                <a:latin typeface="Cambria Math" panose="02040503050406030204" pitchFamily="18" charset="0"/>
                              </a:rPr>
                              <m:t>1.03</m:t>
                            </m:r>
                            <m:r>
                              <a:rPr lang="en-US" b="0" i="1" smtClean="0">
                                <a:latin typeface="Cambria Math" panose="02040503050406030204" pitchFamily="18" charset="0"/>
                              </a:rPr>
                              <m:t>025</m:t>
                            </m:r>
                          </m:e>
                        </m:d>
                        <m:r>
                          <a:rPr lang="en-US" i="1" baseline="30000">
                            <a:latin typeface="Cambria Math" panose="02040503050406030204" pitchFamily="18" charset="0"/>
                          </a:rPr>
                          <m:t>1</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d>
                          <m:dPr>
                            <m:ctrlPr>
                              <a:rPr lang="en-US" i="1">
                                <a:latin typeface="Cambria Math" panose="02040503050406030204" pitchFamily="18" charset="0"/>
                              </a:rPr>
                            </m:ctrlPr>
                          </m:dPr>
                          <m:e>
                            <m:r>
                              <a:rPr lang="en-US" i="1">
                                <a:latin typeface="Cambria Math" panose="02040503050406030204" pitchFamily="18" charset="0"/>
                              </a:rPr>
                              <m:t>1.03</m:t>
                            </m:r>
                            <m:r>
                              <a:rPr lang="en-US" b="0" i="1" smtClean="0">
                                <a:latin typeface="Cambria Math" panose="02040503050406030204" pitchFamily="18" charset="0"/>
                              </a:rPr>
                              <m:t>025</m:t>
                            </m:r>
                          </m:e>
                        </m:d>
                        <m:r>
                          <a:rPr lang="en-US" i="1" baseline="30000">
                            <a:latin typeface="Cambria Math" panose="02040503050406030204" pitchFamily="18" charset="0"/>
                          </a:rPr>
                          <m:t>2</m:t>
                        </m:r>
                      </m:den>
                    </m:f>
                  </m:oMath>
                </a14:m>
                <a:r>
                  <a:rPr lang="en-US" dirty="0"/>
                  <a:t> +…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103</m:t>
                        </m:r>
                      </m:num>
                      <m:den>
                        <m:d>
                          <m:dPr>
                            <m:ctrlPr>
                              <a:rPr lang="en-US" i="1">
                                <a:latin typeface="Cambria Math" panose="02040503050406030204" pitchFamily="18" charset="0"/>
                              </a:rPr>
                            </m:ctrlPr>
                          </m:dPr>
                          <m:e>
                            <m:r>
                              <a:rPr lang="en-US" i="1">
                                <a:latin typeface="Cambria Math" panose="02040503050406030204" pitchFamily="18" charset="0"/>
                              </a:rPr>
                              <m:t>1.03</m:t>
                            </m:r>
                            <m:r>
                              <a:rPr lang="en-US" b="0" i="1" smtClean="0">
                                <a:latin typeface="Cambria Math" panose="02040503050406030204" pitchFamily="18" charset="0"/>
                              </a:rPr>
                              <m:t>025</m:t>
                            </m:r>
                          </m:e>
                        </m:d>
                        <m:r>
                          <a:rPr lang="en-US" i="1" baseline="30000">
                            <a:latin typeface="Cambria Math" panose="02040503050406030204" pitchFamily="18" charset="0"/>
                          </a:rPr>
                          <m:t>8</m:t>
                        </m:r>
                      </m:den>
                    </m:f>
                  </m:oMath>
                </a14:m>
                <a:r>
                  <a:rPr lang="en-US" dirty="0"/>
                  <a:t>] *(1.03025)</a:t>
                </a:r>
                <a:r>
                  <a:rPr lang="en-US" baseline="30000" dirty="0"/>
                  <a:t>57/180 </a:t>
                </a:r>
                <a:r>
                  <a:rPr lang="en-US" dirty="0"/>
                  <a:t> = 100.771219</a:t>
                </a:r>
              </a:p>
              <a:p>
                <a14:m>
                  <m:oMath xmlns:m="http://schemas.openxmlformats.org/officeDocument/2006/math">
                    <m:r>
                      <a:rPr lang="en-US" i="1">
                        <a:latin typeface="Cambria Math" panose="02040503050406030204" pitchFamily="18" charset="0"/>
                      </a:rPr>
                      <m:t>𝑃𝑉</m:t>
                    </m:r>
                    <m:r>
                      <a:rPr lang="en-US" i="1" baseline="-10000">
                        <a:latin typeface="Cambria Math" panose="02040503050406030204" pitchFamily="18" charset="0"/>
                      </a:rPr>
                      <m:t>−</m:t>
                    </m:r>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num>
                      <m:den>
                        <m:d>
                          <m:dPr>
                            <m:ctrlPr>
                              <a:rPr lang="en-US" i="1">
                                <a:latin typeface="Cambria Math" panose="02040503050406030204" pitchFamily="18" charset="0"/>
                              </a:rPr>
                            </m:ctrlPr>
                          </m:dPr>
                          <m:e>
                            <m:r>
                              <a:rPr lang="en-US" i="1">
                                <a:latin typeface="Cambria Math" panose="02040503050406030204" pitchFamily="18" charset="0"/>
                              </a:rPr>
                              <m:t>1.0</m:t>
                            </m:r>
                            <m:r>
                              <a:rPr lang="en-US" b="0" i="1" smtClean="0">
                                <a:latin typeface="Cambria Math" panose="02040503050406030204" pitchFamily="18" charset="0"/>
                              </a:rPr>
                              <m:t>2975</m:t>
                            </m:r>
                          </m:e>
                        </m:d>
                        <m:r>
                          <a:rPr lang="en-US" i="1" baseline="30000">
                            <a:latin typeface="Cambria Math" panose="02040503050406030204" pitchFamily="18" charset="0"/>
                          </a:rPr>
                          <m:t>1</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d>
                          <m:dPr>
                            <m:ctrlPr>
                              <a:rPr lang="en-US" i="1">
                                <a:latin typeface="Cambria Math" panose="02040503050406030204" pitchFamily="18" charset="0"/>
                              </a:rPr>
                            </m:ctrlPr>
                          </m:dPr>
                          <m:e>
                            <m:r>
                              <a:rPr lang="en-US" i="1">
                                <a:latin typeface="Cambria Math" panose="02040503050406030204" pitchFamily="18" charset="0"/>
                              </a:rPr>
                              <m:t>1.0</m:t>
                            </m:r>
                            <m:r>
                              <a:rPr lang="en-US" b="0" i="1" smtClean="0">
                                <a:latin typeface="Cambria Math" panose="02040503050406030204" pitchFamily="18" charset="0"/>
                              </a:rPr>
                              <m:t>2975</m:t>
                            </m:r>
                          </m:e>
                        </m:d>
                        <m:r>
                          <a:rPr lang="en-US" i="1" baseline="30000">
                            <a:latin typeface="Cambria Math" panose="02040503050406030204" pitchFamily="18" charset="0"/>
                          </a:rPr>
                          <m:t>2</m:t>
                        </m:r>
                      </m:den>
                    </m:f>
                  </m:oMath>
                </a14:m>
                <a:r>
                  <a:rPr lang="en-US" dirty="0"/>
                  <a:t> +…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103</m:t>
                        </m:r>
                      </m:num>
                      <m:den>
                        <m:d>
                          <m:dPr>
                            <m:ctrlPr>
                              <a:rPr lang="en-US" i="1">
                                <a:latin typeface="Cambria Math" panose="02040503050406030204" pitchFamily="18" charset="0"/>
                              </a:rPr>
                            </m:ctrlPr>
                          </m:dPr>
                          <m:e>
                            <m:r>
                              <a:rPr lang="en-US" i="1">
                                <a:latin typeface="Cambria Math" panose="02040503050406030204" pitchFamily="18" charset="0"/>
                              </a:rPr>
                              <m:t>1.0</m:t>
                            </m:r>
                            <m:r>
                              <a:rPr lang="en-US" b="0" i="1" smtClean="0">
                                <a:latin typeface="Cambria Math" panose="02040503050406030204" pitchFamily="18" charset="0"/>
                              </a:rPr>
                              <m:t>2975</m:t>
                            </m:r>
                          </m:e>
                        </m:d>
                        <m:r>
                          <a:rPr lang="en-US" i="1" baseline="30000">
                            <a:latin typeface="Cambria Math" panose="02040503050406030204" pitchFamily="18" charset="0"/>
                          </a:rPr>
                          <m:t>8</m:t>
                        </m:r>
                      </m:den>
                    </m:f>
                  </m:oMath>
                </a14:m>
                <a:r>
                  <a:rPr lang="en-US" dirty="0"/>
                  <a:t>] *(1.02975)</a:t>
                </a:r>
                <a:r>
                  <a:rPr lang="en-US" baseline="30000" dirty="0"/>
                  <a:t>57/180 </a:t>
                </a:r>
                <a:r>
                  <a:rPr lang="en-US" dirty="0"/>
                  <a:t> = 101.110003</a:t>
                </a:r>
              </a:p>
              <a:p>
                <a:r>
                  <a:rPr lang="en-US" dirty="0"/>
                  <a:t>ApproxModDur = </a:t>
                </a:r>
                <a14:m>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r>
                              <a:rPr lang="en-US" b="0" i="1" smtClean="0">
                                <a:latin typeface="Cambria Math" panose="02040503050406030204" pitchFamily="18" charset="0"/>
                              </a:rPr>
                              <m:t>101.110003−100.771219</m:t>
                            </m:r>
                          </m:num>
                          <m:den>
                            <m:r>
                              <a:rPr lang="en-US" b="0" i="1" smtClean="0">
                                <a:latin typeface="Cambria Math" panose="02040503050406030204" pitchFamily="18" charset="0"/>
                              </a:rPr>
                              <m:t>100.940423</m:t>
                            </m:r>
                          </m:den>
                        </m:f>
                      </m:num>
                      <m:den>
                        <m:r>
                          <a:rPr lang="en-US" b="0" i="1" smtClean="0">
                            <a:latin typeface="Cambria Math" panose="02040503050406030204" pitchFamily="18" charset="0"/>
                          </a:rPr>
                          <m:t>2∗0.0005</m:t>
                        </m:r>
                      </m:den>
                    </m:f>
                  </m:oMath>
                </a14:m>
                <a:r>
                  <a:rPr lang="en-US" dirty="0"/>
                  <a:t> = 3.3563</a:t>
                </a:r>
              </a:p>
            </p:txBody>
          </p:sp>
        </mc:Choice>
        <mc:Fallback>
          <p:sp>
            <p:nvSpPr>
              <p:cNvPr id="3" name="Content Placeholder 2">
                <a:extLst>
                  <a:ext uri="{FF2B5EF4-FFF2-40B4-BE49-F238E27FC236}">
                    <a16:creationId xmlns:a16="http://schemas.microsoft.com/office/drawing/2014/main" id="{28021476-6D72-48BD-90EF-EE1E13D862AB}"/>
                  </a:ext>
                </a:extLst>
              </p:cNvPr>
              <p:cNvSpPr>
                <a:spLocks noGrp="1" noRot="1" noChangeAspect="1" noMove="1" noResize="1" noEditPoints="1" noAdjustHandles="1" noChangeArrowheads="1" noChangeShapeType="1" noTextEdit="1"/>
              </p:cNvSpPr>
              <p:nvPr>
                <p:ph idx="1"/>
              </p:nvPr>
            </p:nvSpPr>
            <p:spPr>
              <a:blipFill>
                <a:blip r:embed="rId2"/>
                <a:stretch>
                  <a:fillRect l="-815" t="-3333"/>
                </a:stretch>
              </a:blipFill>
            </p:spPr>
            <p:txBody>
              <a:bodyPr/>
              <a:lstStyle/>
              <a:p>
                <a:r>
                  <a:rPr lang="en-US">
                    <a:noFill/>
                  </a:rPr>
                  <a:t> </a:t>
                </a:r>
              </a:p>
            </p:txBody>
          </p:sp>
        </mc:Fallback>
      </mc:AlternateContent>
    </p:spTree>
    <p:extLst>
      <p:ext uri="{BB962C8B-B14F-4D97-AF65-F5344CB8AC3E}">
        <p14:creationId xmlns:p14="http://schemas.microsoft.com/office/powerpoint/2010/main" val="332638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10486</TotalTime>
  <Words>520</Words>
  <Application>Microsoft Office PowerPoint</Application>
  <PresentationFormat>Widescreen</PresentationFormat>
  <Paragraphs>143</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Tw Cen MT</vt:lpstr>
      <vt:lpstr>Tw Cen MT Condensed</vt:lpstr>
      <vt:lpstr>Calibri</vt:lpstr>
      <vt:lpstr>Cambria Math</vt:lpstr>
      <vt:lpstr>Wingdings 3</vt:lpstr>
      <vt:lpstr>Integral</vt:lpstr>
      <vt:lpstr>Module5 Understanding Fixed-Income Risk and Return</vt:lpstr>
      <vt:lpstr>Module5 Understanding Fixed-Income Risk and Return</vt:lpstr>
      <vt:lpstr>Module5 Understanding Fixed-Income Risk and Return</vt:lpstr>
      <vt:lpstr>Module5 Understanding Fixed-Income Risk and Return</vt:lpstr>
      <vt:lpstr>Module5 Understanding Fixed-Income Risk and Return</vt:lpstr>
      <vt:lpstr>Module5 Understanding Fixed-Income Risk and Return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 Introduction to ASSET-ABCKED SECURITIES</dc:title>
  <dc:creator>秦玮杰</dc:creator>
  <cp:lastModifiedBy>秦玮杰</cp:lastModifiedBy>
  <cp:revision>169</cp:revision>
  <dcterms:created xsi:type="dcterms:W3CDTF">2023-02-20T01:14:47Z</dcterms:created>
  <dcterms:modified xsi:type="dcterms:W3CDTF">2023-04-13T08:03:29Z</dcterms:modified>
</cp:coreProperties>
</file>