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51" r:id="rId2"/>
    <p:sldId id="352" r:id="rId3"/>
    <p:sldId id="353" r:id="rId4"/>
    <p:sldId id="354" r:id="rId5"/>
    <p:sldId id="355" r:id="rId6"/>
    <p:sldId id="356" r:id="rId7"/>
    <p:sldId id="358" r:id="rId8"/>
    <p:sldId id="359" r:id="rId9"/>
    <p:sldId id="357" r:id="rId10"/>
    <p:sldId id="360" r:id="rId11"/>
    <p:sldId id="361" r:id="rId12"/>
    <p:sldId id="3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F51EA5-8AB5-4AC4-B3FD-7BBEB64443B6}">
          <p14:sldIdLst>
            <p14:sldId id="351"/>
            <p14:sldId id="352"/>
            <p14:sldId id="353"/>
            <p14:sldId id="354"/>
            <p14:sldId id="355"/>
            <p14:sldId id="356"/>
            <p14:sldId id="358"/>
            <p14:sldId id="359"/>
            <p14:sldId id="357"/>
            <p14:sldId id="360"/>
            <p14:sldId id="361"/>
            <p14:sldId id="3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766CA-5F07-42E3-8610-B4532427CF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DB86EF-A527-4532-89C3-24A27B793BDA}">
      <dgm:prSet/>
      <dgm:spPr/>
      <dgm:t>
        <a:bodyPr/>
        <a:lstStyle/>
        <a:p>
          <a:r>
            <a:rPr lang="en-US" dirty="0"/>
            <a:t>Module1 Fixed-Income Securities : Defining Elements</a:t>
          </a:r>
        </a:p>
      </dgm:t>
    </dgm:pt>
    <dgm:pt modelId="{F3804465-7488-414D-8607-C466A0CAA49D}" type="parTrans" cxnId="{AA660094-7F9F-49C3-AE79-024440C17B0E}">
      <dgm:prSet/>
      <dgm:spPr/>
      <dgm:t>
        <a:bodyPr/>
        <a:lstStyle/>
        <a:p>
          <a:endParaRPr lang="en-US"/>
        </a:p>
      </dgm:t>
    </dgm:pt>
    <dgm:pt modelId="{62124337-350F-4AC5-930D-3E0358551D21}" type="sibTrans" cxnId="{AA660094-7F9F-49C3-AE79-024440C17B0E}">
      <dgm:prSet/>
      <dgm:spPr/>
      <dgm:t>
        <a:bodyPr/>
        <a:lstStyle/>
        <a:p>
          <a:endParaRPr lang="en-US"/>
        </a:p>
      </dgm:t>
    </dgm:pt>
    <dgm:pt modelId="{8775BE4B-91CD-4E13-B5D4-9CA2CF13298E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Module2 Fixed-Income Markets : Issuance, Trading, and Funding</a:t>
          </a:r>
        </a:p>
      </dgm:t>
    </dgm:pt>
    <dgm:pt modelId="{8CBE5697-F745-415C-AE5D-A178D3DFBD66}" type="parTrans" cxnId="{908EC35E-46AF-4658-9648-9887CC3FA4A2}">
      <dgm:prSet/>
      <dgm:spPr/>
      <dgm:t>
        <a:bodyPr/>
        <a:lstStyle/>
        <a:p>
          <a:endParaRPr lang="en-US"/>
        </a:p>
      </dgm:t>
    </dgm:pt>
    <dgm:pt modelId="{D2824199-343D-4CD5-B0D5-FADC944BFA11}" type="sibTrans" cxnId="{908EC35E-46AF-4658-9648-9887CC3FA4A2}">
      <dgm:prSet/>
      <dgm:spPr/>
      <dgm:t>
        <a:bodyPr/>
        <a:lstStyle/>
        <a:p>
          <a:endParaRPr lang="en-US"/>
        </a:p>
      </dgm:t>
    </dgm:pt>
    <dgm:pt modelId="{4E857B33-F061-4528-8578-5C497DF4652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Module3 Introduction to Fixed-Income Valuation</a:t>
          </a:r>
        </a:p>
      </dgm:t>
    </dgm:pt>
    <dgm:pt modelId="{4C1D4D96-116B-4BD6-8195-3A9B9584C532}" type="parTrans" cxnId="{9784C25B-FAA9-4496-A610-A6C44A43AB28}">
      <dgm:prSet/>
      <dgm:spPr/>
      <dgm:t>
        <a:bodyPr/>
        <a:lstStyle/>
        <a:p>
          <a:endParaRPr lang="en-US"/>
        </a:p>
      </dgm:t>
    </dgm:pt>
    <dgm:pt modelId="{E20AB3E6-14C8-4E08-AF6F-C749480DA3CE}" type="sibTrans" cxnId="{9784C25B-FAA9-4496-A610-A6C44A43AB28}">
      <dgm:prSet/>
      <dgm:spPr/>
      <dgm:t>
        <a:bodyPr/>
        <a:lstStyle/>
        <a:p>
          <a:endParaRPr lang="en-US"/>
        </a:p>
      </dgm:t>
    </dgm:pt>
    <dgm:pt modelId="{0F4A2E6B-F5DA-4F29-A320-912D9E776CBF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Module4 Introduction to Asset-Backed Securities</a:t>
          </a:r>
        </a:p>
      </dgm:t>
    </dgm:pt>
    <dgm:pt modelId="{A044D1CC-86E4-4014-9354-5AEBCB3AC07E}" type="parTrans" cxnId="{EF073462-21DE-43F2-9C67-A6F08C7C2D42}">
      <dgm:prSet/>
      <dgm:spPr/>
      <dgm:t>
        <a:bodyPr/>
        <a:lstStyle/>
        <a:p>
          <a:endParaRPr lang="en-US"/>
        </a:p>
      </dgm:t>
    </dgm:pt>
    <dgm:pt modelId="{3F04B0AA-3225-47C3-8A38-52AD470B6284}" type="sibTrans" cxnId="{EF073462-21DE-43F2-9C67-A6F08C7C2D42}">
      <dgm:prSet/>
      <dgm:spPr/>
      <dgm:t>
        <a:bodyPr/>
        <a:lstStyle/>
        <a:p>
          <a:endParaRPr lang="en-US"/>
        </a:p>
      </dgm:t>
    </dgm:pt>
    <dgm:pt modelId="{FBE2AE91-992F-44F0-BA01-1337A9AEA99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Module5 Understanding Fixed-Income Risk and Return</a:t>
          </a:r>
        </a:p>
      </dgm:t>
    </dgm:pt>
    <dgm:pt modelId="{B42BBB98-0DAD-43D2-BBAB-F618BB40B07C}" type="parTrans" cxnId="{4DAF011C-5523-4925-A59C-EAAC19842E41}">
      <dgm:prSet/>
      <dgm:spPr/>
      <dgm:t>
        <a:bodyPr/>
        <a:lstStyle/>
        <a:p>
          <a:endParaRPr lang="en-US"/>
        </a:p>
      </dgm:t>
    </dgm:pt>
    <dgm:pt modelId="{07980151-A11E-47F2-847A-9A354D3E2EA9}" type="sibTrans" cxnId="{4DAF011C-5523-4925-A59C-EAAC19842E41}">
      <dgm:prSet/>
      <dgm:spPr/>
      <dgm:t>
        <a:bodyPr/>
        <a:lstStyle/>
        <a:p>
          <a:endParaRPr lang="en-US"/>
        </a:p>
      </dgm:t>
    </dgm:pt>
    <dgm:pt modelId="{1829E5B3-4239-40BD-B38B-44D9923F7F47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Module6 Fundamentals of Credit Analysis</a:t>
          </a:r>
        </a:p>
      </dgm:t>
    </dgm:pt>
    <dgm:pt modelId="{A73B8A4A-BE87-4748-B020-D733CAB07E7D}" type="parTrans" cxnId="{CBD81709-DFCD-4AFC-9BCF-34112444137A}">
      <dgm:prSet/>
      <dgm:spPr/>
      <dgm:t>
        <a:bodyPr/>
        <a:lstStyle/>
        <a:p>
          <a:endParaRPr lang="en-US"/>
        </a:p>
      </dgm:t>
    </dgm:pt>
    <dgm:pt modelId="{28FF1035-A579-453F-B0DF-07AB992C3F0E}" type="sibTrans" cxnId="{CBD81709-DFCD-4AFC-9BCF-34112444137A}">
      <dgm:prSet/>
      <dgm:spPr/>
      <dgm:t>
        <a:bodyPr/>
        <a:lstStyle/>
        <a:p>
          <a:endParaRPr lang="en-US"/>
        </a:p>
      </dgm:t>
    </dgm:pt>
    <dgm:pt modelId="{DC5C12B1-D6D9-4E77-93E9-2BAF487F89DA}" type="pres">
      <dgm:prSet presAssocID="{65E766CA-5F07-42E3-8610-B4532427CF7D}" presName="root" presStyleCnt="0">
        <dgm:presLayoutVars>
          <dgm:dir/>
          <dgm:resizeHandles val="exact"/>
        </dgm:presLayoutVars>
      </dgm:prSet>
      <dgm:spPr/>
    </dgm:pt>
    <dgm:pt modelId="{E2A0B06A-A3FD-4AB4-95C5-4406862AEC22}" type="pres">
      <dgm:prSet presAssocID="{7DDB86EF-A527-4532-89C3-24A27B793BDA}" presName="compNode" presStyleCnt="0"/>
      <dgm:spPr/>
    </dgm:pt>
    <dgm:pt modelId="{8EEC5F2D-028A-459C-838C-DDD456F621E0}" type="pres">
      <dgm:prSet presAssocID="{7DDB86EF-A527-4532-89C3-24A27B793BDA}" presName="bgRect" presStyleLbl="bgShp" presStyleIdx="0" presStyleCnt="6"/>
      <dgm:spPr/>
    </dgm:pt>
    <dgm:pt modelId="{03EDD7C3-3ADC-4CDA-BEC1-EB09B94697D2}" type="pres">
      <dgm:prSet presAssocID="{7DDB86EF-A527-4532-89C3-24A27B793BD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钱"/>
        </a:ext>
      </dgm:extLst>
    </dgm:pt>
    <dgm:pt modelId="{2790A7F3-0879-4634-BD7F-62D346993B62}" type="pres">
      <dgm:prSet presAssocID="{7DDB86EF-A527-4532-89C3-24A27B793BDA}" presName="spaceRect" presStyleCnt="0"/>
      <dgm:spPr/>
    </dgm:pt>
    <dgm:pt modelId="{388709E5-3665-4121-96AE-CDA8783C0803}" type="pres">
      <dgm:prSet presAssocID="{7DDB86EF-A527-4532-89C3-24A27B793BDA}" presName="parTx" presStyleLbl="revTx" presStyleIdx="0" presStyleCnt="6">
        <dgm:presLayoutVars>
          <dgm:chMax val="0"/>
          <dgm:chPref val="0"/>
        </dgm:presLayoutVars>
      </dgm:prSet>
      <dgm:spPr/>
    </dgm:pt>
    <dgm:pt modelId="{9DFB78EC-3D19-4477-9CD0-F3C26A34FB20}" type="pres">
      <dgm:prSet presAssocID="{62124337-350F-4AC5-930D-3E0358551D21}" presName="sibTrans" presStyleCnt="0"/>
      <dgm:spPr/>
    </dgm:pt>
    <dgm:pt modelId="{056A8D92-FF12-4397-BE4B-5C0685C9430A}" type="pres">
      <dgm:prSet presAssocID="{8775BE4B-91CD-4E13-B5D4-9CA2CF13298E}" presName="compNode" presStyleCnt="0"/>
      <dgm:spPr/>
    </dgm:pt>
    <dgm:pt modelId="{E2F9343B-9194-4ED5-9108-12CA03BE397A}" type="pres">
      <dgm:prSet presAssocID="{8775BE4B-91CD-4E13-B5D4-9CA2CF13298E}" presName="bgRect" presStyleLbl="bgShp" presStyleIdx="1" presStyleCnt="6"/>
      <dgm:spPr/>
    </dgm:pt>
    <dgm:pt modelId="{8731F683-B4ED-42EC-AB94-E885702A0433}" type="pres">
      <dgm:prSet presAssocID="{8775BE4B-91CD-4E13-B5D4-9CA2CF13298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元"/>
        </a:ext>
      </dgm:extLst>
    </dgm:pt>
    <dgm:pt modelId="{AD6DCFF4-1E12-4CC2-8E95-5FD41E6FA9A7}" type="pres">
      <dgm:prSet presAssocID="{8775BE4B-91CD-4E13-B5D4-9CA2CF13298E}" presName="spaceRect" presStyleCnt="0"/>
      <dgm:spPr/>
    </dgm:pt>
    <dgm:pt modelId="{E5642B59-79D5-4AD7-B291-78B837352C0E}" type="pres">
      <dgm:prSet presAssocID="{8775BE4B-91CD-4E13-B5D4-9CA2CF13298E}" presName="parTx" presStyleLbl="revTx" presStyleIdx="1" presStyleCnt="6">
        <dgm:presLayoutVars>
          <dgm:chMax val="0"/>
          <dgm:chPref val="0"/>
        </dgm:presLayoutVars>
      </dgm:prSet>
      <dgm:spPr/>
    </dgm:pt>
    <dgm:pt modelId="{EB4FE269-2DDD-4653-A849-856C145B9562}" type="pres">
      <dgm:prSet presAssocID="{D2824199-343D-4CD5-B0D5-FADC944BFA11}" presName="sibTrans" presStyleCnt="0"/>
      <dgm:spPr/>
    </dgm:pt>
    <dgm:pt modelId="{139FC032-29A4-448A-920A-70F67E4BDDAE}" type="pres">
      <dgm:prSet presAssocID="{4E857B33-F061-4528-8578-5C497DF46525}" presName="compNode" presStyleCnt="0"/>
      <dgm:spPr/>
    </dgm:pt>
    <dgm:pt modelId="{4539A30B-BD30-4576-839C-600EE561FFF6}" type="pres">
      <dgm:prSet presAssocID="{4E857B33-F061-4528-8578-5C497DF46525}" presName="bgRect" presStyleLbl="bgShp" presStyleIdx="2" presStyleCnt="6"/>
      <dgm:spPr/>
    </dgm:pt>
    <dgm:pt modelId="{EA94339E-33F1-4971-B8E5-E13A0CC5862C}" type="pres">
      <dgm:prSet presAssocID="{4E857B33-F061-4528-8578-5C497DF4652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硬币"/>
        </a:ext>
      </dgm:extLst>
    </dgm:pt>
    <dgm:pt modelId="{33914D17-B1F2-424C-9470-6CE436EB4E3F}" type="pres">
      <dgm:prSet presAssocID="{4E857B33-F061-4528-8578-5C497DF46525}" presName="spaceRect" presStyleCnt="0"/>
      <dgm:spPr/>
    </dgm:pt>
    <dgm:pt modelId="{B1BC8293-9433-49A9-97D0-C60668C4B9EF}" type="pres">
      <dgm:prSet presAssocID="{4E857B33-F061-4528-8578-5C497DF46525}" presName="parTx" presStyleLbl="revTx" presStyleIdx="2" presStyleCnt="6">
        <dgm:presLayoutVars>
          <dgm:chMax val="0"/>
          <dgm:chPref val="0"/>
        </dgm:presLayoutVars>
      </dgm:prSet>
      <dgm:spPr/>
    </dgm:pt>
    <dgm:pt modelId="{8255D33F-879F-4B99-8877-DED5EB6EC7E1}" type="pres">
      <dgm:prSet presAssocID="{E20AB3E6-14C8-4E08-AF6F-C749480DA3CE}" presName="sibTrans" presStyleCnt="0"/>
      <dgm:spPr/>
    </dgm:pt>
    <dgm:pt modelId="{4B87D577-3BE5-4CF2-A680-9F98F058048A}" type="pres">
      <dgm:prSet presAssocID="{0F4A2E6B-F5DA-4F29-A320-912D9E776CBF}" presName="compNode" presStyleCnt="0"/>
      <dgm:spPr/>
    </dgm:pt>
    <dgm:pt modelId="{F86FF93E-356E-491A-A772-725657F7A28A}" type="pres">
      <dgm:prSet presAssocID="{0F4A2E6B-F5DA-4F29-A320-912D9E776CBF}" presName="bgRect" presStyleLbl="bgShp" presStyleIdx="3" presStyleCnt="6"/>
      <dgm:spPr/>
    </dgm:pt>
    <dgm:pt modelId="{C3B8CEA7-A95B-4CF7-8D66-91962C065327}" type="pres">
      <dgm:prSet presAssocID="{0F4A2E6B-F5DA-4F29-A320-912D9E776CB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城市"/>
        </a:ext>
      </dgm:extLst>
    </dgm:pt>
    <dgm:pt modelId="{B55C28C2-FBFB-44EE-B960-1A860DD2FD9F}" type="pres">
      <dgm:prSet presAssocID="{0F4A2E6B-F5DA-4F29-A320-912D9E776CBF}" presName="spaceRect" presStyleCnt="0"/>
      <dgm:spPr/>
    </dgm:pt>
    <dgm:pt modelId="{E2521213-F4F2-4890-AFB1-05C76A8D3FCB}" type="pres">
      <dgm:prSet presAssocID="{0F4A2E6B-F5DA-4F29-A320-912D9E776CBF}" presName="parTx" presStyleLbl="revTx" presStyleIdx="3" presStyleCnt="6">
        <dgm:presLayoutVars>
          <dgm:chMax val="0"/>
          <dgm:chPref val="0"/>
        </dgm:presLayoutVars>
      </dgm:prSet>
      <dgm:spPr/>
    </dgm:pt>
    <dgm:pt modelId="{A64B3137-86D8-4EF2-B121-2666103A739F}" type="pres">
      <dgm:prSet presAssocID="{3F04B0AA-3225-47C3-8A38-52AD470B6284}" presName="sibTrans" presStyleCnt="0"/>
      <dgm:spPr/>
    </dgm:pt>
    <dgm:pt modelId="{03E4A6A8-341C-4BD9-8CB1-852A261D2019}" type="pres">
      <dgm:prSet presAssocID="{FBE2AE91-992F-44F0-BA01-1337A9AEA998}" presName="compNode" presStyleCnt="0"/>
      <dgm:spPr/>
    </dgm:pt>
    <dgm:pt modelId="{08FE9A4C-A673-4795-B974-ADBEAE4CCD02}" type="pres">
      <dgm:prSet presAssocID="{FBE2AE91-992F-44F0-BA01-1337A9AEA998}" presName="bgRect" presStyleLbl="bgShp" presStyleIdx="4" presStyleCnt="6"/>
      <dgm:spPr/>
    </dgm:pt>
    <dgm:pt modelId="{4D14CE0A-AF2C-4D06-9852-6A5CFDE252C2}" type="pres">
      <dgm:prSet presAssocID="{FBE2AE91-992F-44F0-BA01-1337A9AEA99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626BCED-61B4-4028-8279-6DAE1619AB67}" type="pres">
      <dgm:prSet presAssocID="{FBE2AE91-992F-44F0-BA01-1337A9AEA998}" presName="spaceRect" presStyleCnt="0"/>
      <dgm:spPr/>
    </dgm:pt>
    <dgm:pt modelId="{B9B7FB8C-767D-4FE2-8B14-3C93DB99B10C}" type="pres">
      <dgm:prSet presAssocID="{FBE2AE91-992F-44F0-BA01-1337A9AEA998}" presName="parTx" presStyleLbl="revTx" presStyleIdx="4" presStyleCnt="6">
        <dgm:presLayoutVars>
          <dgm:chMax val="0"/>
          <dgm:chPref val="0"/>
        </dgm:presLayoutVars>
      </dgm:prSet>
      <dgm:spPr/>
    </dgm:pt>
    <dgm:pt modelId="{7526737A-D445-4140-B11E-DEB1AE3CA8DA}" type="pres">
      <dgm:prSet presAssocID="{07980151-A11E-47F2-847A-9A354D3E2EA9}" presName="sibTrans" presStyleCnt="0"/>
      <dgm:spPr/>
    </dgm:pt>
    <dgm:pt modelId="{1BD3734F-AF2A-4560-B108-7E67A3648BEB}" type="pres">
      <dgm:prSet presAssocID="{1829E5B3-4239-40BD-B38B-44D9923F7F47}" presName="compNode" presStyleCnt="0"/>
      <dgm:spPr/>
    </dgm:pt>
    <dgm:pt modelId="{5EDDC7B2-FFC0-49AB-9983-E86F3F3A1C0F}" type="pres">
      <dgm:prSet presAssocID="{1829E5B3-4239-40BD-B38B-44D9923F7F47}" presName="bgRect" presStyleLbl="bgShp" presStyleIdx="5" presStyleCnt="6"/>
      <dgm:spPr/>
    </dgm:pt>
    <dgm:pt modelId="{2AEE7F50-91FB-44E0-B029-3983C6E732A7}" type="pres">
      <dgm:prSet presAssocID="{1829E5B3-4239-40BD-B38B-44D9923F7F4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47F51E2-2CD1-48E4-9A8C-9D4490C8401A}" type="pres">
      <dgm:prSet presAssocID="{1829E5B3-4239-40BD-B38B-44D9923F7F47}" presName="spaceRect" presStyleCnt="0"/>
      <dgm:spPr/>
    </dgm:pt>
    <dgm:pt modelId="{7D512848-7C80-4833-A9D8-A0B168D3B482}" type="pres">
      <dgm:prSet presAssocID="{1829E5B3-4239-40BD-B38B-44D9923F7F4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3B7B500-2ECD-4EB6-A9DB-7B9467F55D0D}" type="presOf" srcId="{1829E5B3-4239-40BD-B38B-44D9923F7F47}" destId="{7D512848-7C80-4833-A9D8-A0B168D3B482}" srcOrd="0" destOrd="0" presId="urn:microsoft.com/office/officeart/2018/2/layout/IconVerticalSolidList"/>
    <dgm:cxn modelId="{CBD81709-DFCD-4AFC-9BCF-34112444137A}" srcId="{65E766CA-5F07-42E3-8610-B4532427CF7D}" destId="{1829E5B3-4239-40BD-B38B-44D9923F7F47}" srcOrd="5" destOrd="0" parTransId="{A73B8A4A-BE87-4748-B020-D733CAB07E7D}" sibTransId="{28FF1035-A579-453F-B0DF-07AB992C3F0E}"/>
    <dgm:cxn modelId="{4DAF011C-5523-4925-A59C-EAAC19842E41}" srcId="{65E766CA-5F07-42E3-8610-B4532427CF7D}" destId="{FBE2AE91-992F-44F0-BA01-1337A9AEA998}" srcOrd="4" destOrd="0" parTransId="{B42BBB98-0DAD-43D2-BBAB-F618BB40B07C}" sibTransId="{07980151-A11E-47F2-847A-9A354D3E2EA9}"/>
    <dgm:cxn modelId="{001D0D3B-FAA1-4483-9C58-68D22DC09B9E}" type="presOf" srcId="{FBE2AE91-992F-44F0-BA01-1337A9AEA998}" destId="{B9B7FB8C-767D-4FE2-8B14-3C93DB99B10C}" srcOrd="0" destOrd="0" presId="urn:microsoft.com/office/officeart/2018/2/layout/IconVerticalSolidList"/>
    <dgm:cxn modelId="{9784C25B-FAA9-4496-A610-A6C44A43AB28}" srcId="{65E766CA-5F07-42E3-8610-B4532427CF7D}" destId="{4E857B33-F061-4528-8578-5C497DF46525}" srcOrd="2" destOrd="0" parTransId="{4C1D4D96-116B-4BD6-8195-3A9B9584C532}" sibTransId="{E20AB3E6-14C8-4E08-AF6F-C749480DA3CE}"/>
    <dgm:cxn modelId="{908EC35E-46AF-4658-9648-9887CC3FA4A2}" srcId="{65E766CA-5F07-42E3-8610-B4532427CF7D}" destId="{8775BE4B-91CD-4E13-B5D4-9CA2CF13298E}" srcOrd="1" destOrd="0" parTransId="{8CBE5697-F745-415C-AE5D-A178D3DFBD66}" sibTransId="{D2824199-343D-4CD5-B0D5-FADC944BFA11}"/>
    <dgm:cxn modelId="{EF073462-21DE-43F2-9C67-A6F08C7C2D42}" srcId="{65E766CA-5F07-42E3-8610-B4532427CF7D}" destId="{0F4A2E6B-F5DA-4F29-A320-912D9E776CBF}" srcOrd="3" destOrd="0" parTransId="{A044D1CC-86E4-4014-9354-5AEBCB3AC07E}" sibTransId="{3F04B0AA-3225-47C3-8A38-52AD470B6284}"/>
    <dgm:cxn modelId="{ACBD6264-F216-49DB-8823-6BA2082EAA67}" type="presOf" srcId="{65E766CA-5F07-42E3-8610-B4532427CF7D}" destId="{DC5C12B1-D6D9-4E77-93E9-2BAF487F89DA}" srcOrd="0" destOrd="0" presId="urn:microsoft.com/office/officeart/2018/2/layout/IconVerticalSolidList"/>
    <dgm:cxn modelId="{AA660094-7F9F-49C3-AE79-024440C17B0E}" srcId="{65E766CA-5F07-42E3-8610-B4532427CF7D}" destId="{7DDB86EF-A527-4532-89C3-24A27B793BDA}" srcOrd="0" destOrd="0" parTransId="{F3804465-7488-414D-8607-C466A0CAA49D}" sibTransId="{62124337-350F-4AC5-930D-3E0358551D21}"/>
    <dgm:cxn modelId="{7A351294-DFC3-46BB-A318-F608BBD05C1D}" type="presOf" srcId="{8775BE4B-91CD-4E13-B5D4-9CA2CF13298E}" destId="{E5642B59-79D5-4AD7-B291-78B837352C0E}" srcOrd="0" destOrd="0" presId="urn:microsoft.com/office/officeart/2018/2/layout/IconVerticalSolidList"/>
    <dgm:cxn modelId="{677C74C8-A65A-40B9-9E68-C24090AA36EB}" type="presOf" srcId="{7DDB86EF-A527-4532-89C3-24A27B793BDA}" destId="{388709E5-3665-4121-96AE-CDA8783C0803}" srcOrd="0" destOrd="0" presId="urn:microsoft.com/office/officeart/2018/2/layout/IconVerticalSolidList"/>
    <dgm:cxn modelId="{6297DAD3-FCDC-4505-890E-182ACBD4AC46}" type="presOf" srcId="{4E857B33-F061-4528-8578-5C497DF46525}" destId="{B1BC8293-9433-49A9-97D0-C60668C4B9EF}" srcOrd="0" destOrd="0" presId="urn:microsoft.com/office/officeart/2018/2/layout/IconVerticalSolidList"/>
    <dgm:cxn modelId="{2F3127EF-1B59-44A5-A980-4ACBFCF4C652}" type="presOf" srcId="{0F4A2E6B-F5DA-4F29-A320-912D9E776CBF}" destId="{E2521213-F4F2-4890-AFB1-05C76A8D3FCB}" srcOrd="0" destOrd="0" presId="urn:microsoft.com/office/officeart/2018/2/layout/IconVerticalSolidList"/>
    <dgm:cxn modelId="{68CF79A8-D9CF-4F81-8A76-6AA192FDB13E}" type="presParOf" srcId="{DC5C12B1-D6D9-4E77-93E9-2BAF487F89DA}" destId="{E2A0B06A-A3FD-4AB4-95C5-4406862AEC22}" srcOrd="0" destOrd="0" presId="urn:microsoft.com/office/officeart/2018/2/layout/IconVerticalSolidList"/>
    <dgm:cxn modelId="{6C51A245-2D25-4473-ADF3-ABF2FD0893F2}" type="presParOf" srcId="{E2A0B06A-A3FD-4AB4-95C5-4406862AEC22}" destId="{8EEC5F2D-028A-459C-838C-DDD456F621E0}" srcOrd="0" destOrd="0" presId="urn:microsoft.com/office/officeart/2018/2/layout/IconVerticalSolidList"/>
    <dgm:cxn modelId="{845E6223-8F49-42B5-8990-939248C90E58}" type="presParOf" srcId="{E2A0B06A-A3FD-4AB4-95C5-4406862AEC22}" destId="{03EDD7C3-3ADC-4CDA-BEC1-EB09B94697D2}" srcOrd="1" destOrd="0" presId="urn:microsoft.com/office/officeart/2018/2/layout/IconVerticalSolidList"/>
    <dgm:cxn modelId="{A3D462E2-7110-4A4B-BD3D-EC9C5AC8638C}" type="presParOf" srcId="{E2A0B06A-A3FD-4AB4-95C5-4406862AEC22}" destId="{2790A7F3-0879-4634-BD7F-62D346993B62}" srcOrd="2" destOrd="0" presId="urn:microsoft.com/office/officeart/2018/2/layout/IconVerticalSolidList"/>
    <dgm:cxn modelId="{98F8793A-B7DE-4366-91DC-BF7CA1462C3E}" type="presParOf" srcId="{E2A0B06A-A3FD-4AB4-95C5-4406862AEC22}" destId="{388709E5-3665-4121-96AE-CDA8783C0803}" srcOrd="3" destOrd="0" presId="urn:microsoft.com/office/officeart/2018/2/layout/IconVerticalSolidList"/>
    <dgm:cxn modelId="{E033F95B-8CA3-42D6-A8CD-5CCDB309B267}" type="presParOf" srcId="{DC5C12B1-D6D9-4E77-93E9-2BAF487F89DA}" destId="{9DFB78EC-3D19-4477-9CD0-F3C26A34FB20}" srcOrd="1" destOrd="0" presId="urn:microsoft.com/office/officeart/2018/2/layout/IconVerticalSolidList"/>
    <dgm:cxn modelId="{2D13F88B-9F17-46F7-B61A-7D356FB26D03}" type="presParOf" srcId="{DC5C12B1-D6D9-4E77-93E9-2BAF487F89DA}" destId="{056A8D92-FF12-4397-BE4B-5C0685C9430A}" srcOrd="2" destOrd="0" presId="urn:microsoft.com/office/officeart/2018/2/layout/IconVerticalSolidList"/>
    <dgm:cxn modelId="{19ABE5B3-0796-4319-8025-402C0567FA0F}" type="presParOf" srcId="{056A8D92-FF12-4397-BE4B-5C0685C9430A}" destId="{E2F9343B-9194-4ED5-9108-12CA03BE397A}" srcOrd="0" destOrd="0" presId="urn:microsoft.com/office/officeart/2018/2/layout/IconVerticalSolidList"/>
    <dgm:cxn modelId="{1F50C963-71A7-4500-BC3E-4A2BE5ABBE8A}" type="presParOf" srcId="{056A8D92-FF12-4397-BE4B-5C0685C9430A}" destId="{8731F683-B4ED-42EC-AB94-E885702A0433}" srcOrd="1" destOrd="0" presId="urn:microsoft.com/office/officeart/2018/2/layout/IconVerticalSolidList"/>
    <dgm:cxn modelId="{CFEC7FAD-B048-4D6B-8793-51635305B6D7}" type="presParOf" srcId="{056A8D92-FF12-4397-BE4B-5C0685C9430A}" destId="{AD6DCFF4-1E12-4CC2-8E95-5FD41E6FA9A7}" srcOrd="2" destOrd="0" presId="urn:microsoft.com/office/officeart/2018/2/layout/IconVerticalSolidList"/>
    <dgm:cxn modelId="{78EC0CA5-DB40-4A43-A9F0-ADECD8E3DF6C}" type="presParOf" srcId="{056A8D92-FF12-4397-BE4B-5C0685C9430A}" destId="{E5642B59-79D5-4AD7-B291-78B837352C0E}" srcOrd="3" destOrd="0" presId="urn:microsoft.com/office/officeart/2018/2/layout/IconVerticalSolidList"/>
    <dgm:cxn modelId="{EAC05C54-F049-4FB2-8CBF-4F2EAA095B11}" type="presParOf" srcId="{DC5C12B1-D6D9-4E77-93E9-2BAF487F89DA}" destId="{EB4FE269-2DDD-4653-A849-856C145B9562}" srcOrd="3" destOrd="0" presId="urn:microsoft.com/office/officeart/2018/2/layout/IconVerticalSolidList"/>
    <dgm:cxn modelId="{3EF050A5-F1F0-4AF7-89F8-A5AB400C6840}" type="presParOf" srcId="{DC5C12B1-D6D9-4E77-93E9-2BAF487F89DA}" destId="{139FC032-29A4-448A-920A-70F67E4BDDAE}" srcOrd="4" destOrd="0" presId="urn:microsoft.com/office/officeart/2018/2/layout/IconVerticalSolidList"/>
    <dgm:cxn modelId="{B20287C0-B9F4-4BAB-937A-A0C19CABC7BB}" type="presParOf" srcId="{139FC032-29A4-448A-920A-70F67E4BDDAE}" destId="{4539A30B-BD30-4576-839C-600EE561FFF6}" srcOrd="0" destOrd="0" presId="urn:microsoft.com/office/officeart/2018/2/layout/IconVerticalSolidList"/>
    <dgm:cxn modelId="{D4F09F5D-C82A-437C-BABD-5A2AFCD281B9}" type="presParOf" srcId="{139FC032-29A4-448A-920A-70F67E4BDDAE}" destId="{EA94339E-33F1-4971-B8E5-E13A0CC5862C}" srcOrd="1" destOrd="0" presId="urn:microsoft.com/office/officeart/2018/2/layout/IconVerticalSolidList"/>
    <dgm:cxn modelId="{D77A6227-092F-4DB4-975F-79AEFE92222B}" type="presParOf" srcId="{139FC032-29A4-448A-920A-70F67E4BDDAE}" destId="{33914D17-B1F2-424C-9470-6CE436EB4E3F}" srcOrd="2" destOrd="0" presId="urn:microsoft.com/office/officeart/2018/2/layout/IconVerticalSolidList"/>
    <dgm:cxn modelId="{C15A6A1A-81EF-4FEF-A970-EB4C0C52330D}" type="presParOf" srcId="{139FC032-29A4-448A-920A-70F67E4BDDAE}" destId="{B1BC8293-9433-49A9-97D0-C60668C4B9EF}" srcOrd="3" destOrd="0" presId="urn:microsoft.com/office/officeart/2018/2/layout/IconVerticalSolidList"/>
    <dgm:cxn modelId="{55A6CA5A-817E-4959-8609-C1A270DA3843}" type="presParOf" srcId="{DC5C12B1-D6D9-4E77-93E9-2BAF487F89DA}" destId="{8255D33F-879F-4B99-8877-DED5EB6EC7E1}" srcOrd="5" destOrd="0" presId="urn:microsoft.com/office/officeart/2018/2/layout/IconVerticalSolidList"/>
    <dgm:cxn modelId="{083B2601-4EAD-478D-A69A-9CA1C703E700}" type="presParOf" srcId="{DC5C12B1-D6D9-4E77-93E9-2BAF487F89DA}" destId="{4B87D577-3BE5-4CF2-A680-9F98F058048A}" srcOrd="6" destOrd="0" presId="urn:microsoft.com/office/officeart/2018/2/layout/IconVerticalSolidList"/>
    <dgm:cxn modelId="{3E4DA14D-99FD-47B4-8673-B03F41867BBB}" type="presParOf" srcId="{4B87D577-3BE5-4CF2-A680-9F98F058048A}" destId="{F86FF93E-356E-491A-A772-725657F7A28A}" srcOrd="0" destOrd="0" presId="urn:microsoft.com/office/officeart/2018/2/layout/IconVerticalSolidList"/>
    <dgm:cxn modelId="{6E137FBC-0FD4-41D7-A4CB-E6DCBB87AF2D}" type="presParOf" srcId="{4B87D577-3BE5-4CF2-A680-9F98F058048A}" destId="{C3B8CEA7-A95B-4CF7-8D66-91962C065327}" srcOrd="1" destOrd="0" presId="urn:microsoft.com/office/officeart/2018/2/layout/IconVerticalSolidList"/>
    <dgm:cxn modelId="{6A92FD95-E34C-44F5-B624-7C7B1FDB472B}" type="presParOf" srcId="{4B87D577-3BE5-4CF2-A680-9F98F058048A}" destId="{B55C28C2-FBFB-44EE-B960-1A860DD2FD9F}" srcOrd="2" destOrd="0" presId="urn:microsoft.com/office/officeart/2018/2/layout/IconVerticalSolidList"/>
    <dgm:cxn modelId="{FDFE46A0-6D74-4E6C-AB31-E93882CC9DDD}" type="presParOf" srcId="{4B87D577-3BE5-4CF2-A680-9F98F058048A}" destId="{E2521213-F4F2-4890-AFB1-05C76A8D3FCB}" srcOrd="3" destOrd="0" presId="urn:microsoft.com/office/officeart/2018/2/layout/IconVerticalSolidList"/>
    <dgm:cxn modelId="{AFA10025-529A-4D17-9EDD-2F1801A748AD}" type="presParOf" srcId="{DC5C12B1-D6D9-4E77-93E9-2BAF487F89DA}" destId="{A64B3137-86D8-4EF2-B121-2666103A739F}" srcOrd="7" destOrd="0" presId="urn:microsoft.com/office/officeart/2018/2/layout/IconVerticalSolidList"/>
    <dgm:cxn modelId="{508C7140-6D31-46F4-A5FE-A942AF531E8D}" type="presParOf" srcId="{DC5C12B1-D6D9-4E77-93E9-2BAF487F89DA}" destId="{03E4A6A8-341C-4BD9-8CB1-852A261D2019}" srcOrd="8" destOrd="0" presId="urn:microsoft.com/office/officeart/2018/2/layout/IconVerticalSolidList"/>
    <dgm:cxn modelId="{EEAE2699-C6D6-4084-9DC5-ED98B8F3D15F}" type="presParOf" srcId="{03E4A6A8-341C-4BD9-8CB1-852A261D2019}" destId="{08FE9A4C-A673-4795-B974-ADBEAE4CCD02}" srcOrd="0" destOrd="0" presId="urn:microsoft.com/office/officeart/2018/2/layout/IconVerticalSolidList"/>
    <dgm:cxn modelId="{2959F4BE-B971-42AD-BECF-6083C117F2DE}" type="presParOf" srcId="{03E4A6A8-341C-4BD9-8CB1-852A261D2019}" destId="{4D14CE0A-AF2C-4D06-9852-6A5CFDE252C2}" srcOrd="1" destOrd="0" presId="urn:microsoft.com/office/officeart/2018/2/layout/IconVerticalSolidList"/>
    <dgm:cxn modelId="{7C6BA01A-D071-4F99-9316-C4D1BF319098}" type="presParOf" srcId="{03E4A6A8-341C-4BD9-8CB1-852A261D2019}" destId="{D626BCED-61B4-4028-8279-6DAE1619AB67}" srcOrd="2" destOrd="0" presId="urn:microsoft.com/office/officeart/2018/2/layout/IconVerticalSolidList"/>
    <dgm:cxn modelId="{7811E420-62A4-4725-AE1F-2A467D83A5C7}" type="presParOf" srcId="{03E4A6A8-341C-4BD9-8CB1-852A261D2019}" destId="{B9B7FB8C-767D-4FE2-8B14-3C93DB99B10C}" srcOrd="3" destOrd="0" presId="urn:microsoft.com/office/officeart/2018/2/layout/IconVerticalSolidList"/>
    <dgm:cxn modelId="{951A4741-4B23-419A-9B19-1EB9572158DC}" type="presParOf" srcId="{DC5C12B1-D6D9-4E77-93E9-2BAF487F89DA}" destId="{7526737A-D445-4140-B11E-DEB1AE3CA8DA}" srcOrd="9" destOrd="0" presId="urn:microsoft.com/office/officeart/2018/2/layout/IconVerticalSolidList"/>
    <dgm:cxn modelId="{8E5E81B3-BB0F-47FC-B3BD-356E849D09CC}" type="presParOf" srcId="{DC5C12B1-D6D9-4E77-93E9-2BAF487F89DA}" destId="{1BD3734F-AF2A-4560-B108-7E67A3648BEB}" srcOrd="10" destOrd="0" presId="urn:microsoft.com/office/officeart/2018/2/layout/IconVerticalSolidList"/>
    <dgm:cxn modelId="{62642D56-D0D8-4BBA-8812-197E21D5DA29}" type="presParOf" srcId="{1BD3734F-AF2A-4560-B108-7E67A3648BEB}" destId="{5EDDC7B2-FFC0-49AB-9983-E86F3F3A1C0F}" srcOrd="0" destOrd="0" presId="urn:microsoft.com/office/officeart/2018/2/layout/IconVerticalSolidList"/>
    <dgm:cxn modelId="{039CBA2A-7756-471E-996C-DA131354F4A7}" type="presParOf" srcId="{1BD3734F-AF2A-4560-B108-7E67A3648BEB}" destId="{2AEE7F50-91FB-44E0-B029-3983C6E732A7}" srcOrd="1" destOrd="0" presId="urn:microsoft.com/office/officeart/2018/2/layout/IconVerticalSolidList"/>
    <dgm:cxn modelId="{D0C3D7F2-47CB-4CA4-AF20-D7505908F9FC}" type="presParOf" srcId="{1BD3734F-AF2A-4560-B108-7E67A3648BEB}" destId="{D47F51E2-2CD1-48E4-9A8C-9D4490C8401A}" srcOrd="2" destOrd="0" presId="urn:microsoft.com/office/officeart/2018/2/layout/IconVerticalSolidList"/>
    <dgm:cxn modelId="{F6D3914E-88FE-4BAB-937A-81071DD2CB0E}" type="presParOf" srcId="{1BD3734F-AF2A-4560-B108-7E67A3648BEB}" destId="{7D512848-7C80-4833-A9D8-A0B168D3B4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C5F2D-028A-459C-838C-DDD456F621E0}">
      <dsp:nvSpPr>
        <dsp:cNvPr id="0" name=""/>
        <dsp:cNvSpPr/>
      </dsp:nvSpPr>
      <dsp:spPr>
        <a:xfrm>
          <a:off x="0" y="1301"/>
          <a:ext cx="9720262" cy="55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DD7C3-3ADC-4CDA-BEC1-EB09B94697D2}">
      <dsp:nvSpPr>
        <dsp:cNvPr id="0" name=""/>
        <dsp:cNvSpPr/>
      </dsp:nvSpPr>
      <dsp:spPr>
        <a:xfrm>
          <a:off x="167736" y="126063"/>
          <a:ext cx="304974" cy="3049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709E5-3665-4121-96AE-CDA8783C0803}">
      <dsp:nvSpPr>
        <dsp:cNvPr id="0" name=""/>
        <dsp:cNvSpPr/>
      </dsp:nvSpPr>
      <dsp:spPr>
        <a:xfrm>
          <a:off x="640447" y="1301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Module1 Fixed-Income Securities : Defining Elements</a:t>
          </a:r>
        </a:p>
      </dsp:txBody>
      <dsp:txXfrm>
        <a:off x="640447" y="1301"/>
        <a:ext cx="9079814" cy="554499"/>
      </dsp:txXfrm>
    </dsp:sp>
    <dsp:sp modelId="{E2F9343B-9194-4ED5-9108-12CA03BE397A}">
      <dsp:nvSpPr>
        <dsp:cNvPr id="0" name=""/>
        <dsp:cNvSpPr/>
      </dsp:nvSpPr>
      <dsp:spPr>
        <a:xfrm>
          <a:off x="0" y="694425"/>
          <a:ext cx="9720262" cy="55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1F683-B4ED-42EC-AB94-E885702A0433}">
      <dsp:nvSpPr>
        <dsp:cNvPr id="0" name=""/>
        <dsp:cNvSpPr/>
      </dsp:nvSpPr>
      <dsp:spPr>
        <a:xfrm>
          <a:off x="167736" y="819188"/>
          <a:ext cx="304974" cy="3049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42B59-79D5-4AD7-B291-78B837352C0E}">
      <dsp:nvSpPr>
        <dsp:cNvPr id="0" name=""/>
        <dsp:cNvSpPr/>
      </dsp:nvSpPr>
      <dsp:spPr>
        <a:xfrm>
          <a:off x="640447" y="694425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Module2 Fixed-Income Markets : Issuance, Trading, and Funding</a:t>
          </a:r>
        </a:p>
      </dsp:txBody>
      <dsp:txXfrm>
        <a:off x="640447" y="694425"/>
        <a:ext cx="9079814" cy="554499"/>
      </dsp:txXfrm>
    </dsp:sp>
    <dsp:sp modelId="{4539A30B-BD30-4576-839C-600EE561FFF6}">
      <dsp:nvSpPr>
        <dsp:cNvPr id="0" name=""/>
        <dsp:cNvSpPr/>
      </dsp:nvSpPr>
      <dsp:spPr>
        <a:xfrm>
          <a:off x="0" y="1387550"/>
          <a:ext cx="9720262" cy="55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4339E-33F1-4971-B8E5-E13A0CC5862C}">
      <dsp:nvSpPr>
        <dsp:cNvPr id="0" name=""/>
        <dsp:cNvSpPr/>
      </dsp:nvSpPr>
      <dsp:spPr>
        <a:xfrm>
          <a:off x="167736" y="1512312"/>
          <a:ext cx="304974" cy="3049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C8293-9433-49A9-97D0-C60668C4B9EF}">
      <dsp:nvSpPr>
        <dsp:cNvPr id="0" name=""/>
        <dsp:cNvSpPr/>
      </dsp:nvSpPr>
      <dsp:spPr>
        <a:xfrm>
          <a:off x="640447" y="1387550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Module3 Introduction to Fixed-Income Valuation</a:t>
          </a:r>
        </a:p>
      </dsp:txBody>
      <dsp:txXfrm>
        <a:off x="640447" y="1387550"/>
        <a:ext cx="9079814" cy="554499"/>
      </dsp:txXfrm>
    </dsp:sp>
    <dsp:sp modelId="{F86FF93E-356E-491A-A772-725657F7A28A}">
      <dsp:nvSpPr>
        <dsp:cNvPr id="0" name=""/>
        <dsp:cNvSpPr/>
      </dsp:nvSpPr>
      <dsp:spPr>
        <a:xfrm>
          <a:off x="0" y="2080674"/>
          <a:ext cx="9720262" cy="55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8CEA7-A95B-4CF7-8D66-91962C065327}">
      <dsp:nvSpPr>
        <dsp:cNvPr id="0" name=""/>
        <dsp:cNvSpPr/>
      </dsp:nvSpPr>
      <dsp:spPr>
        <a:xfrm>
          <a:off x="167736" y="2205437"/>
          <a:ext cx="304974" cy="3049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21213-F4F2-4890-AFB1-05C76A8D3FCB}">
      <dsp:nvSpPr>
        <dsp:cNvPr id="0" name=""/>
        <dsp:cNvSpPr/>
      </dsp:nvSpPr>
      <dsp:spPr>
        <a:xfrm>
          <a:off x="640447" y="2080674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Module4 Introduction to Asset-Backed Securities</a:t>
          </a:r>
        </a:p>
      </dsp:txBody>
      <dsp:txXfrm>
        <a:off x="640447" y="2080674"/>
        <a:ext cx="9079814" cy="554499"/>
      </dsp:txXfrm>
    </dsp:sp>
    <dsp:sp modelId="{08FE9A4C-A673-4795-B974-ADBEAE4CCD02}">
      <dsp:nvSpPr>
        <dsp:cNvPr id="0" name=""/>
        <dsp:cNvSpPr/>
      </dsp:nvSpPr>
      <dsp:spPr>
        <a:xfrm>
          <a:off x="0" y="2773799"/>
          <a:ext cx="9720262" cy="55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4CE0A-AF2C-4D06-9852-6A5CFDE252C2}">
      <dsp:nvSpPr>
        <dsp:cNvPr id="0" name=""/>
        <dsp:cNvSpPr/>
      </dsp:nvSpPr>
      <dsp:spPr>
        <a:xfrm>
          <a:off x="167736" y="2898561"/>
          <a:ext cx="304974" cy="3049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7FB8C-767D-4FE2-8B14-3C93DB99B10C}">
      <dsp:nvSpPr>
        <dsp:cNvPr id="0" name=""/>
        <dsp:cNvSpPr/>
      </dsp:nvSpPr>
      <dsp:spPr>
        <a:xfrm>
          <a:off x="640447" y="2773799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Module5 Understanding Fixed-Income Risk and Return</a:t>
          </a:r>
        </a:p>
      </dsp:txBody>
      <dsp:txXfrm>
        <a:off x="640447" y="2773799"/>
        <a:ext cx="9079814" cy="554499"/>
      </dsp:txXfrm>
    </dsp:sp>
    <dsp:sp modelId="{5EDDC7B2-FFC0-49AB-9983-E86F3F3A1C0F}">
      <dsp:nvSpPr>
        <dsp:cNvPr id="0" name=""/>
        <dsp:cNvSpPr/>
      </dsp:nvSpPr>
      <dsp:spPr>
        <a:xfrm>
          <a:off x="0" y="3466924"/>
          <a:ext cx="9720262" cy="55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E7F50-91FB-44E0-B029-3983C6E732A7}">
      <dsp:nvSpPr>
        <dsp:cNvPr id="0" name=""/>
        <dsp:cNvSpPr/>
      </dsp:nvSpPr>
      <dsp:spPr>
        <a:xfrm>
          <a:off x="167736" y="3591686"/>
          <a:ext cx="304974" cy="3049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12848-7C80-4833-A9D8-A0B168D3B482}">
      <dsp:nvSpPr>
        <dsp:cNvPr id="0" name=""/>
        <dsp:cNvSpPr/>
      </dsp:nvSpPr>
      <dsp:spPr>
        <a:xfrm>
          <a:off x="640447" y="3466924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FF0000"/>
              </a:solidFill>
            </a:rPr>
            <a:t>Module6 Fundamentals of Credit Analysis</a:t>
          </a:r>
        </a:p>
      </dsp:txBody>
      <dsp:txXfrm>
        <a:off x="640447" y="3466924"/>
        <a:ext cx="9079814" cy="554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48280-F18E-4769-9169-02F5DF14C56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CF576-9A04-42CB-893E-368EAAF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2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EAE87C0-8280-45FA-80E7-8D3312DCDAE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7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91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3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8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0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0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0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5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0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7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EAE87C0-8280-45FA-80E7-8D3312DCDAE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74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69C3-5E32-47DA-8A19-34807962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Fixed income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A5F04F-F762-5B91-6136-506B5A69A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50635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447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7119-574F-490C-94FA-E2B3C9B4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Fundamentals of credit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097F-DB3E-4DEE-89D2-EB7DAAF2C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Covenants</a:t>
            </a:r>
          </a:p>
          <a:p>
            <a:r>
              <a:rPr lang="en-US" dirty="0"/>
              <a:t>(1) obligated to do and (2) limited in doing. The former are called “affirmative covenants,” whereas the latter are called “negative” or “restrictive covenants</a:t>
            </a:r>
          </a:p>
          <a:p>
            <a:r>
              <a:rPr lang="en-US" dirty="0"/>
              <a:t>Covenants might also require a company to redeem debt in the event of the company being acquired, the change of control covenant, or to keep the ratio of debt to EBITDA below some prescribed amount. </a:t>
            </a:r>
          </a:p>
          <a:p>
            <a:r>
              <a:rPr lang="en-US" dirty="0"/>
              <a:t>The limitations might include a cap on the amount of cash that can be paid out to shareholders relative to earnings, or perhaps on the amount of additional secured debt that can be issued.</a:t>
            </a:r>
          </a:p>
        </p:txBody>
      </p:sp>
    </p:spTree>
    <p:extLst>
      <p:ext uri="{BB962C8B-B14F-4D97-AF65-F5344CB8AC3E}">
        <p14:creationId xmlns:p14="http://schemas.microsoft.com/office/powerpoint/2010/main" val="164754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58D3-3D58-480B-9774-2A7046A8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Fundamentals of credit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63854-FB10-4BAF-B2F3-A08330D26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Character</a:t>
            </a:r>
          </a:p>
          <a:p>
            <a:r>
              <a:rPr lang="en-US" dirty="0"/>
              <a:t>An assessment of the soundness of management’s strategy.</a:t>
            </a:r>
          </a:p>
          <a:p>
            <a:r>
              <a:rPr lang="en-US" dirty="0"/>
              <a:t>Management’s track record in executing past strategies, particularly if they led to bankruptcy or restructuring.</a:t>
            </a:r>
          </a:p>
          <a:p>
            <a:r>
              <a:rPr lang="en-US" dirty="0"/>
              <a:t>Use of aggressive accounting policies and/or tax strategies.</a:t>
            </a:r>
          </a:p>
          <a:p>
            <a:r>
              <a:rPr lang="en-US" dirty="0"/>
              <a:t>Any history of fraud or malfeasance</a:t>
            </a:r>
          </a:p>
          <a:p>
            <a:r>
              <a:rPr lang="en-US" dirty="0"/>
              <a:t>Previous poor treatment of bondholders</a:t>
            </a:r>
          </a:p>
        </p:txBody>
      </p:sp>
    </p:spTree>
    <p:extLst>
      <p:ext uri="{BB962C8B-B14F-4D97-AF65-F5344CB8AC3E}">
        <p14:creationId xmlns:p14="http://schemas.microsoft.com/office/powerpoint/2010/main" val="410073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2AA2-3571-49D8-9599-99E846F4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DB414-CF34-4112-807A-619946DD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1.Why should credit analysts be concerned if a company’s stock trades below book value?</a:t>
            </a:r>
          </a:p>
          <a:p>
            <a:r>
              <a:rPr lang="en-US" b="1" dirty="0"/>
              <a:t>A. </a:t>
            </a:r>
            <a:r>
              <a:rPr lang="en-US" dirty="0"/>
              <a:t>It means the company is probably going bankrupt.</a:t>
            </a:r>
          </a:p>
          <a:p>
            <a:r>
              <a:rPr lang="en-US" b="1" dirty="0"/>
              <a:t>B. </a:t>
            </a:r>
            <a:r>
              <a:rPr lang="en-US" dirty="0"/>
              <a:t>It means the company will probably incur lots of debt to buy back its undervalued stock.</a:t>
            </a:r>
          </a:p>
          <a:p>
            <a:r>
              <a:rPr lang="en-US" b="1" dirty="0"/>
              <a:t>C. </a:t>
            </a:r>
            <a:r>
              <a:rPr lang="en-US" dirty="0"/>
              <a:t>It’s a signal that the company’s asset value on its balance sheet may be impaired and have to</a:t>
            </a:r>
          </a:p>
          <a:p>
            <a:r>
              <a:rPr lang="en-US" dirty="0"/>
              <a:t>2.If management is of questionable character, how can investors incorporate this assessment into their credit analysis and investment decisions?</a:t>
            </a:r>
          </a:p>
          <a:p>
            <a:r>
              <a:rPr lang="en-US" b="1" dirty="0"/>
              <a:t>A. </a:t>
            </a:r>
            <a:r>
              <a:rPr lang="en-US" dirty="0"/>
              <a:t>They can choose not to invest based on the increased credit risk.</a:t>
            </a:r>
          </a:p>
          <a:p>
            <a:r>
              <a:rPr lang="en-US" b="1" dirty="0"/>
              <a:t>B. </a:t>
            </a:r>
            <a:r>
              <a:rPr lang="en-US" dirty="0"/>
              <a:t>They can insist on getting collateral (security) and/or demand a higher return.</a:t>
            </a:r>
          </a:p>
          <a:p>
            <a:r>
              <a:rPr lang="en-US" b="1" dirty="0"/>
              <a:t>C. </a:t>
            </a:r>
            <a:r>
              <a:rPr lang="en-US" dirty="0"/>
              <a:t>They can choose not to invest or insist on additional security and/or higher return.</a:t>
            </a:r>
          </a:p>
        </p:txBody>
      </p:sp>
    </p:spTree>
    <p:extLst>
      <p:ext uri="{BB962C8B-B14F-4D97-AF65-F5344CB8AC3E}">
        <p14:creationId xmlns:p14="http://schemas.microsoft.com/office/powerpoint/2010/main" val="347611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80AC-5C6C-40E2-B456-B18B797A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Fundamentals of credit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91BC-CD79-4814-ADB3-C32138E5E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Credit Analysis vs. Equity Analysis</a:t>
            </a:r>
          </a:p>
          <a:p>
            <a:r>
              <a:rPr lang="en-US" dirty="0"/>
              <a:t>Equity analysts are interested in the strategies and investments that will increase a company’s value and grow earnings per share.</a:t>
            </a:r>
          </a:p>
          <a:p>
            <a:r>
              <a:rPr lang="en-US" dirty="0"/>
              <a:t>Credit analysts will look more at the downside risk by measuring and assessing the sustainability of a company’s cash flow relative to its debt levels and interest expense.</a:t>
            </a:r>
          </a:p>
          <a:p>
            <a:r>
              <a:rPr lang="en-US" dirty="0"/>
              <a:t>In general, equity analysts will focus more on income and cash flow statements, whereas credit analysts tend to focus more on the balance sheet and cash flow statements.</a:t>
            </a:r>
          </a:p>
        </p:txBody>
      </p:sp>
    </p:spTree>
    <p:extLst>
      <p:ext uri="{BB962C8B-B14F-4D97-AF65-F5344CB8AC3E}">
        <p14:creationId xmlns:p14="http://schemas.microsoft.com/office/powerpoint/2010/main" val="11745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E512-EF1D-4B87-BE48-1B19209F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Fundamentals of credit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4A29E-B49A-42AD-86DB-DAE978867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The Four Cs of Credit Analysis</a:t>
            </a:r>
          </a:p>
          <a:p>
            <a:r>
              <a:rPr lang="en-US" dirty="0">
                <a:solidFill>
                  <a:srgbClr val="FF0000"/>
                </a:solidFill>
              </a:rPr>
              <a:t>Capacity</a:t>
            </a:r>
            <a:r>
              <a:rPr lang="en-US" dirty="0"/>
              <a:t> refers to the ability of the borrower to make its debt payments on time. </a:t>
            </a:r>
          </a:p>
          <a:p>
            <a:r>
              <a:rPr lang="en-US" dirty="0">
                <a:solidFill>
                  <a:srgbClr val="FF0000"/>
                </a:solidFill>
              </a:rPr>
              <a:t>Collateral</a:t>
            </a:r>
            <a:r>
              <a:rPr lang="en-US" dirty="0"/>
              <a:t> refers to the quality and value of the assets supporting the issuer’s indebtedness. </a:t>
            </a:r>
          </a:p>
          <a:p>
            <a:r>
              <a:rPr lang="en-US" dirty="0">
                <a:solidFill>
                  <a:srgbClr val="FF0000"/>
                </a:solidFill>
              </a:rPr>
              <a:t>Covenants</a:t>
            </a:r>
            <a:r>
              <a:rPr lang="en-US" dirty="0"/>
              <a:t> are the terms and conditions of lending agreements that the issuer must comply with. </a:t>
            </a:r>
          </a:p>
          <a:p>
            <a:r>
              <a:rPr lang="en-US" dirty="0">
                <a:solidFill>
                  <a:srgbClr val="FF0000"/>
                </a:solidFill>
              </a:rPr>
              <a:t>Character</a:t>
            </a:r>
            <a:r>
              <a:rPr lang="en-US" dirty="0"/>
              <a:t> refers to the quality of management.</a:t>
            </a:r>
          </a:p>
        </p:txBody>
      </p:sp>
    </p:spTree>
    <p:extLst>
      <p:ext uri="{BB962C8B-B14F-4D97-AF65-F5344CB8AC3E}">
        <p14:creationId xmlns:p14="http://schemas.microsoft.com/office/powerpoint/2010/main" val="161402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7F49-1397-4305-83C8-D7405602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Fundamentals of credit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393B-2F9E-4A99-8EEA-5EBBAA73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Capacity</a:t>
            </a:r>
          </a:p>
          <a:p>
            <a:r>
              <a:rPr lang="en-US" dirty="0">
                <a:solidFill>
                  <a:srgbClr val="FF0000"/>
                </a:solidFill>
              </a:rPr>
              <a:t>1.Industry structure</a:t>
            </a:r>
          </a:p>
          <a:p>
            <a:r>
              <a:rPr lang="en-US" dirty="0"/>
              <a:t>Threat of entry. Bargaining power of suppliers. Bargaining power of customers. Threat of substitutes. Rivalry among existing competitors.</a:t>
            </a:r>
          </a:p>
          <a:p>
            <a:r>
              <a:rPr lang="en-US" dirty="0">
                <a:solidFill>
                  <a:srgbClr val="FF0000"/>
                </a:solidFill>
              </a:rPr>
              <a:t>2.Industry fundamentals</a:t>
            </a:r>
          </a:p>
          <a:p>
            <a:r>
              <a:rPr lang="en-US" dirty="0"/>
              <a:t>Cyclical or non-cyclical. Growth prospects. Published industry statistics.</a:t>
            </a:r>
          </a:p>
          <a:p>
            <a:r>
              <a:rPr lang="en-US" dirty="0">
                <a:solidFill>
                  <a:srgbClr val="FF0000"/>
                </a:solidFill>
              </a:rPr>
              <a:t>3.Company fundamentals</a:t>
            </a:r>
          </a:p>
          <a:p>
            <a:r>
              <a:rPr lang="en-US" dirty="0"/>
              <a:t>Competitive position. Track record/operating history. Management’s strategy and execution. ESG factor. </a:t>
            </a:r>
            <a:r>
              <a:rPr lang="en-US" dirty="0">
                <a:solidFill>
                  <a:srgbClr val="FF0000"/>
                </a:solidFill>
              </a:rPr>
              <a:t>Ratios and ratio analysis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Issuer Liquidity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753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19B2-7371-4E3A-8420-3FC68524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Fundamentals of credit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7ADF0-17A8-48F9-8CB2-84F370EE1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Ratios and ratio analysis</a:t>
            </a:r>
          </a:p>
          <a:p>
            <a:r>
              <a:rPr lang="en-US" dirty="0">
                <a:solidFill>
                  <a:srgbClr val="FF0000"/>
                </a:solidFill>
              </a:rPr>
              <a:t>Profitability and cash flow</a:t>
            </a:r>
          </a:p>
          <a:p>
            <a:r>
              <a:rPr lang="en-US" dirty="0"/>
              <a:t>EBITDA.FFO.FCF before dividend. FCF after dividend.</a:t>
            </a:r>
          </a:p>
          <a:p>
            <a:r>
              <a:rPr lang="en-US" dirty="0">
                <a:solidFill>
                  <a:srgbClr val="FF0000"/>
                </a:solidFill>
              </a:rPr>
              <a:t>Leverage</a:t>
            </a:r>
          </a:p>
          <a:p>
            <a:r>
              <a:rPr lang="en-US" dirty="0"/>
              <a:t>Debt/capital. Debt/EBITDA. FFO/debt. FCF after dividend/debt.</a:t>
            </a:r>
          </a:p>
          <a:p>
            <a:r>
              <a:rPr lang="en-US" dirty="0">
                <a:solidFill>
                  <a:srgbClr val="FF0000"/>
                </a:solidFill>
              </a:rPr>
              <a:t>Coverage</a:t>
            </a:r>
          </a:p>
          <a:p>
            <a:r>
              <a:rPr lang="en-US" dirty="0"/>
              <a:t>EBITDA/interest expense. EBIT/expense.</a:t>
            </a:r>
          </a:p>
        </p:txBody>
      </p:sp>
    </p:spTree>
    <p:extLst>
      <p:ext uri="{BB962C8B-B14F-4D97-AF65-F5344CB8AC3E}">
        <p14:creationId xmlns:p14="http://schemas.microsoft.com/office/powerpoint/2010/main" val="415129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FA34-F0A9-4C3A-98C5-E35C1A3E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Fundamentals of credit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0AA1-89A3-4784-8CD6-AFFAF744F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Issuer Liquidity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Cash on the balance sheet.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Net working capital.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Operating cash flow.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Committed bank lines.</a:t>
            </a:r>
          </a:p>
          <a:p>
            <a:pPr marL="0" indent="0">
              <a:buNone/>
            </a:pPr>
            <a:r>
              <a:rPr lang="en-US" dirty="0"/>
              <a:t>Debt coming due and committed capital expenditures in the next one to two years.</a:t>
            </a:r>
          </a:p>
        </p:txBody>
      </p:sp>
    </p:spTree>
    <p:extLst>
      <p:ext uri="{BB962C8B-B14F-4D97-AF65-F5344CB8AC3E}">
        <p14:creationId xmlns:p14="http://schemas.microsoft.com/office/powerpoint/2010/main" val="368677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F056-00A0-439F-8D3F-24F53305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5EF9-D108-40A1-AA53-976FE3685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Given a hotel company, a chemical company, and a food retail company, which is </a:t>
            </a:r>
            <a:r>
              <a:rPr lang="en-US" i="1" dirty="0"/>
              <a:t>most likely </a:t>
            </a:r>
            <a:r>
              <a:rPr lang="en-US" dirty="0"/>
              <a:t>to be able to support a high debt load over an economic cycle?</a:t>
            </a:r>
          </a:p>
          <a:p>
            <a:r>
              <a:rPr lang="en-US" b="1" dirty="0"/>
              <a:t>A. </a:t>
            </a:r>
            <a:r>
              <a:rPr lang="en-US" dirty="0"/>
              <a:t>The hotel company, because people need a place to stay when they travel.</a:t>
            </a:r>
          </a:p>
          <a:p>
            <a:r>
              <a:rPr lang="en-US" b="1" dirty="0"/>
              <a:t>B. </a:t>
            </a:r>
            <a:r>
              <a:rPr lang="en-US" dirty="0"/>
              <a:t>The chemical company, because chemicals are a key input to many products.</a:t>
            </a:r>
          </a:p>
          <a:p>
            <a:r>
              <a:rPr lang="en-US" b="1" dirty="0"/>
              <a:t>C. </a:t>
            </a:r>
            <a:r>
              <a:rPr lang="en-US" dirty="0"/>
              <a:t>The food retail company, because such products as food are typically resistant to recessions.</a:t>
            </a:r>
          </a:p>
          <a:p>
            <a:r>
              <a:rPr lang="en-US" dirty="0"/>
              <a:t>2. Heavily regulated monopoly companies, such as utilities, often carry high debt loads. Which of the following statements about such companies is </a:t>
            </a:r>
            <a:r>
              <a:rPr lang="en-US" i="1" dirty="0"/>
              <a:t>most </a:t>
            </a:r>
            <a:r>
              <a:rPr lang="en-US" dirty="0"/>
              <a:t>accurate?</a:t>
            </a:r>
          </a:p>
          <a:p>
            <a:r>
              <a:rPr lang="en-US" b="1" dirty="0"/>
              <a:t>A. </a:t>
            </a:r>
            <a:r>
              <a:rPr lang="en-US" dirty="0"/>
              <a:t>Regulators require them to carry high debt loads.</a:t>
            </a:r>
          </a:p>
          <a:p>
            <a:r>
              <a:rPr lang="en-US" b="1" dirty="0"/>
              <a:t>B. </a:t>
            </a:r>
            <a:r>
              <a:rPr lang="en-US" dirty="0"/>
              <a:t>They generate strong and stable cash flows, enabling them to support high levels of debt.</a:t>
            </a:r>
          </a:p>
          <a:p>
            <a:r>
              <a:rPr lang="en-US" b="1" dirty="0"/>
              <a:t>C. </a:t>
            </a:r>
            <a:r>
              <a:rPr lang="en-US" dirty="0"/>
              <a:t>They are not very profitable and need to borrow heavily to maintain their plant and equipment.</a:t>
            </a:r>
          </a:p>
        </p:txBody>
      </p:sp>
    </p:spTree>
    <p:extLst>
      <p:ext uri="{BB962C8B-B14F-4D97-AF65-F5344CB8AC3E}">
        <p14:creationId xmlns:p14="http://schemas.microsoft.com/office/powerpoint/2010/main" val="238487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3362-1248-4092-9FEF-9B5B2219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D816B-6662-4012-A5FA-EAA04136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3. XYZ Corp. manufactures a commodity product in a highly competitive industry in which no company has significant market share and where there are low barriers to entry. Which of the following </a:t>
            </a:r>
            <a:r>
              <a:rPr lang="en-US" i="1" dirty="0"/>
              <a:t>best </a:t>
            </a:r>
            <a:r>
              <a:rPr lang="en-US" dirty="0"/>
              <a:t>describes XYZ’s ability to take on substantial debt?</a:t>
            </a:r>
          </a:p>
          <a:p>
            <a:r>
              <a:rPr lang="en-US" b="1" dirty="0"/>
              <a:t>A. </a:t>
            </a:r>
            <a:r>
              <a:rPr lang="en-US" dirty="0"/>
              <a:t>Its ability is very limited because companies in industries with those characteristics generally cannot support high debt loads.</a:t>
            </a:r>
          </a:p>
          <a:p>
            <a:r>
              <a:rPr lang="en-US" b="1" dirty="0"/>
              <a:t>B. </a:t>
            </a:r>
            <a:r>
              <a:rPr lang="en-US" dirty="0"/>
              <a:t>Its ability is high because companies in industries with those characteristics generally have high margins and cash flows that can support significant debt.</a:t>
            </a:r>
          </a:p>
          <a:p>
            <a:r>
              <a:rPr lang="en-US" b="1" dirty="0"/>
              <a:t>C. </a:t>
            </a:r>
            <a:r>
              <a:rPr lang="en-US" dirty="0"/>
              <a:t>We don’t have enough information to answer the question.</a:t>
            </a:r>
          </a:p>
        </p:txBody>
      </p:sp>
    </p:spTree>
    <p:extLst>
      <p:ext uri="{BB962C8B-B14F-4D97-AF65-F5344CB8AC3E}">
        <p14:creationId xmlns:p14="http://schemas.microsoft.com/office/powerpoint/2010/main" val="143154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7E38-B460-4E78-86BA-F36EA2E5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Fundamentals of credit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A73F2-CDA7-4A75-A914-1EE1F519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Collateral</a:t>
            </a:r>
          </a:p>
          <a:p>
            <a:r>
              <a:rPr lang="en-US" dirty="0"/>
              <a:t>Goodwill, on the other hand, is not considered a high-quality asset.</a:t>
            </a:r>
          </a:p>
          <a:p>
            <a:r>
              <a:rPr lang="en-US" dirty="0"/>
              <a:t>Low capital expenditures relative to depreciation expense could imply that management is insufficiently investing in its business.</a:t>
            </a:r>
          </a:p>
          <a:p>
            <a:r>
              <a:rPr lang="en-US" dirty="0"/>
              <a:t>A company whose stock trades below book value may have lower-quality assets than is suggested by the amount reported on the balance sheet.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36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11229</TotalTime>
  <Words>1004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Tw Cen MT</vt:lpstr>
      <vt:lpstr>Tw Cen MT Condensed</vt:lpstr>
      <vt:lpstr>Calibri</vt:lpstr>
      <vt:lpstr>Wingdings</vt:lpstr>
      <vt:lpstr>Wingdings 3</vt:lpstr>
      <vt:lpstr>Integral</vt:lpstr>
      <vt:lpstr>Fixed income</vt:lpstr>
      <vt:lpstr>Fundamentals of credit analysis</vt:lpstr>
      <vt:lpstr>Fundamentals of credit analysis</vt:lpstr>
      <vt:lpstr>Fundamentals of credit analysis</vt:lpstr>
      <vt:lpstr>Fundamentals of credit analysis</vt:lpstr>
      <vt:lpstr>Fundamentals of credit analysis</vt:lpstr>
      <vt:lpstr>practices</vt:lpstr>
      <vt:lpstr>Practices</vt:lpstr>
      <vt:lpstr>Fundamentals of credit analysis</vt:lpstr>
      <vt:lpstr>Fundamentals of credit analysis</vt:lpstr>
      <vt:lpstr>Fundamentals of credit analysis</vt:lpstr>
      <vt:lpstr>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Module4 Introduction to ASSET-ABCKED SECURITIES</dc:title>
  <dc:creator>秦玮杰</dc:creator>
  <cp:lastModifiedBy>秦玮杰</cp:lastModifiedBy>
  <cp:revision>193</cp:revision>
  <dcterms:created xsi:type="dcterms:W3CDTF">2023-02-20T01:14:47Z</dcterms:created>
  <dcterms:modified xsi:type="dcterms:W3CDTF">2023-05-22T03:21:28Z</dcterms:modified>
</cp:coreProperties>
</file>