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9" r:id="rId57"/>
    <p:sldId id="315" r:id="rId58"/>
    <p:sldId id="316" r:id="rId59"/>
    <p:sldId id="317" r:id="rId60"/>
    <p:sldId id="320" r:id="rId61"/>
    <p:sldId id="321"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21"/>
    <p:restoredTop sz="94737"/>
  </p:normalViewPr>
  <p:slideViewPr>
    <p:cSldViewPr snapToGrid="0">
      <p:cViewPr varScale="1">
        <p:scale>
          <a:sx n="68" d="100"/>
          <a:sy n="68" d="100"/>
        </p:scale>
        <p:origin x="1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6C296F77-763A-1B49-8F08-91BDF5A82BE2}" type="presOf" srcId="{E418CFBD-CBB0-47D4-90EA-7C86E66E0301}" destId="{CD36D044-47F6-BA4C-B7C5-E9DB54309CE0}" srcOrd="0" destOrd="0" presId="urn:microsoft.com/office/officeart/2005/8/layout/vList2"/>
    <dgm:cxn modelId="{3D0EFB57-CF8C-5744-A774-55319E05AA6E}" type="presOf" srcId="{5BA6EAC7-5FD8-4F9E-BFE8-CEDE7CEDDF86}" destId="{4E2EE375-77E8-344D-8FE3-6D408976901F}"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11/15/2022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sz="2000" dirty="0"/>
              <a:t>Classification by type of issuer</a:t>
            </a:r>
          </a:p>
          <a:p>
            <a:pPr>
              <a:buFont typeface="Wingdings" panose="05000000000000000000" pitchFamily="2" charset="2"/>
              <a:buChar char="§"/>
            </a:pPr>
            <a:r>
              <a:rPr lang="en-US" sz="2000" dirty="0"/>
              <a:t>Classification by credit quality</a:t>
            </a:r>
          </a:p>
          <a:p>
            <a:pPr>
              <a:buFont typeface="Wingdings" panose="05000000000000000000" pitchFamily="2" charset="2"/>
              <a:buChar char="§"/>
            </a:pPr>
            <a:r>
              <a:rPr lang="en-US" sz="2000" dirty="0"/>
              <a:t>Classification by maturity</a:t>
            </a:r>
          </a:p>
          <a:p>
            <a:pPr>
              <a:buFont typeface="Wingdings" panose="05000000000000000000" pitchFamily="2" charset="2"/>
              <a:buChar char="§"/>
            </a:pPr>
            <a:r>
              <a:rPr lang="en-US" sz="2000" dirty="0"/>
              <a:t>Classification by currency denomination</a:t>
            </a:r>
          </a:p>
          <a:p>
            <a:pPr>
              <a:buFont typeface="Wingdings" panose="05000000000000000000" pitchFamily="2" charset="2"/>
              <a:buChar char="§"/>
            </a:pPr>
            <a:r>
              <a:rPr lang="en-US" sz="2000" dirty="0"/>
              <a:t>Classification by type of coupon</a:t>
            </a:r>
          </a:p>
          <a:p>
            <a:pPr>
              <a:buFont typeface="Wingdings" panose="05000000000000000000" pitchFamily="2" charset="2"/>
              <a:buChar char="§"/>
            </a:pPr>
            <a:r>
              <a:rPr lang="en-US" sz="2000" dirty="0"/>
              <a:t>Classification by geography</a:t>
            </a:r>
          </a:p>
          <a:p>
            <a:pPr>
              <a:buFont typeface="Wingdings" panose="05000000000000000000" pitchFamily="2" charset="2"/>
              <a:buChar char="§"/>
            </a:pPr>
            <a:r>
              <a:rPr lang="en-US" sz="2000" dirty="0"/>
              <a:t>Other classifications of fixed-income markets</a:t>
            </a:r>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Classification by credit quality(2/7)</a:t>
            </a:r>
          </a:p>
          <a:p>
            <a:endParaRPr lang="en-US" sz="2800" b="1" dirty="0">
              <a:solidFill>
                <a:srgbClr val="FF0000"/>
              </a:solidFill>
            </a:endParaRP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1967102231"/>
              </p:ext>
            </p:extLst>
          </p:nvPr>
        </p:nvGraphicFramePr>
        <p:xfrm>
          <a:off x="1024129" y="2788649"/>
          <a:ext cx="8169348" cy="1759437"/>
        </p:xfrm>
        <a:graphic>
          <a:graphicData uri="http://schemas.openxmlformats.org/drawingml/2006/table">
            <a:tbl>
              <a:tblPr firstRow="1" bandRow="1">
                <a:tableStyleId>{5C22544A-7EE6-4342-B048-85BDC9FD1C3A}</a:tableStyleId>
              </a:tblPr>
              <a:tblGrid>
                <a:gridCol w="1498054">
                  <a:extLst>
                    <a:ext uri="{9D8B030D-6E8A-4147-A177-3AD203B41FA5}">
                      <a16:colId xmlns:a16="http://schemas.microsoft.com/office/drawing/2014/main" val="248823626"/>
                    </a:ext>
                  </a:extLst>
                </a:gridCol>
                <a:gridCol w="1769685">
                  <a:extLst>
                    <a:ext uri="{9D8B030D-6E8A-4147-A177-3AD203B41FA5}">
                      <a16:colId xmlns:a16="http://schemas.microsoft.com/office/drawing/2014/main" val="52392148"/>
                    </a:ext>
                  </a:extLst>
                </a:gridCol>
                <a:gridCol w="1633870">
                  <a:extLst>
                    <a:ext uri="{9D8B030D-6E8A-4147-A177-3AD203B41FA5}">
                      <a16:colId xmlns:a16="http://schemas.microsoft.com/office/drawing/2014/main" val="3067596100"/>
                    </a:ext>
                  </a:extLst>
                </a:gridCol>
                <a:gridCol w="1434982">
                  <a:extLst>
                    <a:ext uri="{9D8B030D-6E8A-4147-A177-3AD203B41FA5}">
                      <a16:colId xmlns:a16="http://schemas.microsoft.com/office/drawing/2014/main" val="1737152787"/>
                    </a:ext>
                  </a:extLst>
                </a:gridCol>
                <a:gridCol w="1832757">
                  <a:extLst>
                    <a:ext uri="{9D8B030D-6E8A-4147-A177-3AD203B41FA5}">
                      <a16:colId xmlns:a16="http://schemas.microsoft.com/office/drawing/2014/main" val="3618383935"/>
                    </a:ext>
                  </a:extLst>
                </a:gridCol>
              </a:tblGrid>
              <a:tr h="372287">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642576">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2287">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2287">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pic>
        <p:nvPicPr>
          <p:cNvPr id="6" name="Picture 5">
            <a:extLst>
              <a:ext uri="{FF2B5EF4-FFF2-40B4-BE49-F238E27FC236}">
                <a16:creationId xmlns:a16="http://schemas.microsoft.com/office/drawing/2014/main" id="{A85BCF6B-45BF-4F44-AA22-6F43F3869313}"/>
              </a:ext>
            </a:extLst>
          </p:cNvPr>
          <p:cNvPicPr>
            <a:picLocks noChangeAspect="1"/>
          </p:cNvPicPr>
          <p:nvPr/>
        </p:nvPicPr>
        <p:blipFill>
          <a:blip r:embed="rId2"/>
          <a:stretch>
            <a:fillRect/>
          </a:stretch>
        </p:blipFill>
        <p:spPr>
          <a:xfrm>
            <a:off x="1024128" y="5019630"/>
            <a:ext cx="8169348" cy="1792379"/>
          </a:xfrm>
          <a:prstGeom prst="rect">
            <a:avLst/>
          </a:prstGeom>
        </p:spPr>
      </p:pic>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3328083883"/>
              </p:ext>
            </p:extLst>
          </p:nvPr>
        </p:nvGraphicFramePr>
        <p:xfrm>
          <a:off x="1023938" y="2286000"/>
          <a:ext cx="9720261" cy="407924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510043102"/>
                    </a:ext>
                  </a:extLst>
                </a:gridCol>
                <a:gridCol w="3240087">
                  <a:extLst>
                    <a:ext uri="{9D8B030D-6E8A-4147-A177-3AD203B41FA5}">
                      <a16:colId xmlns:a16="http://schemas.microsoft.com/office/drawing/2014/main" val="3101958610"/>
                    </a:ext>
                  </a:extLst>
                </a:gridCol>
                <a:gridCol w="3240087">
                  <a:extLst>
                    <a:ext uri="{9D8B030D-6E8A-4147-A177-3AD203B41FA5}">
                      <a16:colId xmlns:a16="http://schemas.microsoft.com/office/drawing/2014/main" val="1349325990"/>
                    </a:ext>
                  </a:extLst>
                </a:gridCol>
              </a:tblGrid>
              <a:tr h="370840">
                <a:tc>
                  <a:txBody>
                    <a:bodyPr/>
                    <a:lstStyle/>
                    <a:p>
                      <a:endParaRPr lang="en-US" dirty="0"/>
                    </a:p>
                  </a:txBody>
                  <a:tcPr/>
                </a:tc>
                <a:tc>
                  <a:txBody>
                    <a:bodyPr/>
                    <a:lstStyle/>
                    <a:p>
                      <a:r>
                        <a:rPr lang="en-US" dirty="0"/>
                        <a:t>Moody</a:t>
                      </a:r>
                    </a:p>
                  </a:txBody>
                  <a:tcPr/>
                </a:tc>
                <a:tc>
                  <a:txBody>
                    <a:bodyPr/>
                    <a:lstStyle/>
                    <a:p>
                      <a:r>
                        <a:rPr lang="en-US" dirty="0"/>
                        <a:t>S&amp;P, Fitch</a:t>
                      </a:r>
                    </a:p>
                  </a:txBody>
                  <a:tcPr/>
                </a:tc>
                <a:extLst>
                  <a:ext uri="{0D108BD9-81ED-4DB2-BD59-A6C34878D82A}">
                    <a16:rowId xmlns:a16="http://schemas.microsoft.com/office/drawing/2014/main" val="1581286107"/>
                  </a:ext>
                </a:extLst>
              </a:tr>
              <a:tr h="370840">
                <a:tc>
                  <a:txBody>
                    <a:bodyPr/>
                    <a:lstStyle/>
                    <a:p>
                      <a:r>
                        <a:rPr lang="en-US" dirty="0"/>
                        <a:t>Investment</a:t>
                      </a:r>
                    </a:p>
                  </a:txBody>
                  <a:tcPr/>
                </a:tc>
                <a:tc>
                  <a:txBody>
                    <a:bodyPr/>
                    <a:lstStyle/>
                    <a:p>
                      <a:r>
                        <a:rPr lang="en-US" dirty="0" err="1"/>
                        <a:t>Aaa</a:t>
                      </a:r>
                      <a:endParaRPr lang="en-US" dirty="0"/>
                    </a:p>
                  </a:txBody>
                  <a:tcPr/>
                </a:tc>
                <a:tc>
                  <a:txBody>
                    <a:bodyPr/>
                    <a:lstStyle/>
                    <a:p>
                      <a:r>
                        <a:rPr lang="en-US" dirty="0"/>
                        <a:t>AAA</a:t>
                      </a:r>
                    </a:p>
                  </a:txBody>
                  <a:tcPr/>
                </a:tc>
                <a:extLst>
                  <a:ext uri="{0D108BD9-81ED-4DB2-BD59-A6C34878D82A}">
                    <a16:rowId xmlns:a16="http://schemas.microsoft.com/office/drawing/2014/main" val="3146699596"/>
                  </a:ext>
                </a:extLst>
              </a:tr>
              <a:tr h="370840">
                <a:tc>
                  <a:txBody>
                    <a:bodyPr/>
                    <a:lstStyle/>
                    <a:p>
                      <a:endParaRPr lang="en-US" dirty="0"/>
                    </a:p>
                  </a:txBody>
                  <a:tcPr/>
                </a:tc>
                <a:tc>
                  <a:txBody>
                    <a:bodyPr/>
                    <a:lstStyle/>
                    <a:p>
                      <a:r>
                        <a:rPr lang="en-US" dirty="0"/>
                        <a:t>Aa</a:t>
                      </a:r>
                    </a:p>
                  </a:txBody>
                  <a:tcPr/>
                </a:tc>
                <a:tc>
                  <a:txBody>
                    <a:bodyPr/>
                    <a:lstStyle/>
                    <a:p>
                      <a:r>
                        <a:rPr lang="en-US" dirty="0"/>
                        <a:t>AA</a:t>
                      </a:r>
                    </a:p>
                  </a:txBody>
                  <a:tcPr/>
                </a:tc>
                <a:extLst>
                  <a:ext uri="{0D108BD9-81ED-4DB2-BD59-A6C34878D82A}">
                    <a16:rowId xmlns:a16="http://schemas.microsoft.com/office/drawing/2014/main" val="2805878721"/>
                  </a:ext>
                </a:extLst>
              </a:tr>
              <a:tr h="370840">
                <a:tc>
                  <a:txBody>
                    <a:bodyPr/>
                    <a:lstStyle/>
                    <a:p>
                      <a:endParaRPr lang="en-US" dirty="0"/>
                    </a:p>
                  </a:txBody>
                  <a:tcPr/>
                </a:tc>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1500717763"/>
                  </a:ext>
                </a:extLst>
              </a:tr>
              <a:tr h="370840">
                <a:tc>
                  <a:txBody>
                    <a:bodyPr/>
                    <a:lstStyle/>
                    <a:p>
                      <a:endParaRPr lang="en-US" dirty="0"/>
                    </a:p>
                  </a:txBody>
                  <a:tcPr/>
                </a:tc>
                <a:tc>
                  <a:txBody>
                    <a:bodyPr/>
                    <a:lstStyle/>
                    <a:p>
                      <a:r>
                        <a:rPr lang="en-US" dirty="0"/>
                        <a:t>Baa</a:t>
                      </a:r>
                    </a:p>
                  </a:txBody>
                  <a:tcPr/>
                </a:tc>
                <a:tc>
                  <a:txBody>
                    <a:bodyPr/>
                    <a:lstStyle/>
                    <a:p>
                      <a:r>
                        <a:rPr lang="en-US" dirty="0"/>
                        <a:t>BBB</a:t>
                      </a:r>
                    </a:p>
                  </a:txBody>
                  <a:tcPr/>
                </a:tc>
                <a:extLst>
                  <a:ext uri="{0D108BD9-81ED-4DB2-BD59-A6C34878D82A}">
                    <a16:rowId xmlns:a16="http://schemas.microsoft.com/office/drawing/2014/main" val="3878922433"/>
                  </a:ext>
                </a:extLst>
              </a:tr>
              <a:tr h="370840">
                <a:tc>
                  <a:txBody>
                    <a:bodyPr/>
                    <a:lstStyle/>
                    <a:p>
                      <a:r>
                        <a:rPr lang="en-US" dirty="0"/>
                        <a:t>Speculative</a:t>
                      </a:r>
                    </a:p>
                  </a:txBody>
                  <a:tcPr/>
                </a:tc>
                <a:tc>
                  <a:txBody>
                    <a:bodyPr/>
                    <a:lstStyle/>
                    <a:p>
                      <a:r>
                        <a:rPr lang="en-US" dirty="0"/>
                        <a:t>Ba</a:t>
                      </a:r>
                    </a:p>
                  </a:txBody>
                  <a:tcPr/>
                </a:tc>
                <a:tc>
                  <a:txBody>
                    <a:bodyPr/>
                    <a:lstStyle/>
                    <a:p>
                      <a:r>
                        <a:rPr lang="en-US" dirty="0"/>
                        <a:t>BB</a:t>
                      </a:r>
                    </a:p>
                  </a:txBody>
                  <a:tcPr/>
                </a:tc>
                <a:extLst>
                  <a:ext uri="{0D108BD9-81ED-4DB2-BD59-A6C34878D82A}">
                    <a16:rowId xmlns:a16="http://schemas.microsoft.com/office/drawing/2014/main" val="576987141"/>
                  </a:ext>
                </a:extLst>
              </a:tr>
              <a:tr h="370840">
                <a:tc>
                  <a:txBody>
                    <a:bodyPr/>
                    <a:lstStyle/>
                    <a:p>
                      <a:endParaRPr lang="en-US"/>
                    </a:p>
                  </a:txBody>
                  <a:tcPr/>
                </a:tc>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644098417"/>
                  </a:ext>
                </a:extLst>
              </a:tr>
              <a:tr h="370840">
                <a:tc>
                  <a:txBody>
                    <a:bodyPr/>
                    <a:lstStyle/>
                    <a:p>
                      <a:endParaRPr lang="en-US"/>
                    </a:p>
                  </a:txBody>
                  <a:tcPr/>
                </a:tc>
                <a:tc>
                  <a:txBody>
                    <a:bodyPr/>
                    <a:lstStyle/>
                    <a:p>
                      <a:r>
                        <a:rPr lang="en-US" dirty="0" err="1"/>
                        <a:t>Caa</a:t>
                      </a:r>
                      <a:endParaRPr lang="en-US" dirty="0"/>
                    </a:p>
                  </a:txBody>
                  <a:tcPr/>
                </a:tc>
                <a:tc>
                  <a:txBody>
                    <a:bodyPr/>
                    <a:lstStyle/>
                    <a:p>
                      <a:r>
                        <a:rPr lang="en-US" dirty="0"/>
                        <a:t>CCC</a:t>
                      </a:r>
                    </a:p>
                  </a:txBody>
                  <a:tcPr/>
                </a:tc>
                <a:extLst>
                  <a:ext uri="{0D108BD9-81ED-4DB2-BD59-A6C34878D82A}">
                    <a16:rowId xmlns:a16="http://schemas.microsoft.com/office/drawing/2014/main" val="747649931"/>
                  </a:ext>
                </a:extLst>
              </a:tr>
              <a:tr h="370840">
                <a:tc>
                  <a:txBody>
                    <a:bodyPr/>
                    <a:lstStyle/>
                    <a:p>
                      <a:endParaRPr lang="en-US"/>
                    </a:p>
                  </a:txBody>
                  <a:tcPr/>
                </a:tc>
                <a:tc>
                  <a:txBody>
                    <a:bodyPr/>
                    <a:lstStyle/>
                    <a:p>
                      <a:r>
                        <a:rPr lang="en-US" dirty="0"/>
                        <a:t>Ca</a:t>
                      </a:r>
                    </a:p>
                  </a:txBody>
                  <a:tcPr/>
                </a:tc>
                <a:tc>
                  <a:txBody>
                    <a:bodyPr/>
                    <a:lstStyle/>
                    <a:p>
                      <a:r>
                        <a:rPr lang="en-US" dirty="0"/>
                        <a:t>CC</a:t>
                      </a:r>
                    </a:p>
                  </a:txBody>
                  <a:tcPr/>
                </a:tc>
                <a:extLst>
                  <a:ext uri="{0D108BD9-81ED-4DB2-BD59-A6C34878D82A}">
                    <a16:rowId xmlns:a16="http://schemas.microsoft.com/office/drawing/2014/main" val="1604727918"/>
                  </a:ext>
                </a:extLst>
              </a:tr>
              <a:tr h="370840">
                <a:tc>
                  <a:txBody>
                    <a:bodyPr/>
                    <a:lstStyle/>
                    <a:p>
                      <a:endParaRPr lang="en-US"/>
                    </a:p>
                  </a:txBody>
                  <a:tcPr/>
                </a:tc>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3079077078"/>
                  </a:ext>
                </a:extLst>
              </a:tr>
              <a:tr h="370840">
                <a:tc>
                  <a:txBody>
                    <a:bodyPr/>
                    <a:lstStyle/>
                    <a:p>
                      <a:endParaRPr lang="en-US"/>
                    </a:p>
                  </a:txBody>
                  <a:tcPr/>
                </a:tc>
                <a:tc>
                  <a:txBody>
                    <a:bodyPr/>
                    <a:lstStyle/>
                    <a:p>
                      <a:endParaRPr lang="en-US"/>
                    </a:p>
                  </a:txBody>
                  <a:tcPr/>
                </a:tc>
                <a:tc>
                  <a:txBody>
                    <a:bodyPr/>
                    <a:lstStyle/>
                    <a:p>
                      <a:r>
                        <a:rPr lang="en-US" dirty="0"/>
                        <a:t>D</a:t>
                      </a:r>
                    </a:p>
                  </a:txBody>
                  <a:tcPr/>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p:txBody>
          <a:bodyPr>
            <a:normAutofit fontScale="92500" lnSpcReduction="20000"/>
          </a:bodyPr>
          <a:lstStyle/>
          <a:p>
            <a:r>
              <a:rPr lang="en-US" sz="3000" b="1" dirty="0">
                <a:solidFill>
                  <a:srgbClr val="FF0000"/>
                </a:solidFill>
              </a:rPr>
              <a:t>Classification by maturity(3/7)</a:t>
            </a:r>
          </a:p>
          <a:p>
            <a:pPr>
              <a:buFont typeface="Wingdings" panose="05000000000000000000" pitchFamily="2" charset="2"/>
              <a:buChar char="§"/>
            </a:pPr>
            <a:r>
              <a:rPr lang="en-US" dirty="0"/>
              <a:t>Money market security: overnight to one year</a:t>
            </a:r>
          </a:p>
          <a:p>
            <a:pPr>
              <a:buFont typeface="Wingdings" panose="05000000000000000000" pitchFamily="2" charset="2"/>
              <a:buChar char="§"/>
            </a:pPr>
            <a:r>
              <a:rPr lang="en-US" dirty="0"/>
              <a:t>Capita market security: longer than one year</a:t>
            </a:r>
            <a:endParaRPr lang="en-US" b="1" dirty="0">
              <a:solidFill>
                <a:srgbClr val="FF0000"/>
              </a:solidFill>
            </a:endParaRPr>
          </a:p>
          <a:p>
            <a:r>
              <a:rPr lang="en-US" sz="3000" b="1" dirty="0">
                <a:solidFill>
                  <a:srgbClr val="FF0000"/>
                </a:solidFill>
              </a:rPr>
              <a:t>Classification by currency denomination(4/7)</a:t>
            </a:r>
          </a:p>
          <a:p>
            <a:pPr>
              <a:buFont typeface="Wingdings" panose="05000000000000000000" pitchFamily="2" charset="2"/>
              <a:buChar char="§"/>
            </a:pPr>
            <a:r>
              <a:rPr lang="en-US" dirty="0"/>
              <a:t>Local currency</a:t>
            </a:r>
          </a:p>
          <a:p>
            <a:pPr>
              <a:buFont typeface="Wingdings" panose="05000000000000000000" pitchFamily="2" charset="2"/>
              <a:buChar char="§"/>
            </a:pPr>
            <a:r>
              <a:rPr lang="en-US" dirty="0"/>
              <a:t>Foreign currency</a:t>
            </a:r>
          </a:p>
          <a:p>
            <a:r>
              <a:rPr lang="en-US" sz="3000" b="1" dirty="0">
                <a:solidFill>
                  <a:srgbClr val="FF0000"/>
                </a:solidFill>
              </a:rPr>
              <a:t>Classification by type of coupon(5/7)</a:t>
            </a:r>
          </a:p>
          <a:p>
            <a:pPr>
              <a:buFont typeface="Wingdings" panose="05000000000000000000" pitchFamily="2" charset="2"/>
              <a:buChar char="§"/>
            </a:pPr>
            <a:r>
              <a:rPr lang="en-US" dirty="0"/>
              <a:t>Fixed rate</a:t>
            </a:r>
          </a:p>
          <a:p>
            <a:pPr>
              <a:buFont typeface="Wingdings" panose="05000000000000000000" pitchFamily="2" charset="2"/>
              <a:buChar char="§"/>
            </a:pPr>
            <a:r>
              <a:rPr lang="en-US" dirty="0"/>
              <a:t>Floating rate(MRR + spread)</a:t>
            </a:r>
          </a:p>
          <a:p>
            <a:endParaRPr lang="en-US" dirty="0"/>
          </a:p>
        </p:txBody>
      </p:sp>
    </p:spTree>
    <p:extLst>
      <p:ext uri="{BB962C8B-B14F-4D97-AF65-F5344CB8AC3E}">
        <p14:creationId xmlns:p14="http://schemas.microsoft.com/office/powerpoint/2010/main" val="99547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p:txBody>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Tree>
    <p:extLst>
      <p:ext uri="{BB962C8B-B14F-4D97-AF65-F5344CB8AC3E}">
        <p14:creationId xmlns:p14="http://schemas.microsoft.com/office/powerpoint/2010/main" val="41885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p:txBody>
          <a:bodyPr/>
          <a:lstStyle/>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spTree>
    <p:extLst>
      <p:ext uri="{BB962C8B-B14F-4D97-AF65-F5344CB8AC3E}">
        <p14:creationId xmlns:p14="http://schemas.microsoft.com/office/powerpoint/2010/main" val="34881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C8F5-15EC-4048-B97B-F1F93C8B4248}"/>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CF11E0F8-581C-4975-B20A-805578FFDDF1}"/>
              </a:ext>
            </a:extLst>
          </p:cNvPr>
          <p:cNvSpPr>
            <a:spLocks noGrp="1"/>
          </p:cNvSpPr>
          <p:nvPr>
            <p:ph idx="1"/>
          </p:nvPr>
        </p:nvSpPr>
        <p:spPr/>
        <p:txBody>
          <a:bodyPr>
            <a:normAutofit fontScale="92500"/>
          </a:bodyPr>
          <a:lstStyle/>
          <a:p>
            <a:r>
              <a:rPr lang="en-US" dirty="0"/>
              <a:t>1.Interbank offered rates are best described as the rates at which a panel of banks can:</a:t>
            </a:r>
          </a:p>
          <a:p>
            <a:pPr marL="457200" indent="-457200">
              <a:buFont typeface="+mj-lt"/>
              <a:buAutoNum type="alphaUcPeriod"/>
            </a:pPr>
            <a:r>
              <a:rPr lang="en-US" b="1" dirty="0"/>
              <a:t>issue short-term debt.</a:t>
            </a:r>
          </a:p>
          <a:p>
            <a:pPr marL="457200" indent="-457200">
              <a:buFont typeface="+mj-lt"/>
              <a:buAutoNum type="alphaUcPeriod"/>
            </a:pPr>
            <a:r>
              <a:rPr lang="en-US" b="1" dirty="0"/>
              <a:t>borrow unsecured funds from other major banks.</a:t>
            </a:r>
          </a:p>
          <a:p>
            <a:pPr marL="457200" indent="-457200">
              <a:buFont typeface="+mj-lt"/>
              <a:buAutoNum type="alphaUcPeriod"/>
            </a:pPr>
            <a:r>
              <a:rPr lang="en-US" b="1" dirty="0"/>
              <a:t>borrow from other major banks against some form of collateral.</a:t>
            </a:r>
          </a:p>
          <a:p>
            <a:r>
              <a:rPr lang="en-US" dirty="0"/>
              <a:t>2.A company issues floating-rate bonds. The coupon rate is expressed as the three-month Libor plus a spread. The coupon payments are most likely to increase as:</a:t>
            </a:r>
          </a:p>
          <a:p>
            <a:pPr marL="457200" indent="-457200">
              <a:buFont typeface="+mj-lt"/>
              <a:buAutoNum type="alphaUcPeriod"/>
            </a:pPr>
            <a:r>
              <a:rPr lang="en-US" b="1" dirty="0"/>
              <a:t>Libor increases.</a:t>
            </a:r>
          </a:p>
          <a:p>
            <a:pPr marL="457200" indent="-457200">
              <a:buFont typeface="+mj-lt"/>
              <a:buAutoNum type="alphaUcPeriod"/>
            </a:pPr>
            <a:r>
              <a:rPr lang="en-US" b="1" dirty="0"/>
              <a:t>the spread increases.</a:t>
            </a:r>
          </a:p>
          <a:p>
            <a:pPr marL="457200" indent="-457200">
              <a:buFont typeface="+mj-lt"/>
              <a:buAutoNum type="alphaUcPeriod"/>
            </a:pPr>
            <a:r>
              <a:rPr lang="en-US" b="1" dirty="0"/>
              <a:t>the company’s credit quality decreases</a:t>
            </a:r>
          </a:p>
        </p:txBody>
      </p:sp>
    </p:spTree>
    <p:extLst>
      <p:ext uri="{BB962C8B-B14F-4D97-AF65-F5344CB8AC3E}">
        <p14:creationId xmlns:p14="http://schemas.microsoft.com/office/powerpoint/2010/main" val="105658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8A1-8866-4FEF-A858-EADB78D59D9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37219331-5922-4CEB-9ABB-4CAEE80787D8}"/>
              </a:ext>
            </a:extLst>
          </p:cNvPr>
          <p:cNvSpPr>
            <a:spLocks noGrp="1"/>
          </p:cNvSpPr>
          <p:nvPr>
            <p:ph idx="1"/>
          </p:nvPr>
        </p:nvSpPr>
        <p:spPr/>
        <p:txBody>
          <a:bodyPr>
            <a:normAutofit fontScale="92500" lnSpcReduction="10000"/>
          </a:bodyPr>
          <a:lstStyle/>
          <a:p>
            <a:pPr marL="0" indent="0">
              <a:buNone/>
            </a:pPr>
            <a:r>
              <a:rPr lang="en-US" dirty="0"/>
              <a:t>3. Open market operations describe the process used by central banks to buy and sell bonds to:</a:t>
            </a:r>
          </a:p>
          <a:p>
            <a:pPr marL="457200" indent="-457200">
              <a:buFont typeface="+mj-lt"/>
              <a:buAutoNum type="alphaUcPeriod"/>
            </a:pPr>
            <a:r>
              <a:rPr lang="en-US" b="1" dirty="0"/>
              <a:t>implement fiscal policy.</a:t>
            </a:r>
          </a:p>
          <a:p>
            <a:pPr marL="457200" indent="-457200">
              <a:buFont typeface="+mj-lt"/>
              <a:buAutoNum type="alphaUcPeriod"/>
            </a:pPr>
            <a:r>
              <a:rPr lang="en-US" b="1" dirty="0"/>
              <a:t>control the monetary base.</a:t>
            </a:r>
          </a:p>
          <a:p>
            <a:pPr marL="457200" indent="-457200">
              <a:buFont typeface="+mj-lt"/>
              <a:buAutoNum type="alphaUcPeriod"/>
            </a:pPr>
            <a:r>
              <a:rPr lang="en-US" b="1" dirty="0"/>
              <a:t>issue and repay government debt.</a:t>
            </a:r>
          </a:p>
          <a:p>
            <a:pPr marL="0" indent="0">
              <a:buNone/>
            </a:pPr>
            <a:r>
              <a:rPr lang="en-US" dirty="0"/>
              <a:t>4. Retail investors most often:</a:t>
            </a:r>
          </a:p>
          <a:p>
            <a:pPr marL="457200" indent="-457200">
              <a:buFont typeface="+mj-lt"/>
              <a:buAutoNum type="alphaUcPeriod"/>
            </a:pPr>
            <a:r>
              <a:rPr lang="en-US" b="1" dirty="0"/>
              <a:t>do not invest in fixed-income securities.</a:t>
            </a:r>
          </a:p>
          <a:p>
            <a:pPr marL="457200" indent="-457200">
              <a:buFont typeface="+mj-lt"/>
              <a:buAutoNum type="alphaUcPeriod"/>
            </a:pPr>
            <a:r>
              <a:rPr lang="en-US" b="1" dirty="0"/>
              <a:t>invest directly in fixed-income securities.</a:t>
            </a:r>
          </a:p>
          <a:p>
            <a:pPr marL="457200" indent="-457200">
              <a:buFont typeface="+mj-lt"/>
              <a:buAutoNum type="alphaUcPeriod"/>
            </a:pPr>
            <a:r>
              <a:rPr lang="en-US" b="1" dirty="0"/>
              <a:t>invest indirectly in fixed-income securities through mutual funds or exchange-traded funds.</a:t>
            </a:r>
          </a:p>
        </p:txBody>
      </p:sp>
    </p:spTree>
    <p:extLst>
      <p:ext uri="{BB962C8B-B14F-4D97-AF65-F5344CB8AC3E}">
        <p14:creationId xmlns:p14="http://schemas.microsoft.com/office/powerpoint/2010/main" val="53840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4511</Words>
  <Application>Microsoft Office PowerPoint</Application>
  <PresentationFormat>Widescreen</PresentationFormat>
  <Paragraphs>662</Paragraphs>
  <Slides>61</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25</cp:revision>
  <dcterms:created xsi:type="dcterms:W3CDTF">2022-11-07T11:52:37Z</dcterms:created>
  <dcterms:modified xsi:type="dcterms:W3CDTF">2022-11-15T03:18:42Z</dcterms:modified>
</cp:coreProperties>
</file>