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3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95" d="100"/>
          <a:sy n="95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1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646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6450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378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7510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276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04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5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5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5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63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1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70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3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81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7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0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  <p:sldLayoutId id="2147484350" r:id="rId12"/>
    <p:sldLayoutId id="2147484351" r:id="rId13"/>
    <p:sldLayoutId id="2147484352" r:id="rId14"/>
    <p:sldLayoutId id="2147484353" r:id="rId15"/>
    <p:sldLayoutId id="214748435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58A1-D4EB-423C-B50E-EC381DA8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/>
              <a:t>Reading 57 </a:t>
            </a:r>
            <a:br>
              <a:rPr lang="en-US" dirty="0"/>
            </a:br>
            <a:r>
              <a:rPr lang="en-US" sz="4400" b="1" dirty="0"/>
              <a:t>Fintech in Investment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B2905-CE08-4A8A-BC14-D39E0482B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  <a:p>
            <a:r>
              <a:rPr lang="en-US" dirty="0"/>
              <a:t>a. describe “fintech”</a:t>
            </a:r>
          </a:p>
          <a:p>
            <a:r>
              <a:rPr lang="en-US" dirty="0"/>
              <a:t>b. describe Big Data, artificial intelligence, and machine learning</a:t>
            </a:r>
          </a:p>
          <a:p>
            <a:r>
              <a:rPr lang="en-US" dirty="0"/>
              <a:t>c. describe fintech applications to investment management</a:t>
            </a:r>
          </a:p>
          <a:p>
            <a:r>
              <a:rPr lang="en-US" dirty="0"/>
              <a:t>d. describe financial applications of distributed ledger technology</a:t>
            </a:r>
          </a:p>
        </p:txBody>
      </p:sp>
    </p:spTree>
    <p:extLst>
      <p:ext uri="{BB962C8B-B14F-4D97-AF65-F5344CB8AC3E}">
        <p14:creationId xmlns:p14="http://schemas.microsoft.com/office/powerpoint/2010/main" val="2582767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D3579-201B-4CEA-8103-2564DCAA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ARTIFICIAL INTELLIGENCE AND 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FB743-1920-4965-95B6-602E4FC70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  <a:p>
            <a:pPr lvl="1"/>
            <a:r>
              <a:rPr lang="en-US" dirty="0"/>
              <a:t>In </a:t>
            </a:r>
            <a:r>
              <a:rPr lang="en-US" b="1" dirty="0"/>
              <a:t>supervised learning</a:t>
            </a:r>
            <a:r>
              <a:rPr lang="en-US" dirty="0"/>
              <a:t>, computers learn to model relationships based on labeled training data.</a:t>
            </a:r>
          </a:p>
          <a:p>
            <a:pPr lvl="1"/>
            <a:r>
              <a:rPr lang="en-US" dirty="0"/>
              <a:t>In </a:t>
            </a:r>
            <a:r>
              <a:rPr lang="en-US" b="1" dirty="0"/>
              <a:t>unsupervised learning</a:t>
            </a:r>
            <a:r>
              <a:rPr lang="en-US" dirty="0"/>
              <a:t>, computers are not given labeled data but instead are given only data from which the algorithm seeks to describe the data and their structure.</a:t>
            </a:r>
          </a:p>
          <a:p>
            <a:pPr lvl="1"/>
            <a:r>
              <a:rPr lang="en-US" dirty="0"/>
              <a:t>In </a:t>
            </a:r>
            <a:r>
              <a:rPr lang="en-US" b="1" dirty="0"/>
              <a:t>deep learning</a:t>
            </a:r>
            <a:r>
              <a:rPr lang="en-US" dirty="0"/>
              <a:t>, computers use neural networks, often with many hidden layers, to perform multistage, non- linear data processing to identify patterns.</a:t>
            </a:r>
          </a:p>
        </p:txBody>
      </p:sp>
    </p:spTree>
    <p:extLst>
      <p:ext uri="{BB962C8B-B14F-4D97-AF65-F5344CB8AC3E}">
        <p14:creationId xmlns:p14="http://schemas.microsoft.com/office/powerpoint/2010/main" val="165023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F7AD-1803-4509-B191-4EE2BE08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WHAT IS FINTECH?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28900-6BC4-45BB-AF0D-3C3B09979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For the purposes of this reading, </a:t>
            </a:r>
            <a:r>
              <a:rPr lang="en-US" b="1" dirty="0"/>
              <a:t>fintech </a:t>
            </a:r>
            <a:r>
              <a:rPr lang="en-US" dirty="0"/>
              <a:t>refers to </a:t>
            </a:r>
            <a:r>
              <a:rPr lang="en-US" b="1" dirty="0"/>
              <a:t>technological innovation </a:t>
            </a:r>
            <a:r>
              <a:rPr lang="en-US" dirty="0"/>
              <a:t>in the design and delivery of financial services and products.</a:t>
            </a:r>
          </a:p>
          <a:p>
            <a:pPr>
              <a:lnSpc>
                <a:spcPct val="100000"/>
              </a:lnSpc>
            </a:pPr>
            <a:r>
              <a:rPr lang="en-US" dirty="0"/>
              <a:t>Whereas fintech covers a broad range of services and applications, areas of fintech  development that are more directly relevant to the investment industry include the following: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Analysis of large datasets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Analytical tools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Automated trading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Automated device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Financial record keeping</a:t>
            </a:r>
          </a:p>
        </p:txBody>
      </p:sp>
    </p:spTree>
    <p:extLst>
      <p:ext uri="{BB962C8B-B14F-4D97-AF65-F5344CB8AC3E}">
        <p14:creationId xmlns:p14="http://schemas.microsoft.com/office/powerpoint/2010/main" val="395804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530E-6314-4E11-AEE7-7C3176E4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WHAT IS FINTECH?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95C45-ABF0-4E5B-A60B-7D8CB23AF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large datasets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Traditional data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Security prices, corporate financial statements, economic indicators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Non traditional data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Social media, sensor networks</a:t>
            </a:r>
          </a:p>
          <a:p>
            <a:r>
              <a:rPr lang="en-US" dirty="0"/>
              <a:t>Analytical tools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For extremely large datasets, techniques involving </a:t>
            </a:r>
            <a:r>
              <a:rPr lang="en-US" b="1" dirty="0"/>
              <a:t>artificial intelligence </a:t>
            </a:r>
            <a:r>
              <a:rPr lang="en-US" dirty="0"/>
              <a:t>(AI)—computer systems capable of performing tasks that previously required human intelligence—may be better suited to identify complex, non- linear relationships than traditional quantitative methods an statistical analysis.</a:t>
            </a:r>
          </a:p>
        </p:txBody>
      </p:sp>
    </p:spTree>
    <p:extLst>
      <p:ext uri="{BB962C8B-B14F-4D97-AF65-F5344CB8AC3E}">
        <p14:creationId xmlns:p14="http://schemas.microsoft.com/office/powerpoint/2010/main" val="243997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40A7-6657-4259-850B-5719B036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WHAT IS FINTECH?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A9182-3939-4331-BBC1-D7F7D27CD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Automated trading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Executing investment decisions through computer algorithms or automated trading applications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Benefits: efficient trading, lower transaction costs, anonymity, greater access to market liquidity</a:t>
            </a:r>
            <a:endParaRPr lang="en-US" b="1" dirty="0"/>
          </a:p>
          <a:p>
            <a:r>
              <a:rPr lang="en-US" b="1" dirty="0"/>
              <a:t>Automated advice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Robo- advisers </a:t>
            </a:r>
            <a:r>
              <a:rPr lang="en-US" dirty="0"/>
              <a:t>or automated personal wealth management services provide investment services to a larger number of retail investors at lower cost than traditional adviser models can provide.</a:t>
            </a:r>
            <a:endParaRPr lang="en-US" b="1" dirty="0"/>
          </a:p>
          <a:p>
            <a:r>
              <a:rPr lang="en-US" b="1" dirty="0"/>
              <a:t>Financial record keeping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New technology, such as DLT, may provide secure ways to track ownership of financial assets on a peer- to- peer (P2P) basis.</a:t>
            </a:r>
          </a:p>
        </p:txBody>
      </p:sp>
    </p:spTree>
    <p:extLst>
      <p:ext uri="{BB962C8B-B14F-4D97-AF65-F5344CB8AC3E}">
        <p14:creationId xmlns:p14="http://schemas.microsoft.com/office/powerpoint/2010/main" val="163338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B52C-03AE-4BCC-9527-ED2DB3C4A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17A16-3106-4FC0-98CE-9E9DCD5AA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Data includes data generated from </a:t>
            </a:r>
            <a:r>
              <a:rPr lang="en-US" b="1" dirty="0"/>
              <a:t>traditional sources</a:t>
            </a:r>
            <a:r>
              <a:rPr lang="en-US" dirty="0"/>
              <a:t>—such as stock exchanges, companies, and governments—as well as </a:t>
            </a:r>
            <a:r>
              <a:rPr lang="en-US" b="1" dirty="0"/>
              <a:t>nontraditional data types</a:t>
            </a:r>
            <a:r>
              <a:rPr lang="en-US" dirty="0"/>
              <a:t>,</a:t>
            </a:r>
            <a:r>
              <a:rPr lang="zh-CN" altLang="en-US" dirty="0"/>
              <a:t> </a:t>
            </a:r>
            <a:r>
              <a:rPr lang="en-US" dirty="0"/>
              <a:t>arising from the use of electronic devices, social media, sensor networks, and company exhaust</a:t>
            </a:r>
          </a:p>
          <a:p>
            <a:r>
              <a:rPr lang="en-US" dirty="0"/>
              <a:t>The term </a:t>
            </a:r>
            <a:r>
              <a:rPr lang="en-US" i="1" dirty="0"/>
              <a:t>Big Data </a:t>
            </a:r>
            <a:r>
              <a:rPr lang="en-US" dirty="0"/>
              <a:t>typically refers to datasets having the following </a:t>
            </a:r>
            <a:r>
              <a:rPr lang="en-US" sz="2000" b="1" dirty="0"/>
              <a:t>characteristics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Volume</a:t>
            </a:r>
            <a:r>
              <a:rPr lang="en-US" dirty="0"/>
              <a:t>: Very Large</a:t>
            </a:r>
          </a:p>
          <a:p>
            <a:pPr lvl="1"/>
            <a:r>
              <a:rPr lang="en-US" b="1" dirty="0"/>
              <a:t>Velocity</a:t>
            </a:r>
            <a:r>
              <a:rPr lang="en-US" dirty="0"/>
              <a:t>: </a:t>
            </a:r>
            <a:r>
              <a:rPr lang="en-US" b="1" dirty="0"/>
              <a:t>Real- time or near- real- time </a:t>
            </a:r>
            <a:r>
              <a:rPr lang="en-US" dirty="0"/>
              <a:t>data</a:t>
            </a:r>
          </a:p>
          <a:p>
            <a:pPr lvl="1"/>
            <a:r>
              <a:rPr lang="en-US" b="1" dirty="0"/>
              <a:t>Variety</a:t>
            </a:r>
            <a:r>
              <a:rPr lang="en-US" dirty="0"/>
              <a:t>: </a:t>
            </a:r>
            <a:r>
              <a:rPr lang="en-US" b="1" dirty="0"/>
              <a:t>structured</a:t>
            </a:r>
            <a:r>
              <a:rPr lang="en-US" dirty="0"/>
              <a:t> data (e.g., SQL tables or CSV files), </a:t>
            </a:r>
            <a:r>
              <a:rPr lang="en-US" b="1" dirty="0"/>
              <a:t>semi- structured </a:t>
            </a:r>
            <a:r>
              <a:rPr lang="en-US" dirty="0"/>
              <a:t>data (e.g., HTML code), and </a:t>
            </a:r>
            <a:r>
              <a:rPr lang="en-US" b="1" dirty="0"/>
              <a:t>unstructured</a:t>
            </a:r>
            <a:r>
              <a:rPr lang="en-US" dirty="0"/>
              <a:t> data (e.g., video messages).</a:t>
            </a:r>
          </a:p>
        </p:txBody>
      </p:sp>
    </p:spTree>
    <p:extLst>
      <p:ext uri="{BB962C8B-B14F-4D97-AF65-F5344CB8AC3E}">
        <p14:creationId xmlns:p14="http://schemas.microsoft.com/office/powerpoint/2010/main" val="961107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5302-0AB0-4FDE-91DD-93CC4324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6BDFC-7302-441F-974F-1C7DC0205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Classification of alternative data sources</a:t>
            </a:r>
          </a:p>
          <a:p>
            <a:r>
              <a:rPr lang="en-US" dirty="0"/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E86282-BD9D-4FF0-B648-6F4B2030D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317379"/>
              </p:ext>
            </p:extLst>
          </p:nvPr>
        </p:nvGraphicFramePr>
        <p:xfrm>
          <a:off x="1060943" y="2676057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32121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494133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38589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Individuals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632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Social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Satellites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19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News,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Corporate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75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 searches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Internet of Things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9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Others sensors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44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62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EE2A-0548-4964-9BA9-693C3E9B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551FA-F251-4E4E-9EF2-F326D06E9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 Challenges</a:t>
            </a:r>
          </a:p>
          <a:p>
            <a:pPr lvl="1"/>
            <a:r>
              <a:rPr lang="en-US" dirty="0"/>
              <a:t>Big Data poses several challenges when it is used in investment analysis, including the quality, volume, and appropriateness of the data.</a:t>
            </a:r>
          </a:p>
          <a:p>
            <a:pPr lvl="2"/>
            <a:r>
              <a:rPr lang="en-US" dirty="0"/>
              <a:t>Does the dataset have selection bias, missing data, or data outliers? </a:t>
            </a:r>
          </a:p>
          <a:p>
            <a:pPr lvl="2"/>
            <a:r>
              <a:rPr lang="en-US" dirty="0"/>
              <a:t>Is the volume of collected data sufficient? </a:t>
            </a:r>
          </a:p>
          <a:p>
            <a:pPr lvl="2"/>
            <a:r>
              <a:rPr lang="en-US" dirty="0"/>
              <a:t>Is the dataset well suited for the type of analysis?</a:t>
            </a:r>
          </a:p>
        </p:txBody>
      </p:sp>
    </p:spTree>
    <p:extLst>
      <p:ext uri="{BB962C8B-B14F-4D97-AF65-F5344CB8AC3E}">
        <p14:creationId xmlns:p14="http://schemas.microsoft.com/office/powerpoint/2010/main" val="187203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4F20-155D-4B94-857F-9A56A3EB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ARTIFICIAL INTELLIGENCE AND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8F5BC-8787-4849-8F15-5C248CE29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early example of AI was the “expert system,” a type of computer programming that attempted to simulate the knowledge base and analytical abilities of human experts in specific problem- solving contexts. This was often accomplished through the use of “if- then” rules.</a:t>
            </a:r>
          </a:p>
          <a:p>
            <a:r>
              <a:rPr lang="en-US" dirty="0"/>
              <a:t>Machine learning (ML) involves computer- based techniques that seek to extract knowledge from large amounts of data without making any assumptions on the data’s underlying probability distribution.</a:t>
            </a:r>
          </a:p>
          <a:p>
            <a:r>
              <a:rPr lang="en-US" dirty="0"/>
              <a:t>Simply put, ML algorithms aim to “find the pattern, apply the pattern.”</a:t>
            </a:r>
          </a:p>
        </p:txBody>
      </p:sp>
    </p:spTree>
    <p:extLst>
      <p:ext uri="{BB962C8B-B14F-4D97-AF65-F5344CB8AC3E}">
        <p14:creationId xmlns:p14="http://schemas.microsoft.com/office/powerpoint/2010/main" val="64251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8223-CAC2-4A0C-B13C-6DF866DB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ARTIFICIAL INTELLIGENCE AND 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C99F2-88F9-4049-A505-D585991DF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ML involves splitting the dataset into three distinct subsets: a training dataset, a validation dataset, and a test dataset.</a:t>
            </a:r>
          </a:p>
          <a:p>
            <a:pPr lvl="1"/>
            <a:r>
              <a:rPr lang="en-US" dirty="0"/>
              <a:t>The training dataset allows the algorithm to identify relationships between inputs and outputs based on historical patterns in the data. </a:t>
            </a:r>
          </a:p>
          <a:p>
            <a:pPr lvl="1"/>
            <a:r>
              <a:rPr lang="en-US" dirty="0"/>
              <a:t>The test dataset is used to test the model’s ability to predict well on new data.</a:t>
            </a:r>
          </a:p>
          <a:p>
            <a:r>
              <a:rPr lang="en-US" dirty="0"/>
              <a:t>C</a:t>
            </a:r>
            <a:r>
              <a:rPr lang="en-US" altLang="zh-CN" dirty="0"/>
              <a:t>hallenges in machine learning</a:t>
            </a:r>
          </a:p>
          <a:p>
            <a:pPr lvl="1"/>
            <a:r>
              <a:rPr lang="en-US" dirty="0"/>
              <a:t>Overfitting occurs when the ML model learns the input and target dataset too precisely</a:t>
            </a:r>
          </a:p>
          <a:p>
            <a:pPr lvl="1"/>
            <a:r>
              <a:rPr lang="en-US" dirty="0"/>
              <a:t>Underfitted models will typically fail to fully discover patterns that underlie the data.</a:t>
            </a:r>
          </a:p>
          <a:p>
            <a:pPr lvl="1"/>
            <a:r>
              <a:rPr lang="en-US" dirty="0"/>
              <a:t>ML techniques can appear to be opaque or “black box” approaches, which arrive at outcomes that may not be entirely understood or explainable.</a:t>
            </a:r>
          </a:p>
        </p:txBody>
      </p:sp>
    </p:spTree>
    <p:extLst>
      <p:ext uri="{BB962C8B-B14F-4D97-AF65-F5344CB8AC3E}">
        <p14:creationId xmlns:p14="http://schemas.microsoft.com/office/powerpoint/2010/main" val="38672986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2397</TotalTime>
  <Words>779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华文新魏</vt:lpstr>
      <vt:lpstr>Arial</vt:lpstr>
      <vt:lpstr>Trebuchet MS</vt:lpstr>
      <vt:lpstr>Wingdings</vt:lpstr>
      <vt:lpstr>Wingdings 3</vt:lpstr>
      <vt:lpstr>Facet</vt:lpstr>
      <vt:lpstr>Reading 57  Fintech in Investment Management</vt:lpstr>
      <vt:lpstr>WHAT IS FINTECH?</vt:lpstr>
      <vt:lpstr>WHAT IS FINTECH?</vt:lpstr>
      <vt:lpstr>WHAT IS FINTECH?</vt:lpstr>
      <vt:lpstr>BIG DATA</vt:lpstr>
      <vt:lpstr>BIG DATA</vt:lpstr>
      <vt:lpstr>BIG DATA</vt:lpstr>
      <vt:lpstr>ARTIFICIAL INTELLIGENCE AND MACHINE LEARNING</vt:lpstr>
      <vt:lpstr>ARTIFICIAL INTELLIGENCE AND MACHINE LEARNING</vt:lpstr>
      <vt:lpstr>ARTIFICIAL INTELLIGENCE AND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秦玮杰</dc:creator>
  <cp:lastModifiedBy>秦玮杰</cp:lastModifiedBy>
  <cp:revision>31</cp:revision>
  <dcterms:created xsi:type="dcterms:W3CDTF">2021-06-23T00:46:20Z</dcterms:created>
  <dcterms:modified xsi:type="dcterms:W3CDTF">2021-06-25T08:51:50Z</dcterms:modified>
</cp:coreProperties>
</file>