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315" r:id="rId2"/>
    <p:sldId id="257" r:id="rId3"/>
    <p:sldId id="259" r:id="rId4"/>
    <p:sldId id="260" r:id="rId5"/>
    <p:sldId id="270" r:id="rId6"/>
    <p:sldId id="261" r:id="rId7"/>
    <p:sldId id="263" r:id="rId8"/>
    <p:sldId id="264" r:id="rId9"/>
    <p:sldId id="316" r:id="rId10"/>
    <p:sldId id="271" r:id="rId11"/>
    <p:sldId id="265" r:id="rId12"/>
    <p:sldId id="273" r:id="rId13"/>
    <p:sldId id="272" r:id="rId14"/>
    <p:sldId id="267" r:id="rId15"/>
    <p:sldId id="268" r:id="rId16"/>
    <p:sldId id="317" r:id="rId17"/>
    <p:sldId id="269" r:id="rId18"/>
    <p:sldId id="274" r:id="rId19"/>
    <p:sldId id="275" r:id="rId20"/>
    <p:sldId id="276" r:id="rId21"/>
    <p:sldId id="277" r:id="rId22"/>
    <p:sldId id="318" r:id="rId23"/>
    <p:sldId id="278" r:id="rId24"/>
    <p:sldId id="279" r:id="rId25"/>
    <p:sldId id="280" r:id="rId26"/>
    <p:sldId id="281" r:id="rId27"/>
    <p:sldId id="282" r:id="rId28"/>
    <p:sldId id="283" r:id="rId29"/>
    <p:sldId id="284" r:id="rId30"/>
    <p:sldId id="285" r:id="rId31"/>
    <p:sldId id="286" r:id="rId32"/>
    <p:sldId id="287" r:id="rId33"/>
    <p:sldId id="288" r:id="rId34"/>
    <p:sldId id="319" r:id="rId35"/>
    <p:sldId id="320" r:id="rId36"/>
    <p:sldId id="289" r:id="rId37"/>
    <p:sldId id="290" r:id="rId38"/>
    <p:sldId id="291" r:id="rId39"/>
    <p:sldId id="292" r:id="rId40"/>
    <p:sldId id="293" r:id="rId41"/>
    <p:sldId id="294" r:id="rId42"/>
    <p:sldId id="321" r:id="rId43"/>
    <p:sldId id="295" r:id="rId44"/>
    <p:sldId id="296" r:id="rId45"/>
    <p:sldId id="297" r:id="rId46"/>
    <p:sldId id="302" r:id="rId47"/>
    <p:sldId id="303" r:id="rId48"/>
    <p:sldId id="298" r:id="rId49"/>
    <p:sldId id="299" r:id="rId50"/>
    <p:sldId id="301" r:id="rId51"/>
    <p:sldId id="300" r:id="rId52"/>
    <p:sldId id="304" r:id="rId53"/>
    <p:sldId id="305" r:id="rId54"/>
    <p:sldId id="306" r:id="rId55"/>
    <p:sldId id="307" r:id="rId56"/>
    <p:sldId id="308" r:id="rId57"/>
    <p:sldId id="309" r:id="rId58"/>
    <p:sldId id="310" r:id="rId59"/>
    <p:sldId id="311" r:id="rId60"/>
    <p:sldId id="312" r:id="rId61"/>
    <p:sldId id="31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ing 45" id="{348F82F4-F16C-4145-B9F4-DB5DE3A5162B}">
          <p14:sldIdLst>
            <p14:sldId id="315"/>
          </p14:sldIdLst>
        </p14:section>
        <p14:section name="Objective and definition" id="{77AB60C5-F4CF-4D52-ACDA-EFBFFE2A5B6F}">
          <p14:sldIdLst>
            <p14:sldId id="257"/>
            <p14:sldId id="259"/>
          </p14:sldIdLst>
        </p14:section>
        <p14:section name="Type of derivatives" id="{B74288DA-37E7-41FE-B048-DBECE349D372}">
          <p14:sldIdLst>
            <p14:sldId id="260"/>
          </p14:sldIdLst>
        </p14:section>
        <p14:section name="Forward" id="{A348F803-1053-4D88-ABBE-115895454312}">
          <p14:sldIdLst>
            <p14:sldId id="270"/>
            <p14:sldId id="261"/>
            <p14:sldId id="263"/>
            <p14:sldId id="264"/>
          </p14:sldIdLst>
        </p14:section>
        <p14:section name="Futures" id="{9C038C63-4C16-4EA1-8C07-C65F6FC04218}">
          <p14:sldIdLst>
            <p14:sldId id="316"/>
            <p14:sldId id="271"/>
            <p14:sldId id="265"/>
            <p14:sldId id="273"/>
            <p14:sldId id="272"/>
            <p14:sldId id="267"/>
            <p14:sldId id="268"/>
          </p14:sldIdLst>
        </p14:section>
        <p14:section name="Swap" id="{FE1267C5-CE94-4A19-B1E8-627CAFAF5F71}">
          <p14:sldIdLst>
            <p14:sldId id="317"/>
            <p14:sldId id="269"/>
            <p14:sldId id="274"/>
            <p14:sldId id="275"/>
            <p14:sldId id="276"/>
            <p14:sldId id="277"/>
          </p14:sldIdLst>
        </p14:section>
        <p14:section name="Call option" id="{66889FBA-4C85-4D8B-B06E-EDB115D0C581}">
          <p14:sldIdLst>
            <p14:sldId id="318"/>
            <p14:sldId id="278"/>
            <p14:sldId id="279"/>
            <p14:sldId id="280"/>
            <p14:sldId id="281"/>
            <p14:sldId id="282"/>
          </p14:sldIdLst>
        </p14:section>
        <p14:section name="Put option" id="{CB3F6CAE-43A9-497C-9241-941724A89EEF}">
          <p14:sldIdLst>
            <p14:sldId id="283"/>
            <p14:sldId id="284"/>
            <p14:sldId id="285"/>
            <p14:sldId id="286"/>
            <p14:sldId id="287"/>
            <p14:sldId id="288"/>
            <p14:sldId id="319"/>
          </p14:sldIdLst>
        </p14:section>
        <p14:section name="Credit derivative" id="{494C713D-80B0-45A0-B370-DC82C55533EC}">
          <p14:sldIdLst>
            <p14:sldId id="320"/>
            <p14:sldId id="289"/>
            <p14:sldId id="290"/>
            <p14:sldId id="291"/>
            <p14:sldId id="292"/>
            <p14:sldId id="293"/>
            <p14:sldId id="294"/>
            <p14:sldId id="321"/>
            <p14:sldId id="295"/>
            <p14:sldId id="296"/>
            <p14:sldId id="297"/>
          </p14:sldIdLst>
        </p14:section>
        <p14:section name="classification of derivatives" id="{591468FC-0187-4848-8A3C-8CAE8D503BDD}">
          <p14:sldIdLst>
            <p14:sldId id="302"/>
            <p14:sldId id="303"/>
            <p14:sldId id="298"/>
            <p14:sldId id="299"/>
          </p14:sldIdLst>
        </p14:section>
        <p14:section name="purpose and benefit" id="{DFCD8F40-C5FF-4F2A-85AB-0D1F29166946}">
          <p14:sldIdLst>
            <p14:sldId id="301"/>
            <p14:sldId id="300"/>
          </p14:sldIdLst>
        </p14:section>
        <p14:section name="criticism" id="{0FACB368-7460-48E2-A811-7504E01E4768}">
          <p14:sldIdLst>
            <p14:sldId id="304"/>
            <p14:sldId id="305"/>
            <p14:sldId id="306"/>
            <p14:sldId id="307"/>
          </p14:sldIdLst>
        </p14:section>
        <p14:section name="principles of pricing" id="{C566820F-18DA-4089-994A-C84560A4E417}">
          <p14:sldIdLst>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880" autoAdjust="0"/>
    <p:restoredTop sz="94660"/>
  </p:normalViewPr>
  <p:slideViewPr>
    <p:cSldViewPr snapToGrid="0">
      <p:cViewPr>
        <p:scale>
          <a:sx n="60" d="100"/>
          <a:sy n="60" d="100"/>
        </p:scale>
        <p:origin x="4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092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41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877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666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612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6748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444703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2805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8742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8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7175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86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534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856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2058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84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8323798"/>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F58A-6428-4846-9BD8-090040EFE2E2}"/>
              </a:ext>
            </a:extLst>
          </p:cNvPr>
          <p:cNvSpPr>
            <a:spLocks noGrp="1"/>
          </p:cNvSpPr>
          <p:nvPr>
            <p:ph type="title"/>
          </p:nvPr>
        </p:nvSpPr>
        <p:spPr/>
        <p:txBody>
          <a:bodyPr/>
          <a:lstStyle/>
          <a:p>
            <a:r>
              <a:rPr lang="en-US" sz="4000" dirty="0"/>
              <a:t>Study session 15</a:t>
            </a:r>
            <a:br>
              <a:rPr lang="en-US" dirty="0"/>
            </a:br>
            <a:r>
              <a:rPr lang="en-US" dirty="0"/>
              <a:t>Derivatives</a:t>
            </a:r>
          </a:p>
        </p:txBody>
      </p:sp>
      <p:sp>
        <p:nvSpPr>
          <p:cNvPr id="3" name="Content Placeholder 2">
            <a:extLst>
              <a:ext uri="{FF2B5EF4-FFF2-40B4-BE49-F238E27FC236}">
                <a16:creationId xmlns:a16="http://schemas.microsoft.com/office/drawing/2014/main" id="{2CEA9521-AF57-465A-AA69-44B5F5A7AB6C}"/>
              </a:ext>
            </a:extLst>
          </p:cNvPr>
          <p:cNvSpPr>
            <a:spLocks noGrp="1"/>
          </p:cNvSpPr>
          <p:nvPr>
            <p:ph idx="1"/>
          </p:nvPr>
        </p:nvSpPr>
        <p:spPr/>
        <p:txBody>
          <a:bodyPr/>
          <a:lstStyle/>
          <a:p>
            <a:r>
              <a:rPr lang="en-US" sz="2800" dirty="0"/>
              <a:t>Reading 45</a:t>
            </a:r>
          </a:p>
          <a:p>
            <a:pPr lvl="1"/>
            <a:r>
              <a:rPr lang="en-US" sz="2800" u="sng" dirty="0">
                <a:solidFill>
                  <a:srgbClr val="FF0000"/>
                </a:solidFill>
              </a:rPr>
              <a:t>Derivative Markets and Instruments</a:t>
            </a:r>
          </a:p>
          <a:p>
            <a:r>
              <a:rPr lang="en-US" sz="2800" dirty="0"/>
              <a:t>Reading 46</a:t>
            </a:r>
          </a:p>
          <a:p>
            <a:pPr lvl="1"/>
            <a:r>
              <a:rPr lang="en-US" sz="2800" dirty="0"/>
              <a:t>Basics of Derivative Pricing and Valuation</a:t>
            </a:r>
          </a:p>
          <a:p>
            <a:endParaRPr lang="en-US" dirty="0"/>
          </a:p>
        </p:txBody>
      </p:sp>
    </p:spTree>
    <p:extLst>
      <p:ext uri="{BB962C8B-B14F-4D97-AF65-F5344CB8AC3E}">
        <p14:creationId xmlns:p14="http://schemas.microsoft.com/office/powerpoint/2010/main" val="158152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5409-A592-48F4-8E79-104028B7FA18}"/>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AE0AAB92-0723-4D51-80D5-C6440ACF13CB}"/>
              </a:ext>
            </a:extLst>
          </p:cNvPr>
          <p:cNvSpPr>
            <a:spLocks noGrp="1"/>
          </p:cNvSpPr>
          <p:nvPr>
            <p:ph idx="1"/>
          </p:nvPr>
        </p:nvSpPr>
        <p:spPr/>
        <p:txBody>
          <a:bodyPr/>
          <a:lstStyle/>
          <a:p>
            <a:r>
              <a:rPr lang="en-US" sz="2000" dirty="0"/>
              <a:t>Definition: A futures contract is a </a:t>
            </a:r>
            <a:r>
              <a:rPr lang="en-US" sz="2000" dirty="0">
                <a:solidFill>
                  <a:srgbClr val="FF0000"/>
                </a:solidFill>
              </a:rPr>
              <a:t>standardized</a:t>
            </a:r>
            <a:r>
              <a:rPr lang="en-US" sz="2000" dirty="0"/>
              <a:t> derivative contract created and traded on </a:t>
            </a:r>
            <a:r>
              <a:rPr lang="en-US" sz="2000" dirty="0">
                <a:solidFill>
                  <a:srgbClr val="FF0000"/>
                </a:solidFill>
              </a:rPr>
              <a:t>a futures exchange </a:t>
            </a:r>
            <a:r>
              <a:rPr lang="en-US" sz="2000" dirty="0"/>
              <a:t>in which </a:t>
            </a:r>
            <a:r>
              <a:rPr lang="en-US" sz="2000" dirty="0">
                <a:highlight>
                  <a:srgbClr val="FFFF00"/>
                </a:highlight>
              </a:rPr>
              <a:t>two parties agree that one party, the buyer, will purchase an underlying asset from the other party, the seller, at a later date and at a price agreed on by the two parties when the contract is initiated</a:t>
            </a:r>
            <a:r>
              <a:rPr lang="en-US" sz="2000" dirty="0"/>
              <a:t> and in which there </a:t>
            </a:r>
            <a:r>
              <a:rPr lang="en-US" sz="2000" dirty="0">
                <a:solidFill>
                  <a:schemeClr val="tx1"/>
                </a:solidFill>
              </a:rPr>
              <a:t>is</a:t>
            </a:r>
            <a:r>
              <a:rPr lang="en-US" sz="2000" dirty="0">
                <a:solidFill>
                  <a:srgbClr val="FF0000"/>
                </a:solidFill>
              </a:rPr>
              <a:t> </a:t>
            </a:r>
            <a:r>
              <a:rPr lang="en-US" sz="2000" b="1" dirty="0">
                <a:solidFill>
                  <a:srgbClr val="FF0000"/>
                </a:solidFill>
              </a:rPr>
              <a:t>a daily settling of gains and losses</a:t>
            </a:r>
            <a:r>
              <a:rPr lang="en-US" sz="2000" b="1" dirty="0"/>
              <a:t> </a:t>
            </a:r>
            <a:r>
              <a:rPr lang="en-US" sz="2000" dirty="0"/>
              <a:t>and </a:t>
            </a:r>
            <a:r>
              <a:rPr lang="en-US" sz="2000" b="1" dirty="0">
                <a:solidFill>
                  <a:srgbClr val="FF0000"/>
                </a:solidFill>
              </a:rPr>
              <a:t>a credit guarantee by the futures exchange through its clearinghouse</a:t>
            </a:r>
            <a:r>
              <a:rPr lang="en-US" sz="2000" b="1" dirty="0"/>
              <a:t>.</a:t>
            </a:r>
          </a:p>
          <a:p>
            <a:endParaRPr lang="en-US" dirty="0"/>
          </a:p>
        </p:txBody>
      </p:sp>
    </p:spTree>
    <p:extLst>
      <p:ext uri="{BB962C8B-B14F-4D97-AF65-F5344CB8AC3E}">
        <p14:creationId xmlns:p14="http://schemas.microsoft.com/office/powerpoint/2010/main" val="3713870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29BC-51D5-4E36-94B9-E4E11EC99649}"/>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E068639E-3710-4DD5-8ABA-7C48FE50C7F5}"/>
              </a:ext>
            </a:extLst>
          </p:cNvPr>
          <p:cNvSpPr>
            <a:spLocks noGrp="1"/>
          </p:cNvSpPr>
          <p:nvPr>
            <p:ph idx="1"/>
          </p:nvPr>
        </p:nvSpPr>
        <p:spPr/>
        <p:txBody>
          <a:bodyPr>
            <a:normAutofit lnSpcReduction="10000"/>
          </a:bodyPr>
          <a:lstStyle/>
          <a:p>
            <a:r>
              <a:rPr lang="en-US" sz="1600" dirty="0"/>
              <a:t>Futures contracts are specialized versions of forward contracts that have been </a:t>
            </a:r>
            <a:r>
              <a:rPr lang="en-US" sz="1600" dirty="0">
                <a:solidFill>
                  <a:srgbClr val="FF0000"/>
                </a:solidFill>
              </a:rPr>
              <a:t>standardized</a:t>
            </a:r>
            <a:r>
              <a:rPr lang="en-US" sz="1600" dirty="0"/>
              <a:t> and that trade on </a:t>
            </a:r>
            <a:r>
              <a:rPr lang="en-US" sz="1600" dirty="0">
                <a:solidFill>
                  <a:srgbClr val="FF0000"/>
                </a:solidFill>
              </a:rPr>
              <a:t>a futures exchange</a:t>
            </a:r>
            <a:r>
              <a:rPr lang="en-US" sz="1600" dirty="0"/>
              <a:t>.</a:t>
            </a:r>
          </a:p>
          <a:p>
            <a:r>
              <a:rPr lang="en-US" dirty="0"/>
              <a:t>Futures exchanges </a:t>
            </a:r>
            <a:r>
              <a:rPr lang="en-US" dirty="0">
                <a:solidFill>
                  <a:srgbClr val="FF0000"/>
                </a:solidFill>
              </a:rPr>
              <a:t>are highly regulated </a:t>
            </a:r>
            <a:r>
              <a:rPr lang="en-US" dirty="0"/>
              <a:t>at the national level in all countries.</a:t>
            </a:r>
            <a:endParaRPr lang="en-US" sz="1600" dirty="0"/>
          </a:p>
          <a:p>
            <a:r>
              <a:rPr lang="en-US" sz="1600" dirty="0"/>
              <a:t>Probably the most important distinctive characteristic of futures contracts is the </a:t>
            </a:r>
            <a:r>
              <a:rPr lang="en-US" sz="1600" dirty="0">
                <a:solidFill>
                  <a:srgbClr val="FF0000"/>
                </a:solidFill>
              </a:rPr>
              <a:t>daily settlement of gains and losses and the associated credit guarantee </a:t>
            </a:r>
            <a:r>
              <a:rPr lang="en-US" sz="1600" dirty="0"/>
              <a:t>provided by the exchange through its clearinghouse.</a:t>
            </a:r>
          </a:p>
          <a:p>
            <a:r>
              <a:rPr lang="en-US" sz="1600" dirty="0"/>
              <a:t>At the end of each day, the clearinghouse engages in a practice called </a:t>
            </a:r>
            <a:r>
              <a:rPr lang="en-US" sz="1600" dirty="0">
                <a:solidFill>
                  <a:srgbClr val="FF0000"/>
                </a:solidFill>
              </a:rPr>
              <a:t>mark to market</a:t>
            </a:r>
            <a:r>
              <a:rPr lang="en-US" sz="1600" dirty="0"/>
              <a:t>, also known as the </a:t>
            </a:r>
            <a:r>
              <a:rPr lang="en-US" sz="1600" dirty="0">
                <a:solidFill>
                  <a:srgbClr val="FF0000"/>
                </a:solidFill>
              </a:rPr>
              <a:t>daily settlement</a:t>
            </a:r>
            <a:r>
              <a:rPr lang="en-US" sz="1600" dirty="0"/>
              <a:t>.</a:t>
            </a:r>
          </a:p>
          <a:p>
            <a:r>
              <a:rPr lang="en-US" dirty="0"/>
              <a:t>The account is specifically referred to as a </a:t>
            </a:r>
            <a:r>
              <a:rPr lang="en-US" dirty="0">
                <a:solidFill>
                  <a:srgbClr val="FF0000"/>
                </a:solidFill>
              </a:rPr>
              <a:t>margin</a:t>
            </a:r>
            <a:r>
              <a:rPr lang="en-US" b="1" dirty="0"/>
              <a:t> </a:t>
            </a:r>
            <a:r>
              <a:rPr lang="en-US" dirty="0"/>
              <a:t>account.</a:t>
            </a:r>
          </a:p>
          <a:p>
            <a:pPr lvl="1"/>
            <a:r>
              <a:rPr lang="en-US" dirty="0"/>
              <a:t>Initial margin</a:t>
            </a:r>
          </a:p>
          <a:p>
            <a:pPr lvl="1"/>
            <a:r>
              <a:rPr lang="en-US" dirty="0"/>
              <a:t>Maintenance margin</a:t>
            </a:r>
          </a:p>
          <a:p>
            <a:pPr lvl="1"/>
            <a:r>
              <a:rPr lang="en-US" dirty="0"/>
              <a:t>Margin call</a:t>
            </a:r>
          </a:p>
          <a:p>
            <a:endParaRPr lang="en-US" sz="1600" dirty="0"/>
          </a:p>
          <a:p>
            <a:endParaRPr lang="en-US" sz="1600" dirty="0"/>
          </a:p>
          <a:p>
            <a:endParaRPr lang="en-US" sz="1600" dirty="0"/>
          </a:p>
        </p:txBody>
      </p:sp>
    </p:spTree>
    <p:extLst>
      <p:ext uri="{BB962C8B-B14F-4D97-AF65-F5344CB8AC3E}">
        <p14:creationId xmlns:p14="http://schemas.microsoft.com/office/powerpoint/2010/main" val="2509196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3234-8F1E-4BFE-9268-0D0B78A4938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C2E94606-302E-40D3-9A56-229B4484A883}"/>
              </a:ext>
            </a:extLst>
          </p:cNvPr>
          <p:cNvSpPr>
            <a:spLocks noGrp="1"/>
          </p:cNvSpPr>
          <p:nvPr>
            <p:ph idx="1"/>
          </p:nvPr>
        </p:nvSpPr>
        <p:spPr>
          <a:xfrm>
            <a:off x="677334" y="1714269"/>
            <a:ext cx="8596668" cy="3880773"/>
          </a:xfrm>
        </p:spPr>
        <p:txBody>
          <a:bodyPr/>
          <a:lstStyle/>
          <a:p>
            <a:r>
              <a:rPr lang="en-US" altLang="zh-CN" dirty="0"/>
              <a:t>Futures price=</a:t>
            </a:r>
            <a:r>
              <a:rPr lang="en-US" dirty="0"/>
              <a:t>5.5,</a:t>
            </a:r>
            <a:r>
              <a:rPr lang="en-US" altLang="zh-CN" dirty="0"/>
              <a:t>quantity=20,initial margin=11,maintenance margin=6</a:t>
            </a:r>
          </a:p>
          <a:p>
            <a:endParaRPr lang="en-US" dirty="0"/>
          </a:p>
          <a:p>
            <a:endParaRPr lang="en-US" dirty="0"/>
          </a:p>
        </p:txBody>
      </p:sp>
      <p:graphicFrame>
        <p:nvGraphicFramePr>
          <p:cNvPr id="4" name="Table 3">
            <a:extLst>
              <a:ext uri="{FF2B5EF4-FFF2-40B4-BE49-F238E27FC236}">
                <a16:creationId xmlns:a16="http://schemas.microsoft.com/office/drawing/2014/main" id="{A60C3A17-329A-46B1-897C-3C92C1D2293A}"/>
              </a:ext>
            </a:extLst>
          </p:cNvPr>
          <p:cNvGraphicFramePr>
            <a:graphicFrameLocks noGrp="1"/>
          </p:cNvGraphicFramePr>
          <p:nvPr>
            <p:extLst>
              <p:ext uri="{D42A27DB-BD31-4B8C-83A1-F6EECF244321}">
                <p14:modId xmlns:p14="http://schemas.microsoft.com/office/powerpoint/2010/main" val="4175775852"/>
              </p:ext>
            </p:extLst>
          </p:nvPr>
        </p:nvGraphicFramePr>
        <p:xfrm>
          <a:off x="677334" y="2287124"/>
          <a:ext cx="8795280" cy="4412587"/>
        </p:xfrm>
        <a:graphic>
          <a:graphicData uri="http://schemas.openxmlformats.org/drawingml/2006/table">
            <a:tbl>
              <a:tblPr firstRow="1" bandRow="1">
                <a:tableStyleId>{5C22544A-7EE6-4342-B048-85BDC9FD1C3A}</a:tableStyleId>
              </a:tblPr>
              <a:tblGrid>
                <a:gridCol w="1465880">
                  <a:extLst>
                    <a:ext uri="{9D8B030D-6E8A-4147-A177-3AD203B41FA5}">
                      <a16:colId xmlns:a16="http://schemas.microsoft.com/office/drawing/2014/main" val="4077659285"/>
                    </a:ext>
                  </a:extLst>
                </a:gridCol>
                <a:gridCol w="1465880">
                  <a:extLst>
                    <a:ext uri="{9D8B030D-6E8A-4147-A177-3AD203B41FA5}">
                      <a16:colId xmlns:a16="http://schemas.microsoft.com/office/drawing/2014/main" val="1714134972"/>
                    </a:ext>
                  </a:extLst>
                </a:gridCol>
                <a:gridCol w="1465880">
                  <a:extLst>
                    <a:ext uri="{9D8B030D-6E8A-4147-A177-3AD203B41FA5}">
                      <a16:colId xmlns:a16="http://schemas.microsoft.com/office/drawing/2014/main" val="3898874910"/>
                    </a:ext>
                  </a:extLst>
                </a:gridCol>
                <a:gridCol w="1465880">
                  <a:extLst>
                    <a:ext uri="{9D8B030D-6E8A-4147-A177-3AD203B41FA5}">
                      <a16:colId xmlns:a16="http://schemas.microsoft.com/office/drawing/2014/main" val="3243706761"/>
                    </a:ext>
                  </a:extLst>
                </a:gridCol>
                <a:gridCol w="1465880">
                  <a:extLst>
                    <a:ext uri="{9D8B030D-6E8A-4147-A177-3AD203B41FA5}">
                      <a16:colId xmlns:a16="http://schemas.microsoft.com/office/drawing/2014/main" val="3464018405"/>
                    </a:ext>
                  </a:extLst>
                </a:gridCol>
                <a:gridCol w="1465880">
                  <a:extLst>
                    <a:ext uri="{9D8B030D-6E8A-4147-A177-3AD203B41FA5}">
                      <a16:colId xmlns:a16="http://schemas.microsoft.com/office/drawing/2014/main" val="3436931900"/>
                    </a:ext>
                  </a:extLst>
                </a:gridCol>
              </a:tblGrid>
              <a:tr h="499741">
                <a:tc>
                  <a:txBody>
                    <a:bodyPr/>
                    <a:lstStyle/>
                    <a:p>
                      <a:endParaRPr lang="en-US" dirty="0"/>
                    </a:p>
                  </a:txBody>
                  <a:tcPr/>
                </a:tc>
                <a:tc>
                  <a:txBody>
                    <a:bodyPr/>
                    <a:lstStyle/>
                    <a:p>
                      <a:r>
                        <a:rPr lang="en-US" dirty="0"/>
                        <a:t>Beginning Balance</a:t>
                      </a:r>
                    </a:p>
                  </a:txBody>
                  <a:tcPr/>
                </a:tc>
                <a:tc>
                  <a:txBody>
                    <a:bodyPr/>
                    <a:lstStyle/>
                    <a:p>
                      <a:r>
                        <a:rPr lang="en-US" dirty="0"/>
                        <a:t>Fund</a:t>
                      </a:r>
                    </a:p>
                    <a:p>
                      <a:r>
                        <a:rPr lang="en-US" dirty="0"/>
                        <a:t>Deposit</a:t>
                      </a:r>
                    </a:p>
                  </a:txBody>
                  <a:tcPr/>
                </a:tc>
                <a:tc>
                  <a:txBody>
                    <a:bodyPr/>
                    <a:lstStyle/>
                    <a:p>
                      <a:r>
                        <a:rPr lang="en-US" dirty="0"/>
                        <a:t>Futures( settlement) price</a:t>
                      </a:r>
                    </a:p>
                  </a:txBody>
                  <a:tcPr/>
                </a:tc>
                <a:tc>
                  <a:txBody>
                    <a:bodyPr/>
                    <a:lstStyle/>
                    <a:p>
                      <a:r>
                        <a:rPr lang="en-US" dirty="0"/>
                        <a:t>Gain/Loss</a:t>
                      </a:r>
                    </a:p>
                  </a:txBody>
                  <a:tcPr/>
                </a:tc>
                <a:tc>
                  <a:txBody>
                    <a:bodyPr/>
                    <a:lstStyle/>
                    <a:p>
                      <a:r>
                        <a:rPr lang="en-US" dirty="0"/>
                        <a:t>Ending Balance</a:t>
                      </a:r>
                    </a:p>
                  </a:txBody>
                  <a:tcPr/>
                </a:tc>
                <a:extLst>
                  <a:ext uri="{0D108BD9-81ED-4DB2-BD59-A6C34878D82A}">
                    <a16:rowId xmlns:a16="http://schemas.microsoft.com/office/drawing/2014/main" val="372825634"/>
                  </a:ext>
                </a:extLst>
              </a:tr>
              <a:tr h="499741">
                <a:tc>
                  <a:txBody>
                    <a:bodyPr/>
                    <a:lstStyle/>
                    <a:p>
                      <a:r>
                        <a:rPr lang="en-US" dirty="0"/>
                        <a:t>D</a:t>
                      </a:r>
                      <a:r>
                        <a:rPr lang="en-US" altLang="zh-CN" dirty="0"/>
                        <a:t>ay 0</a:t>
                      </a:r>
                      <a:endParaRPr lang="en-US" dirty="0"/>
                    </a:p>
                  </a:txBody>
                  <a:tcPr/>
                </a:tc>
                <a:tc>
                  <a:txBody>
                    <a:bodyPr/>
                    <a:lstStyle/>
                    <a:p>
                      <a:r>
                        <a:rPr lang="en-US" dirty="0"/>
                        <a:t>0</a:t>
                      </a:r>
                    </a:p>
                  </a:txBody>
                  <a:tcPr/>
                </a:tc>
                <a:tc>
                  <a:txBody>
                    <a:bodyPr/>
                    <a:lstStyle/>
                    <a:p>
                      <a:r>
                        <a:rPr lang="en-US" dirty="0"/>
                        <a:t>11</a:t>
                      </a:r>
                    </a:p>
                  </a:txBody>
                  <a:tcPr/>
                </a:tc>
                <a:tc>
                  <a:txBody>
                    <a:bodyPr/>
                    <a:lstStyle/>
                    <a:p>
                      <a:r>
                        <a:rPr lang="en-US" dirty="0"/>
                        <a:t>5.5</a:t>
                      </a:r>
                    </a:p>
                  </a:txBody>
                  <a:tcPr/>
                </a:tc>
                <a:tc>
                  <a:txBody>
                    <a:bodyPr/>
                    <a:lstStyle/>
                    <a:p>
                      <a:r>
                        <a:rPr lang="en-US" dirty="0"/>
                        <a:t>0</a:t>
                      </a:r>
                    </a:p>
                  </a:txBody>
                  <a:tcPr/>
                </a:tc>
                <a:tc>
                  <a:txBody>
                    <a:bodyPr/>
                    <a:lstStyle/>
                    <a:p>
                      <a:r>
                        <a:rPr lang="en-US" dirty="0"/>
                        <a:t>11</a:t>
                      </a:r>
                    </a:p>
                  </a:txBody>
                  <a:tcPr/>
                </a:tc>
                <a:extLst>
                  <a:ext uri="{0D108BD9-81ED-4DB2-BD59-A6C34878D82A}">
                    <a16:rowId xmlns:a16="http://schemas.microsoft.com/office/drawing/2014/main" val="3198945012"/>
                  </a:ext>
                </a:extLst>
              </a:tr>
              <a:tr h="499741">
                <a:tc>
                  <a:txBody>
                    <a:bodyPr/>
                    <a:lstStyle/>
                    <a:p>
                      <a:r>
                        <a:rPr lang="en-US" dirty="0"/>
                        <a:t>Day 1</a:t>
                      </a:r>
                    </a:p>
                  </a:txBody>
                  <a:tcPr/>
                </a:tc>
                <a:tc>
                  <a:txBody>
                    <a:bodyPr/>
                    <a:lstStyle/>
                    <a:p>
                      <a:r>
                        <a:rPr lang="en-US" dirty="0"/>
                        <a:t>11</a:t>
                      </a:r>
                    </a:p>
                  </a:txBody>
                  <a:tcPr/>
                </a:tc>
                <a:tc>
                  <a:txBody>
                    <a:bodyPr/>
                    <a:lstStyle/>
                    <a:p>
                      <a:r>
                        <a:rPr lang="en-US" dirty="0"/>
                        <a:t>0</a:t>
                      </a:r>
                    </a:p>
                  </a:txBody>
                  <a:tcPr/>
                </a:tc>
                <a:tc>
                  <a:txBody>
                    <a:bodyPr/>
                    <a:lstStyle/>
                    <a:p>
                      <a:r>
                        <a:rPr lang="en-US" dirty="0"/>
                        <a:t>5.4</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2361986341"/>
                  </a:ext>
                </a:extLst>
              </a:tr>
              <a:tr h="499741">
                <a:tc>
                  <a:txBody>
                    <a:bodyPr/>
                    <a:lstStyle/>
                    <a:p>
                      <a:r>
                        <a:rPr lang="en-US" dirty="0"/>
                        <a:t>Day 2</a:t>
                      </a:r>
                    </a:p>
                  </a:txBody>
                  <a:tcPr/>
                </a:tc>
                <a:tc>
                  <a:txBody>
                    <a:bodyPr/>
                    <a:lstStyle/>
                    <a:p>
                      <a:r>
                        <a:rPr lang="en-US" dirty="0"/>
                        <a:t>9</a:t>
                      </a:r>
                    </a:p>
                  </a:txBody>
                  <a:tcPr/>
                </a:tc>
                <a:tc>
                  <a:txBody>
                    <a:bodyPr/>
                    <a:lstStyle/>
                    <a:p>
                      <a:r>
                        <a:rPr lang="en-US" dirty="0"/>
                        <a:t>0</a:t>
                      </a:r>
                    </a:p>
                  </a:txBody>
                  <a:tcPr/>
                </a:tc>
                <a:tc>
                  <a:txBody>
                    <a:bodyPr/>
                    <a:lstStyle/>
                    <a:p>
                      <a:r>
                        <a:rPr lang="en-US" dirty="0"/>
                        <a:t>5.2</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400529617"/>
                  </a:ext>
                </a:extLst>
              </a:tr>
              <a:tr h="499741">
                <a:tc>
                  <a:txBody>
                    <a:bodyPr/>
                    <a:lstStyle/>
                    <a:p>
                      <a:r>
                        <a:rPr lang="en-US" dirty="0"/>
                        <a:t>Day 3</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-4</a:t>
                      </a:r>
                    </a:p>
                  </a:txBody>
                  <a:tcPr/>
                </a:tc>
                <a:tc>
                  <a:txBody>
                    <a:bodyPr/>
                    <a:lstStyle/>
                    <a:p>
                      <a:r>
                        <a:rPr lang="en-US" dirty="0"/>
                        <a:t>7</a:t>
                      </a:r>
                    </a:p>
                  </a:txBody>
                  <a:tcPr/>
                </a:tc>
                <a:extLst>
                  <a:ext uri="{0D108BD9-81ED-4DB2-BD59-A6C34878D82A}">
                    <a16:rowId xmlns:a16="http://schemas.microsoft.com/office/drawing/2014/main" val="3119369246"/>
                  </a:ext>
                </a:extLst>
              </a:tr>
              <a:tr h="499741">
                <a:tc>
                  <a:txBody>
                    <a:bodyPr/>
                    <a:lstStyle/>
                    <a:p>
                      <a:r>
                        <a:rPr lang="en-US" dirty="0"/>
                        <a:t>Day 4</a:t>
                      </a:r>
                    </a:p>
                  </a:txBody>
                  <a:tcPr/>
                </a:tc>
                <a:tc>
                  <a:txBody>
                    <a:bodyPr/>
                    <a:lstStyle/>
                    <a:p>
                      <a:r>
                        <a:rPr lang="en-US" dirty="0"/>
                        <a:t>7</a:t>
                      </a:r>
                    </a:p>
                  </a:txBody>
                  <a:tcPr/>
                </a:tc>
                <a:tc>
                  <a:txBody>
                    <a:bodyPr/>
                    <a:lstStyle/>
                    <a:p>
                      <a:r>
                        <a:rPr lang="en-US" dirty="0"/>
                        <a:t>0</a:t>
                      </a:r>
                    </a:p>
                  </a:txBody>
                  <a:tcPr/>
                </a:tc>
                <a:tc>
                  <a:txBody>
                    <a:bodyPr/>
                    <a:lstStyle/>
                    <a:p>
                      <a:r>
                        <a:rPr lang="en-US" dirty="0"/>
                        <a:t>5.1</a:t>
                      </a:r>
                    </a:p>
                  </a:txBody>
                  <a:tcPr/>
                </a:tc>
                <a:tc>
                  <a:txBody>
                    <a:bodyPr/>
                    <a:lstStyle/>
                    <a:p>
                      <a:r>
                        <a:rPr lang="en-US" dirty="0"/>
                        <a:t>2</a:t>
                      </a:r>
                    </a:p>
                  </a:txBody>
                  <a:tcPr/>
                </a:tc>
                <a:tc>
                  <a:txBody>
                    <a:bodyPr/>
                    <a:lstStyle/>
                    <a:p>
                      <a:r>
                        <a:rPr lang="en-US" dirty="0"/>
                        <a:t>9</a:t>
                      </a:r>
                    </a:p>
                  </a:txBody>
                  <a:tcPr/>
                </a:tc>
                <a:extLst>
                  <a:ext uri="{0D108BD9-81ED-4DB2-BD59-A6C34878D82A}">
                    <a16:rowId xmlns:a16="http://schemas.microsoft.com/office/drawing/2014/main" val="1293766026"/>
                  </a:ext>
                </a:extLst>
              </a:tr>
              <a:tr h="499741">
                <a:tc>
                  <a:txBody>
                    <a:bodyPr/>
                    <a:lstStyle/>
                    <a:p>
                      <a:r>
                        <a:rPr lang="en-US" dirty="0"/>
                        <a:t>Day 5</a:t>
                      </a:r>
                    </a:p>
                  </a:txBody>
                  <a:tcPr/>
                </a:tc>
                <a:tc>
                  <a:txBody>
                    <a:bodyPr/>
                    <a:lstStyle/>
                    <a:p>
                      <a:r>
                        <a:rPr lang="en-US" dirty="0"/>
                        <a:t>9</a:t>
                      </a:r>
                    </a:p>
                  </a:txBody>
                  <a:tcPr/>
                </a:tc>
                <a:tc>
                  <a:txBody>
                    <a:bodyPr/>
                    <a:lstStyle/>
                    <a:p>
                      <a:r>
                        <a:rPr lang="en-US" dirty="0"/>
                        <a:t>0</a:t>
                      </a:r>
                    </a:p>
                  </a:txBody>
                  <a:tcPr/>
                </a:tc>
                <a:tc>
                  <a:txBody>
                    <a:bodyPr/>
                    <a:lstStyle/>
                    <a:p>
                      <a:r>
                        <a:rPr lang="en-US" dirty="0"/>
                        <a:t>4.9</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978158379"/>
                  </a:ext>
                </a:extLst>
              </a:tr>
              <a:tr h="499741">
                <a:tc>
                  <a:txBody>
                    <a:bodyPr/>
                    <a:lstStyle/>
                    <a:p>
                      <a:r>
                        <a:rPr lang="en-US" dirty="0"/>
                        <a:t>Day 6</a:t>
                      </a:r>
                    </a:p>
                  </a:txBody>
                  <a:tcPr/>
                </a:tc>
                <a:tc>
                  <a:txBody>
                    <a:bodyPr/>
                    <a:lstStyle/>
                    <a:p>
                      <a:r>
                        <a:rPr lang="en-US" dirty="0"/>
                        <a:t>5</a:t>
                      </a:r>
                    </a:p>
                  </a:txBody>
                  <a:tcPr/>
                </a:tc>
                <a:tc>
                  <a:txBody>
                    <a:bodyPr/>
                    <a:lstStyle/>
                    <a:p>
                      <a:r>
                        <a:rPr lang="en-US" dirty="0"/>
                        <a:t>6</a:t>
                      </a:r>
                    </a:p>
                  </a:txBody>
                  <a:tcPr/>
                </a:tc>
                <a:tc>
                  <a:txBody>
                    <a:bodyPr/>
                    <a:lstStyle/>
                    <a:p>
                      <a:r>
                        <a:rPr lang="en-US" dirty="0"/>
                        <a:t>5.0</a:t>
                      </a:r>
                    </a:p>
                  </a:txBody>
                  <a:tcPr/>
                </a:tc>
                <a:tc>
                  <a:txBody>
                    <a:bodyPr/>
                    <a:lstStyle/>
                    <a:p>
                      <a:r>
                        <a:rPr lang="en-US" dirty="0"/>
                        <a:t>2</a:t>
                      </a:r>
                    </a:p>
                  </a:txBody>
                  <a:tcPr/>
                </a:tc>
                <a:tc>
                  <a:txBody>
                    <a:bodyPr/>
                    <a:lstStyle/>
                    <a:p>
                      <a:r>
                        <a:rPr lang="en-US" dirty="0"/>
                        <a:t>13</a:t>
                      </a:r>
                    </a:p>
                  </a:txBody>
                  <a:tcPr/>
                </a:tc>
                <a:extLst>
                  <a:ext uri="{0D108BD9-81ED-4DB2-BD59-A6C34878D82A}">
                    <a16:rowId xmlns:a16="http://schemas.microsoft.com/office/drawing/2014/main" val="3547705473"/>
                  </a:ext>
                </a:extLst>
              </a:tr>
            </a:tbl>
          </a:graphicData>
        </a:graphic>
      </p:graphicFrame>
    </p:spTree>
    <p:extLst>
      <p:ext uri="{BB962C8B-B14F-4D97-AF65-F5344CB8AC3E}">
        <p14:creationId xmlns:p14="http://schemas.microsoft.com/office/powerpoint/2010/main" val="13472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4068-6BBF-4ABD-B9AD-D16B9AC0E5F0}"/>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2A854D74-DA2F-4595-9853-9134A8A7FE9C}"/>
              </a:ext>
            </a:extLst>
          </p:cNvPr>
          <p:cNvSpPr>
            <a:spLocks noGrp="1"/>
          </p:cNvSpPr>
          <p:nvPr>
            <p:ph idx="1"/>
          </p:nvPr>
        </p:nvSpPr>
        <p:spPr/>
        <p:txBody>
          <a:bodyPr/>
          <a:lstStyle/>
          <a:p>
            <a:r>
              <a:rPr lang="en-US" dirty="0"/>
              <a:t>By standardizing these contracts and creating an organized market with rules, regulations, and a central clearing facility, the futures markets offer an element of </a:t>
            </a:r>
            <a:r>
              <a:rPr lang="en-US" dirty="0">
                <a:solidFill>
                  <a:srgbClr val="FF0000"/>
                </a:solidFill>
              </a:rPr>
              <a:t>liquidity</a:t>
            </a:r>
            <a:r>
              <a:rPr lang="en-US" dirty="0"/>
              <a:t> and </a:t>
            </a:r>
            <a:r>
              <a:rPr lang="en-US" dirty="0">
                <a:solidFill>
                  <a:srgbClr val="FF0000"/>
                </a:solidFill>
              </a:rPr>
              <a:t>protection against loss by default</a:t>
            </a:r>
            <a:r>
              <a:rPr lang="en-US" dirty="0"/>
              <a:t>.</a:t>
            </a:r>
            <a:endParaRPr lang="en-US" dirty="0">
              <a:solidFill>
                <a:srgbClr val="FF0000"/>
              </a:solidFill>
            </a:endParaRPr>
          </a:p>
          <a:p>
            <a:r>
              <a:rPr lang="en-US" dirty="0"/>
              <a:t>Futures markets can be used for </a:t>
            </a:r>
            <a:r>
              <a:rPr lang="en-US" dirty="0">
                <a:solidFill>
                  <a:srgbClr val="FF0000"/>
                </a:solidFill>
              </a:rPr>
              <a:t>hedging or speculation.</a:t>
            </a:r>
          </a:p>
          <a:p>
            <a:r>
              <a:rPr lang="en-US" dirty="0">
                <a:solidFill>
                  <a:schemeClr val="tx1"/>
                </a:solidFill>
              </a:rPr>
              <a:t>This required margin is typically </a:t>
            </a:r>
            <a:r>
              <a:rPr lang="en-US" dirty="0">
                <a:solidFill>
                  <a:srgbClr val="FF0000"/>
                </a:solidFill>
              </a:rPr>
              <a:t>less than 10% </a:t>
            </a:r>
            <a:r>
              <a:rPr lang="en-US" dirty="0">
                <a:solidFill>
                  <a:schemeClr val="tx1"/>
                </a:solidFill>
              </a:rPr>
              <a:t>of the futures price, which is considerably less than in equity margin trading.</a:t>
            </a:r>
          </a:p>
          <a:p>
            <a:endParaRPr lang="en-US" dirty="0"/>
          </a:p>
        </p:txBody>
      </p:sp>
    </p:spTree>
    <p:extLst>
      <p:ext uri="{BB962C8B-B14F-4D97-AF65-F5344CB8AC3E}">
        <p14:creationId xmlns:p14="http://schemas.microsoft.com/office/powerpoint/2010/main" val="32020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3D5B-9701-4D72-BA13-CDAC04768441}"/>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3338877D-1A2F-4D85-9482-5E239F1DB11E}"/>
              </a:ext>
            </a:extLst>
          </p:cNvPr>
          <p:cNvSpPr>
            <a:spLocks noGrp="1"/>
          </p:cNvSpPr>
          <p:nvPr>
            <p:ph idx="1"/>
          </p:nvPr>
        </p:nvSpPr>
        <p:spPr/>
        <p:txBody>
          <a:bodyPr/>
          <a:lstStyle/>
          <a:p>
            <a:r>
              <a:rPr lang="en-US" dirty="0"/>
              <a:t>Characteristics:</a:t>
            </a:r>
          </a:p>
          <a:p>
            <a:pPr lvl="1"/>
            <a:r>
              <a:rPr lang="en-US" dirty="0"/>
              <a:t>Some futures contracts contain a provision limiting price changes. These rules, called </a:t>
            </a:r>
            <a:r>
              <a:rPr lang="en-US" dirty="0">
                <a:solidFill>
                  <a:srgbClr val="FF0000"/>
                </a:solidFill>
              </a:rPr>
              <a:t>price limits</a:t>
            </a:r>
            <a:r>
              <a:rPr lang="en-US" dirty="0"/>
              <a:t>, establish a band relative to the previous day’s settlement price, within which all trades must occur.</a:t>
            </a:r>
          </a:p>
          <a:p>
            <a:pPr lvl="1"/>
            <a:r>
              <a:rPr lang="en-US" dirty="0"/>
              <a:t>Most participants in futures markets buy and sell contracts, collecting their profits and incurring their losses, with no ultimate intent to make or take delivery of the underlying asset.</a:t>
            </a:r>
          </a:p>
          <a:p>
            <a:pPr lvl="1"/>
            <a:r>
              <a:rPr lang="en-US" dirty="0"/>
              <a:t>At any given time, the number of outstanding contracts is called the </a:t>
            </a:r>
            <a:r>
              <a:rPr lang="en-US" dirty="0">
                <a:solidFill>
                  <a:srgbClr val="FF0000"/>
                </a:solidFill>
              </a:rPr>
              <a:t>open interest</a:t>
            </a:r>
            <a:r>
              <a:rPr lang="en-US" dirty="0"/>
              <a:t>.</a:t>
            </a:r>
          </a:p>
          <a:p>
            <a:pPr lvl="1"/>
            <a:r>
              <a:rPr lang="en-US" i="1" dirty="0"/>
              <a:t>The futures price </a:t>
            </a:r>
            <a:r>
              <a:rPr lang="en-US" i="1" dirty="0">
                <a:solidFill>
                  <a:srgbClr val="FF0000"/>
                </a:solidFill>
              </a:rPr>
              <a:t>converges to</a:t>
            </a:r>
            <a:r>
              <a:rPr lang="en-US" i="1" dirty="0"/>
              <a:t> the spot price at expiration.</a:t>
            </a:r>
          </a:p>
          <a:p>
            <a:endParaRPr lang="en-US" dirty="0"/>
          </a:p>
        </p:txBody>
      </p:sp>
    </p:spTree>
    <p:extLst>
      <p:ext uri="{BB962C8B-B14F-4D97-AF65-F5344CB8AC3E}">
        <p14:creationId xmlns:p14="http://schemas.microsoft.com/office/powerpoint/2010/main" val="3563469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5ABE-2896-425B-8A6B-C6798473399B}"/>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623AEC1E-9777-48C5-87BD-A931BA848044}"/>
              </a:ext>
            </a:extLst>
          </p:cNvPr>
          <p:cNvSpPr>
            <a:spLocks noGrp="1"/>
          </p:cNvSpPr>
          <p:nvPr>
            <p:ph idx="1"/>
          </p:nvPr>
        </p:nvSpPr>
        <p:spPr/>
        <p:txBody>
          <a:bodyPr/>
          <a:lstStyle/>
          <a:p>
            <a:r>
              <a:rPr lang="en-US" dirty="0"/>
              <a:t>Difference between forward and futures</a:t>
            </a:r>
          </a:p>
        </p:txBody>
      </p:sp>
      <p:graphicFrame>
        <p:nvGraphicFramePr>
          <p:cNvPr id="4" name="Table 3">
            <a:extLst>
              <a:ext uri="{FF2B5EF4-FFF2-40B4-BE49-F238E27FC236}">
                <a16:creationId xmlns:a16="http://schemas.microsoft.com/office/drawing/2014/main" id="{46F66057-64DC-4175-AA8D-F7038701FA03}"/>
              </a:ext>
            </a:extLst>
          </p:cNvPr>
          <p:cNvGraphicFramePr>
            <a:graphicFrameLocks noGrp="1"/>
          </p:cNvGraphicFramePr>
          <p:nvPr>
            <p:extLst>
              <p:ext uri="{D42A27DB-BD31-4B8C-83A1-F6EECF244321}">
                <p14:modId xmlns:p14="http://schemas.microsoft.com/office/powerpoint/2010/main" val="131084535"/>
              </p:ext>
            </p:extLst>
          </p:nvPr>
        </p:nvGraphicFramePr>
        <p:xfrm>
          <a:off x="1146002" y="261761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03333586"/>
                    </a:ext>
                  </a:extLst>
                </a:gridCol>
                <a:gridCol w="4064000">
                  <a:extLst>
                    <a:ext uri="{9D8B030D-6E8A-4147-A177-3AD203B41FA5}">
                      <a16:colId xmlns:a16="http://schemas.microsoft.com/office/drawing/2014/main" val="2789750194"/>
                    </a:ext>
                  </a:extLst>
                </a:gridCol>
              </a:tblGrid>
              <a:tr h="370840">
                <a:tc>
                  <a:txBody>
                    <a:bodyPr/>
                    <a:lstStyle/>
                    <a:p>
                      <a:r>
                        <a:rPr lang="en-US" dirty="0"/>
                        <a:t>Forward</a:t>
                      </a:r>
                    </a:p>
                  </a:txBody>
                  <a:tcPr/>
                </a:tc>
                <a:tc>
                  <a:txBody>
                    <a:bodyPr/>
                    <a:lstStyle/>
                    <a:p>
                      <a:r>
                        <a:rPr lang="en-US" dirty="0"/>
                        <a:t>Futures</a:t>
                      </a:r>
                    </a:p>
                  </a:txBody>
                  <a:tcPr/>
                </a:tc>
                <a:extLst>
                  <a:ext uri="{0D108BD9-81ED-4DB2-BD59-A6C34878D82A}">
                    <a16:rowId xmlns:a16="http://schemas.microsoft.com/office/drawing/2014/main" val="959545506"/>
                  </a:ext>
                </a:extLst>
              </a:tr>
              <a:tr h="370840">
                <a:tc>
                  <a:txBody>
                    <a:bodyPr/>
                    <a:lstStyle/>
                    <a:p>
                      <a:r>
                        <a:rPr lang="en-US" dirty="0"/>
                        <a:t>More privacy/Less regulated</a:t>
                      </a:r>
                    </a:p>
                  </a:txBody>
                  <a:tcPr/>
                </a:tc>
                <a:tc>
                  <a:txBody>
                    <a:bodyPr/>
                    <a:lstStyle/>
                    <a:p>
                      <a:r>
                        <a:rPr lang="en-US" dirty="0"/>
                        <a:t>Highly regulated</a:t>
                      </a:r>
                    </a:p>
                  </a:txBody>
                  <a:tcPr/>
                </a:tc>
                <a:extLst>
                  <a:ext uri="{0D108BD9-81ED-4DB2-BD59-A6C34878D82A}">
                    <a16:rowId xmlns:a16="http://schemas.microsoft.com/office/drawing/2014/main" val="1048862523"/>
                  </a:ext>
                </a:extLst>
              </a:tr>
              <a:tr h="370840">
                <a:tc>
                  <a:txBody>
                    <a:bodyPr/>
                    <a:lstStyle/>
                    <a:p>
                      <a:endParaRPr lang="en-US"/>
                    </a:p>
                  </a:txBody>
                  <a:tcPr/>
                </a:tc>
                <a:tc>
                  <a:txBody>
                    <a:bodyPr/>
                    <a:lstStyle/>
                    <a:p>
                      <a:r>
                        <a:rPr lang="en-US" dirty="0"/>
                        <a:t>More transparent</a:t>
                      </a:r>
                    </a:p>
                  </a:txBody>
                  <a:tcPr/>
                </a:tc>
                <a:extLst>
                  <a:ext uri="{0D108BD9-81ED-4DB2-BD59-A6C34878D82A}">
                    <a16:rowId xmlns:a16="http://schemas.microsoft.com/office/drawing/2014/main" val="828531945"/>
                  </a:ext>
                </a:extLst>
              </a:tr>
              <a:tr h="370840">
                <a:tc>
                  <a:txBody>
                    <a:bodyPr/>
                    <a:lstStyle/>
                    <a:p>
                      <a:r>
                        <a:rPr lang="en-US" dirty="0"/>
                        <a:t>More flexibility</a:t>
                      </a:r>
                    </a:p>
                  </a:txBody>
                  <a:tcPr/>
                </a:tc>
                <a:tc>
                  <a:txBody>
                    <a:bodyPr/>
                    <a:lstStyle/>
                    <a:p>
                      <a:endParaRPr lang="en-US" dirty="0"/>
                    </a:p>
                  </a:txBody>
                  <a:tcPr/>
                </a:tc>
                <a:extLst>
                  <a:ext uri="{0D108BD9-81ED-4DB2-BD59-A6C34878D82A}">
                    <a16:rowId xmlns:a16="http://schemas.microsoft.com/office/drawing/2014/main" val="1962997269"/>
                  </a:ext>
                </a:extLst>
              </a:tr>
              <a:tr h="370840">
                <a:tc>
                  <a:txBody>
                    <a:bodyPr/>
                    <a:lstStyle/>
                    <a:p>
                      <a:r>
                        <a:rPr lang="en-US" dirty="0"/>
                        <a:t>More customized</a:t>
                      </a:r>
                    </a:p>
                  </a:txBody>
                  <a:tcPr/>
                </a:tc>
                <a:tc>
                  <a:txBody>
                    <a:bodyPr/>
                    <a:lstStyle/>
                    <a:p>
                      <a:r>
                        <a:rPr lang="en-US" dirty="0"/>
                        <a:t>Standardized</a:t>
                      </a:r>
                    </a:p>
                  </a:txBody>
                  <a:tcPr/>
                </a:tc>
                <a:extLst>
                  <a:ext uri="{0D108BD9-81ED-4DB2-BD59-A6C34878D82A}">
                    <a16:rowId xmlns:a16="http://schemas.microsoft.com/office/drawing/2014/main" val="2137983122"/>
                  </a:ext>
                </a:extLst>
              </a:tr>
              <a:tr h="370840">
                <a:tc>
                  <a:txBody>
                    <a:bodyPr/>
                    <a:lstStyle/>
                    <a:p>
                      <a:r>
                        <a:rPr lang="en-US" dirty="0"/>
                        <a:t>Settle at expiration</a:t>
                      </a:r>
                    </a:p>
                  </a:txBody>
                  <a:tcPr/>
                </a:tc>
                <a:tc>
                  <a:txBody>
                    <a:bodyPr/>
                    <a:lstStyle/>
                    <a:p>
                      <a:r>
                        <a:rPr lang="en-US" dirty="0"/>
                        <a:t>Daily settlement</a:t>
                      </a:r>
                    </a:p>
                  </a:txBody>
                  <a:tcPr/>
                </a:tc>
                <a:extLst>
                  <a:ext uri="{0D108BD9-81ED-4DB2-BD59-A6C34878D82A}">
                    <a16:rowId xmlns:a16="http://schemas.microsoft.com/office/drawing/2014/main" val="2105982241"/>
                  </a:ext>
                </a:extLst>
              </a:tr>
              <a:tr h="370840">
                <a:tc>
                  <a:txBody>
                    <a:bodyPr/>
                    <a:lstStyle/>
                    <a:p>
                      <a:endParaRPr lang="en-US" dirty="0"/>
                    </a:p>
                  </a:txBody>
                  <a:tcPr/>
                </a:tc>
                <a:tc>
                  <a:txBody>
                    <a:bodyPr/>
                    <a:lstStyle/>
                    <a:p>
                      <a:r>
                        <a:rPr lang="en-US" dirty="0"/>
                        <a:t>Credit guarantee(Margin account)</a:t>
                      </a:r>
                    </a:p>
                  </a:txBody>
                  <a:tcPr/>
                </a:tc>
                <a:extLst>
                  <a:ext uri="{0D108BD9-81ED-4DB2-BD59-A6C34878D82A}">
                    <a16:rowId xmlns:a16="http://schemas.microsoft.com/office/drawing/2014/main" val="2213499191"/>
                  </a:ext>
                </a:extLst>
              </a:tr>
            </a:tbl>
          </a:graphicData>
        </a:graphic>
      </p:graphicFrame>
    </p:spTree>
    <p:extLst>
      <p:ext uri="{BB962C8B-B14F-4D97-AF65-F5344CB8AC3E}">
        <p14:creationId xmlns:p14="http://schemas.microsoft.com/office/powerpoint/2010/main" val="232591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u="sng" dirty="0">
                <a:solidFill>
                  <a:srgbClr val="FF0000"/>
                </a:solidFill>
              </a:rPr>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3420598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99E1-9A90-4AE5-8D83-E334323FD224}"/>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9749AD03-FDAB-4BB0-A6F8-7357FF35FA5F}"/>
              </a:ext>
            </a:extLst>
          </p:cNvPr>
          <p:cNvSpPr>
            <a:spLocks noGrp="1"/>
          </p:cNvSpPr>
          <p:nvPr>
            <p:ph idx="1"/>
          </p:nvPr>
        </p:nvSpPr>
        <p:spPr/>
        <p:txBody>
          <a:bodyPr/>
          <a:lstStyle/>
          <a:p>
            <a:r>
              <a:rPr lang="en-US" sz="2000" dirty="0"/>
              <a:t>Definition: </a:t>
            </a:r>
            <a:r>
              <a:rPr lang="en-US" sz="2000" i="1" dirty="0"/>
              <a:t>A swap is an over- the- counter derivative contract in which two parties agree to </a:t>
            </a:r>
            <a:r>
              <a:rPr lang="en-US" sz="2000" i="1" dirty="0">
                <a:solidFill>
                  <a:srgbClr val="FF0000"/>
                </a:solidFill>
              </a:rPr>
              <a:t>exchange a series of cash flows </a:t>
            </a:r>
            <a:r>
              <a:rPr lang="en-US" sz="2000" i="1" dirty="0"/>
              <a:t>whereby one party </a:t>
            </a:r>
            <a:r>
              <a:rPr lang="en-US" sz="2000" i="1" dirty="0">
                <a:solidFill>
                  <a:srgbClr val="FF0000"/>
                </a:solidFill>
              </a:rPr>
              <a:t>pays a variable series that will be determined by an underlying asset or rate </a:t>
            </a:r>
            <a:r>
              <a:rPr lang="en-US" sz="2000" i="1" dirty="0"/>
              <a:t>and the other party pays </a:t>
            </a:r>
            <a:r>
              <a:rPr lang="en-US" sz="2000" i="1" dirty="0">
                <a:solidFill>
                  <a:srgbClr val="FF0000"/>
                </a:solidFill>
              </a:rPr>
              <a:t>either (1) a variable series determined by a different underlying asset or rate or (2) a fixed series</a:t>
            </a:r>
            <a:r>
              <a:rPr lang="en-US" sz="2000" i="1" dirty="0"/>
              <a:t>.</a:t>
            </a:r>
          </a:p>
          <a:p>
            <a:endParaRPr lang="en-US" dirty="0"/>
          </a:p>
        </p:txBody>
      </p:sp>
    </p:spTree>
    <p:extLst>
      <p:ext uri="{BB962C8B-B14F-4D97-AF65-F5344CB8AC3E}">
        <p14:creationId xmlns:p14="http://schemas.microsoft.com/office/powerpoint/2010/main" val="107423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EA45-A5A2-42F9-854A-97D36B351187}"/>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756A3F7F-5B00-42B7-8E4E-1E5E7810A23A}"/>
              </a:ext>
            </a:extLst>
          </p:cNvPr>
          <p:cNvSpPr>
            <a:spLocks noGrp="1"/>
          </p:cNvSpPr>
          <p:nvPr>
            <p:ph idx="1"/>
          </p:nvPr>
        </p:nvSpPr>
        <p:spPr/>
        <p:txBody>
          <a:bodyPr/>
          <a:lstStyle/>
          <a:p>
            <a:r>
              <a:rPr lang="en-US" dirty="0"/>
              <a:t>Characteristics</a:t>
            </a:r>
          </a:p>
          <a:p>
            <a:pPr lvl="1"/>
            <a:r>
              <a:rPr lang="en-US" dirty="0"/>
              <a:t>A swap is more or less just </a:t>
            </a:r>
            <a:r>
              <a:rPr lang="en-US" dirty="0">
                <a:solidFill>
                  <a:srgbClr val="FF0000"/>
                </a:solidFill>
              </a:rPr>
              <a:t>a series of forwards</a:t>
            </a:r>
          </a:p>
          <a:p>
            <a:pPr lvl="1"/>
            <a:r>
              <a:rPr lang="en-US" dirty="0"/>
              <a:t>A swap is a bit more like a forward contract than a futures contract in that it is an OTC contract, so it is </a:t>
            </a:r>
            <a:r>
              <a:rPr lang="en-US" dirty="0">
                <a:solidFill>
                  <a:srgbClr val="FF0000"/>
                </a:solidFill>
              </a:rPr>
              <a:t>privately negotiated and subject to default. </a:t>
            </a:r>
          </a:p>
          <a:p>
            <a:pPr lvl="1"/>
            <a:r>
              <a:rPr lang="en-US" dirty="0"/>
              <a:t>The party </a:t>
            </a:r>
            <a:r>
              <a:rPr lang="en-US" dirty="0">
                <a:solidFill>
                  <a:srgbClr val="FF0000"/>
                </a:solidFill>
              </a:rPr>
              <a:t>owing the lesser amount cannot default </a:t>
            </a:r>
            <a:r>
              <a:rPr lang="en-US" dirty="0"/>
              <a:t>to the party owing the greater amount.</a:t>
            </a:r>
          </a:p>
          <a:p>
            <a:pPr lvl="1"/>
            <a:r>
              <a:rPr lang="en-US" dirty="0"/>
              <a:t>As with futures and forwards, no money changes hands at the start; thus, </a:t>
            </a:r>
            <a:r>
              <a:rPr lang="en-US" dirty="0">
                <a:solidFill>
                  <a:srgbClr val="FF0000"/>
                </a:solidFill>
              </a:rPr>
              <a:t>the value of a swap when initiated must be zero.</a:t>
            </a:r>
          </a:p>
          <a:p>
            <a:pPr lvl="1"/>
            <a:r>
              <a:rPr lang="en-US" dirty="0">
                <a:solidFill>
                  <a:schemeClr val="tx1"/>
                </a:solidFill>
              </a:rPr>
              <a:t>The notional amount of a swap is not typically exchanged, the credit risk of a swap is much less than that of a loan.</a:t>
            </a:r>
          </a:p>
          <a:p>
            <a:endParaRPr lang="en-US" dirty="0">
              <a:solidFill>
                <a:srgbClr val="FF0000"/>
              </a:solidFill>
            </a:endParaRPr>
          </a:p>
        </p:txBody>
      </p:sp>
    </p:spTree>
    <p:extLst>
      <p:ext uri="{BB962C8B-B14F-4D97-AF65-F5344CB8AC3E}">
        <p14:creationId xmlns:p14="http://schemas.microsoft.com/office/powerpoint/2010/main" val="413683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3C2E-2A64-4F58-B789-1B63C5258C5E}"/>
              </a:ext>
            </a:extLst>
          </p:cNvPr>
          <p:cNvSpPr>
            <a:spLocks noGrp="1"/>
          </p:cNvSpPr>
          <p:nvPr>
            <p:ph type="title"/>
          </p:nvPr>
        </p:nvSpPr>
        <p:spPr/>
        <p:txBody>
          <a:bodyPr>
            <a:normAutofit/>
          </a:bodyPr>
          <a:lstStyle/>
          <a:p>
            <a:r>
              <a:rPr lang="en-US" sz="4000" dirty="0"/>
              <a:t>Swap Contracts</a:t>
            </a:r>
          </a:p>
        </p:txBody>
      </p:sp>
      <p:sp>
        <p:nvSpPr>
          <p:cNvPr id="3" name="Content Placeholder 2">
            <a:extLst>
              <a:ext uri="{FF2B5EF4-FFF2-40B4-BE49-F238E27FC236}">
                <a16:creationId xmlns:a16="http://schemas.microsoft.com/office/drawing/2014/main" id="{AD620B4E-9854-4F96-8EDD-9D7D2A35DAEB}"/>
              </a:ext>
            </a:extLst>
          </p:cNvPr>
          <p:cNvSpPr>
            <a:spLocks noGrp="1"/>
          </p:cNvSpPr>
          <p:nvPr>
            <p:ph idx="1"/>
          </p:nvPr>
        </p:nvSpPr>
        <p:spPr/>
        <p:txBody>
          <a:bodyPr/>
          <a:lstStyle/>
          <a:p>
            <a:r>
              <a:rPr lang="en-US" sz="2000" dirty="0"/>
              <a:t>Plain vanilla swap: the most common swap is the </a:t>
            </a:r>
            <a:r>
              <a:rPr lang="en-US" sz="2000" b="1" dirty="0"/>
              <a:t>fixed- for- floating interest rate swap</a:t>
            </a:r>
            <a:r>
              <a:rPr lang="en-US" sz="2000" dirty="0"/>
              <a:t>.</a:t>
            </a:r>
          </a:p>
          <a:p>
            <a:endParaRPr lang="en-US" dirty="0"/>
          </a:p>
        </p:txBody>
      </p:sp>
    </p:spTree>
    <p:extLst>
      <p:ext uri="{BB962C8B-B14F-4D97-AF65-F5344CB8AC3E}">
        <p14:creationId xmlns:p14="http://schemas.microsoft.com/office/powerpoint/2010/main" val="3152884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4FB7-4A74-4BA1-8B38-C37DA85EE42F}"/>
              </a:ext>
            </a:extLst>
          </p:cNvPr>
          <p:cNvSpPr>
            <a:spLocks noGrp="1"/>
          </p:cNvSpPr>
          <p:nvPr>
            <p:ph type="title"/>
          </p:nvPr>
        </p:nvSpPr>
        <p:spPr/>
        <p:txBody>
          <a:bodyPr/>
          <a:lstStyle/>
          <a:p>
            <a:r>
              <a:rPr lang="en-US" sz="4000" dirty="0"/>
              <a:t>R</a:t>
            </a:r>
            <a:r>
              <a:rPr lang="en-US" altLang="zh-CN" sz="4000" dirty="0"/>
              <a:t>eading 45</a:t>
            </a:r>
            <a:br>
              <a:rPr lang="en-US" altLang="zh-CN" dirty="0"/>
            </a:br>
            <a:r>
              <a:rPr lang="en-US" altLang="zh-CN" dirty="0"/>
              <a:t>Derivative Markets and Instruments</a:t>
            </a:r>
            <a:endParaRPr lang="en-US" dirty="0"/>
          </a:p>
        </p:txBody>
      </p:sp>
      <p:sp>
        <p:nvSpPr>
          <p:cNvPr id="3" name="Content Placeholder 2">
            <a:extLst>
              <a:ext uri="{FF2B5EF4-FFF2-40B4-BE49-F238E27FC236}">
                <a16:creationId xmlns:a16="http://schemas.microsoft.com/office/drawing/2014/main" id="{FC4FE90C-DE72-477A-939F-69075B68A393}"/>
              </a:ext>
            </a:extLst>
          </p:cNvPr>
          <p:cNvSpPr>
            <a:spLocks noGrp="1"/>
          </p:cNvSpPr>
          <p:nvPr>
            <p:ph idx="1"/>
          </p:nvPr>
        </p:nvSpPr>
        <p:spPr/>
        <p:txBody>
          <a:bodyPr/>
          <a:lstStyle/>
          <a:p>
            <a:r>
              <a:rPr lang="en-US" dirty="0"/>
              <a:t>a. define a derivative and distinguish between exchange-traded and over-the-counter derivatives</a:t>
            </a:r>
          </a:p>
          <a:p>
            <a:r>
              <a:rPr lang="en-US" dirty="0"/>
              <a:t>b. contrast forward commitments with contingent claims</a:t>
            </a:r>
          </a:p>
          <a:p>
            <a:r>
              <a:rPr lang="en-US" dirty="0"/>
              <a:t>c. define forward contracts, futures,  options(calls and puts), swaps, and credit derivatives and compare their basic characteristics</a:t>
            </a:r>
          </a:p>
          <a:p>
            <a:r>
              <a:rPr lang="en-US" dirty="0"/>
              <a:t>d. determine the value at expiration and profit from a long or a short position in a call or put option</a:t>
            </a:r>
          </a:p>
          <a:p>
            <a:r>
              <a:rPr lang="en-US" dirty="0"/>
              <a:t>e. describe purposes of, and controversies related to, derivative markets</a:t>
            </a:r>
          </a:p>
          <a:p>
            <a:r>
              <a:rPr lang="en-US" dirty="0"/>
              <a:t>f. explain arbitrage and the role it plays in determining prices and promoting market efficiency</a:t>
            </a:r>
          </a:p>
        </p:txBody>
      </p:sp>
    </p:spTree>
    <p:extLst>
      <p:ext uri="{BB962C8B-B14F-4D97-AF65-F5344CB8AC3E}">
        <p14:creationId xmlns:p14="http://schemas.microsoft.com/office/powerpoint/2010/main" val="21703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9E-8360-4C31-8F74-D3F9FFADB1E3}"/>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EF3A84B9-8E45-4AD9-931B-C39F1DF28022}"/>
              </a:ext>
            </a:extLst>
          </p:cNvPr>
          <p:cNvSpPr>
            <a:spLocks noGrp="1"/>
          </p:cNvSpPr>
          <p:nvPr>
            <p:ph idx="1"/>
          </p:nvPr>
        </p:nvSpPr>
        <p:spPr/>
        <p:txBody>
          <a:bodyPr>
            <a:normAutofit/>
          </a:bodyPr>
          <a:lstStyle/>
          <a:p>
            <a:r>
              <a:rPr lang="en-US" dirty="0"/>
              <a:t>Which of the following characterizes forward contracts and swaps but </a:t>
            </a:r>
            <a:r>
              <a:rPr lang="en-US" b="1" dirty="0"/>
              <a:t>not </a:t>
            </a:r>
            <a:r>
              <a:rPr lang="en-US" dirty="0"/>
              <a:t>futures?</a:t>
            </a:r>
          </a:p>
          <a:p>
            <a:pPr lvl="1"/>
            <a:r>
              <a:rPr lang="en-US" b="1" dirty="0"/>
              <a:t>A </a:t>
            </a:r>
            <a:r>
              <a:rPr lang="en-US" dirty="0"/>
              <a:t>They are customized.</a:t>
            </a:r>
          </a:p>
          <a:p>
            <a:pPr lvl="1"/>
            <a:r>
              <a:rPr lang="en-US" b="1" dirty="0"/>
              <a:t>B </a:t>
            </a:r>
            <a:r>
              <a:rPr lang="en-US" dirty="0"/>
              <a:t>They are subject to daily price limits.</a:t>
            </a:r>
          </a:p>
          <a:p>
            <a:pPr lvl="1"/>
            <a:r>
              <a:rPr lang="en-US" b="1" dirty="0"/>
              <a:t>C </a:t>
            </a:r>
            <a:r>
              <a:rPr lang="en-US" dirty="0"/>
              <a:t>Their payoffs are received on a daily basis.</a:t>
            </a:r>
          </a:p>
          <a:p>
            <a:r>
              <a:rPr lang="en-US" dirty="0"/>
              <a:t>Which of the following distinguishes forwards from swaps?</a:t>
            </a:r>
          </a:p>
          <a:p>
            <a:pPr lvl="1"/>
            <a:r>
              <a:rPr lang="en-US" b="1" dirty="0"/>
              <a:t>A </a:t>
            </a:r>
            <a:r>
              <a:rPr lang="en-US" dirty="0"/>
              <a:t>Forwards are OTC instruments, whereas swaps are exchange traded.</a:t>
            </a:r>
          </a:p>
          <a:p>
            <a:pPr lvl="1"/>
            <a:r>
              <a:rPr lang="en-US" b="1" dirty="0"/>
              <a:t>B </a:t>
            </a:r>
            <a:r>
              <a:rPr lang="en-US" dirty="0"/>
              <a:t>Forwards are regulated as futures, whereas swaps are regulated as securities.</a:t>
            </a:r>
          </a:p>
          <a:p>
            <a:pPr lvl="1"/>
            <a:r>
              <a:rPr lang="en-US" b="1" dirty="0"/>
              <a:t>C </a:t>
            </a:r>
            <a:r>
              <a:rPr lang="en-US" dirty="0"/>
              <a:t>Swaps have multiple payments, whereas forwards have only a single payment.</a:t>
            </a:r>
          </a:p>
        </p:txBody>
      </p:sp>
    </p:spTree>
    <p:extLst>
      <p:ext uri="{BB962C8B-B14F-4D97-AF65-F5344CB8AC3E}">
        <p14:creationId xmlns:p14="http://schemas.microsoft.com/office/powerpoint/2010/main" val="150805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944C-952F-4F1D-972B-D532B339900F}"/>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1BDDDD91-7FB1-4366-8443-002BDE00C16D}"/>
              </a:ext>
            </a:extLst>
          </p:cNvPr>
          <p:cNvSpPr>
            <a:spLocks noGrp="1"/>
          </p:cNvSpPr>
          <p:nvPr>
            <p:ph idx="1"/>
          </p:nvPr>
        </p:nvSpPr>
        <p:spPr/>
        <p:txBody>
          <a:bodyPr>
            <a:normAutofit/>
          </a:bodyPr>
          <a:lstStyle/>
          <a:p>
            <a:r>
              <a:rPr lang="en-US" dirty="0"/>
              <a:t>Which of the following occurs in the daily settlement of futures contracts?</a:t>
            </a:r>
          </a:p>
          <a:p>
            <a:pPr lvl="1"/>
            <a:r>
              <a:rPr lang="en-US" sz="1800" b="1" dirty="0"/>
              <a:t>A </a:t>
            </a:r>
            <a:r>
              <a:rPr lang="en-US" sz="1800" dirty="0"/>
              <a:t>Initial margin deposits are refunded to the two parties.</a:t>
            </a:r>
          </a:p>
          <a:p>
            <a:pPr lvl="1"/>
            <a:r>
              <a:rPr lang="en-US" sz="1800" b="1" dirty="0"/>
              <a:t>B </a:t>
            </a:r>
            <a:r>
              <a:rPr lang="en-US" sz="1800" dirty="0"/>
              <a:t>Gains and losses are reported to other market participants.</a:t>
            </a:r>
          </a:p>
          <a:p>
            <a:pPr lvl="1"/>
            <a:r>
              <a:rPr lang="en-US" sz="1800" b="1" dirty="0"/>
              <a:t>C </a:t>
            </a:r>
            <a:r>
              <a:rPr lang="en-US" sz="1800" dirty="0"/>
              <a:t>Losses are charged to one party and gains credited to the other.</a:t>
            </a:r>
          </a:p>
        </p:txBody>
      </p:sp>
    </p:spTree>
    <p:extLst>
      <p:ext uri="{BB962C8B-B14F-4D97-AF65-F5344CB8AC3E}">
        <p14:creationId xmlns:p14="http://schemas.microsoft.com/office/powerpoint/2010/main" val="914799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u="sng" dirty="0">
                <a:solidFill>
                  <a:srgbClr val="FF0000"/>
                </a:solidFill>
              </a:rPr>
              <a:t>Option</a:t>
            </a:r>
          </a:p>
          <a:p>
            <a:pPr lvl="1"/>
            <a:r>
              <a:rPr lang="en-US" sz="2800" dirty="0"/>
              <a:t>Credit Derivatives</a:t>
            </a:r>
          </a:p>
          <a:p>
            <a:pPr lvl="1"/>
            <a:endParaRPr lang="en-US" dirty="0"/>
          </a:p>
        </p:txBody>
      </p:sp>
    </p:spTree>
    <p:extLst>
      <p:ext uri="{BB962C8B-B14F-4D97-AF65-F5344CB8AC3E}">
        <p14:creationId xmlns:p14="http://schemas.microsoft.com/office/powerpoint/2010/main" val="159981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0AABE-1CAE-4EC1-80D9-3EEF9BF9A4EE}"/>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A54AB833-2490-4D77-B3B4-3A3044CE47B9}"/>
              </a:ext>
            </a:extLst>
          </p:cNvPr>
          <p:cNvSpPr>
            <a:spLocks noGrp="1"/>
          </p:cNvSpPr>
          <p:nvPr>
            <p:ph idx="1"/>
          </p:nvPr>
        </p:nvSpPr>
        <p:spPr/>
        <p:txBody>
          <a:bodyPr>
            <a:normAutofit/>
          </a:bodyPr>
          <a:lstStyle/>
          <a:p>
            <a:r>
              <a:rPr lang="en-US" sz="2000" dirty="0"/>
              <a:t>Definition: An option is a derivative contract in which one party, the </a:t>
            </a:r>
            <a:r>
              <a:rPr lang="en-US" sz="2000" dirty="0">
                <a:solidFill>
                  <a:srgbClr val="FF0000"/>
                </a:solidFill>
              </a:rPr>
              <a:t>buyer</a:t>
            </a:r>
            <a:r>
              <a:rPr lang="en-US" sz="2000" dirty="0"/>
              <a:t>, pays </a:t>
            </a:r>
            <a:r>
              <a:rPr lang="en-US" sz="2000" dirty="0">
                <a:solidFill>
                  <a:srgbClr val="FF0000"/>
                </a:solidFill>
              </a:rPr>
              <a:t>a sum of money </a:t>
            </a:r>
            <a:r>
              <a:rPr lang="en-US" sz="2000" dirty="0"/>
              <a:t>to the other party, the </a:t>
            </a:r>
            <a:r>
              <a:rPr lang="en-US" sz="2000" dirty="0">
                <a:solidFill>
                  <a:srgbClr val="FF0000"/>
                </a:solidFill>
              </a:rPr>
              <a:t>seller</a:t>
            </a:r>
            <a:r>
              <a:rPr lang="en-US" sz="2000" dirty="0"/>
              <a:t> or writer, and receives the </a:t>
            </a:r>
            <a:r>
              <a:rPr lang="en-US" sz="2000" dirty="0">
                <a:solidFill>
                  <a:srgbClr val="FF0000"/>
                </a:solidFill>
              </a:rPr>
              <a:t>right</a:t>
            </a:r>
            <a:r>
              <a:rPr lang="en-US" sz="2000" dirty="0"/>
              <a:t> to either </a:t>
            </a:r>
            <a:r>
              <a:rPr lang="en-US" sz="2000" dirty="0">
                <a:solidFill>
                  <a:srgbClr val="FF0000"/>
                </a:solidFill>
              </a:rPr>
              <a:t>buy or sell </a:t>
            </a:r>
            <a:r>
              <a:rPr lang="en-US" sz="2000" dirty="0"/>
              <a:t>an underlying asset at a </a:t>
            </a:r>
            <a:r>
              <a:rPr lang="en-US" sz="2000" dirty="0">
                <a:solidFill>
                  <a:srgbClr val="FF0000"/>
                </a:solidFill>
              </a:rPr>
              <a:t>fixed price </a:t>
            </a:r>
            <a:r>
              <a:rPr lang="en-US" sz="2000" dirty="0"/>
              <a:t>either on a </a:t>
            </a:r>
            <a:r>
              <a:rPr lang="en-US" sz="2000" dirty="0">
                <a:solidFill>
                  <a:srgbClr val="FF0000"/>
                </a:solidFill>
              </a:rPr>
              <a:t>specific expiration date </a:t>
            </a:r>
            <a:r>
              <a:rPr lang="en-US" sz="2000" dirty="0"/>
              <a:t>or at </a:t>
            </a:r>
            <a:r>
              <a:rPr lang="en-US" sz="2000" dirty="0">
                <a:solidFill>
                  <a:srgbClr val="FF0000"/>
                </a:solidFill>
              </a:rPr>
              <a:t>any time prior to the expiration date</a:t>
            </a:r>
            <a:r>
              <a:rPr lang="en-US" sz="2000" dirty="0"/>
              <a:t>.</a:t>
            </a:r>
          </a:p>
        </p:txBody>
      </p:sp>
    </p:spTree>
    <p:extLst>
      <p:ext uri="{BB962C8B-B14F-4D97-AF65-F5344CB8AC3E}">
        <p14:creationId xmlns:p14="http://schemas.microsoft.com/office/powerpoint/2010/main" val="1082316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E0117-21B6-4AAB-91F2-B9AD0BE3F9A4}"/>
              </a:ext>
            </a:extLst>
          </p:cNvPr>
          <p:cNvSpPr>
            <a:spLocks noGrp="1"/>
          </p:cNvSpPr>
          <p:nvPr>
            <p:ph type="title"/>
          </p:nvPr>
        </p:nvSpPr>
        <p:spPr/>
        <p:txBody>
          <a:bodyPr>
            <a:normAutofit/>
          </a:bodyPr>
          <a:lstStyle/>
          <a:p>
            <a:r>
              <a:rPr lang="en-US" sz="4000" dirty="0"/>
              <a:t>Option Contracts</a:t>
            </a:r>
            <a:br>
              <a:rPr lang="en-US" sz="4000" dirty="0"/>
            </a:br>
            <a:r>
              <a:rPr lang="en-US" dirty="0"/>
              <a:t>Call Option</a:t>
            </a:r>
          </a:p>
        </p:txBody>
      </p:sp>
      <p:sp>
        <p:nvSpPr>
          <p:cNvPr id="3" name="Content Placeholder 2">
            <a:extLst>
              <a:ext uri="{FF2B5EF4-FFF2-40B4-BE49-F238E27FC236}">
                <a16:creationId xmlns:a16="http://schemas.microsoft.com/office/drawing/2014/main" id="{6ED5F0F9-17F4-4F5B-809B-7C296C504F71}"/>
              </a:ext>
            </a:extLst>
          </p:cNvPr>
          <p:cNvSpPr>
            <a:spLocks noGrp="1"/>
          </p:cNvSpPr>
          <p:nvPr>
            <p:ph idx="1"/>
          </p:nvPr>
        </p:nvSpPr>
        <p:spPr>
          <a:xfrm>
            <a:off x="677334" y="2160589"/>
            <a:ext cx="8596668" cy="4697411"/>
          </a:xfrm>
        </p:spPr>
        <p:txBody>
          <a:bodyPr>
            <a:normAutofit/>
          </a:bodyPr>
          <a:lstStyle/>
          <a:p>
            <a:r>
              <a:rPr lang="en-US" dirty="0"/>
              <a:t>The </a:t>
            </a:r>
            <a:r>
              <a:rPr lang="en-US" dirty="0">
                <a:solidFill>
                  <a:srgbClr val="FF0000"/>
                </a:solidFill>
              </a:rPr>
              <a:t>right to buy</a:t>
            </a:r>
            <a:r>
              <a:rPr lang="en-US" dirty="0"/>
              <a:t> is one type of option, referred to as a </a:t>
            </a:r>
            <a:r>
              <a:rPr lang="en-US" b="1" dirty="0">
                <a:solidFill>
                  <a:srgbClr val="FF0000"/>
                </a:solidFill>
              </a:rPr>
              <a:t>call </a:t>
            </a:r>
            <a:r>
              <a:rPr lang="en-US" dirty="0">
                <a:solidFill>
                  <a:srgbClr val="FF0000"/>
                </a:solidFill>
              </a:rPr>
              <a:t>or </a:t>
            </a:r>
            <a:r>
              <a:rPr lang="en-US" b="1" dirty="0">
                <a:solidFill>
                  <a:srgbClr val="FF0000"/>
                </a:solidFill>
              </a:rPr>
              <a:t>call option.</a:t>
            </a:r>
          </a:p>
          <a:p>
            <a:r>
              <a:rPr lang="en-US" dirty="0">
                <a:solidFill>
                  <a:schemeClr val="tx1"/>
                </a:solidFill>
              </a:rPr>
              <a:t>L</a:t>
            </a:r>
            <a:r>
              <a:rPr lang="en-US" altLang="zh-CN" dirty="0">
                <a:solidFill>
                  <a:schemeClr val="tx1"/>
                </a:solidFill>
              </a:rPr>
              <a:t>ong</a:t>
            </a:r>
            <a:r>
              <a:rPr lang="zh-CN" altLang="en-US" dirty="0">
                <a:solidFill>
                  <a:schemeClr val="tx1"/>
                </a:solidFill>
              </a:rPr>
              <a:t>：花钱获得一个权力</a:t>
            </a:r>
            <a:endParaRPr lang="en-US" altLang="zh-CN" dirty="0">
              <a:solidFill>
                <a:schemeClr val="tx1"/>
              </a:solidFill>
            </a:endParaRPr>
          </a:p>
          <a:p>
            <a:r>
              <a:rPr lang="en-US" dirty="0">
                <a:solidFill>
                  <a:schemeClr val="tx1"/>
                </a:solidFill>
              </a:rPr>
              <a:t>S</a:t>
            </a:r>
            <a:r>
              <a:rPr lang="en-US" altLang="zh-CN" dirty="0">
                <a:solidFill>
                  <a:schemeClr val="tx1"/>
                </a:solidFill>
              </a:rPr>
              <a:t>hort</a:t>
            </a:r>
            <a:r>
              <a:rPr lang="zh-CN" altLang="en-US" dirty="0">
                <a:solidFill>
                  <a:schemeClr val="tx1"/>
                </a:solidFill>
              </a:rPr>
              <a:t>：收钱卖出一个权力</a:t>
            </a:r>
            <a:endParaRPr lang="en-US" dirty="0">
              <a:solidFill>
                <a:schemeClr val="tx1"/>
              </a:solidFill>
            </a:endParaRPr>
          </a:p>
          <a:p>
            <a:r>
              <a:rPr lang="en-US" dirty="0"/>
              <a:t>Long</a:t>
            </a:r>
            <a:r>
              <a:rPr lang="zh-CN" altLang="en-US" dirty="0"/>
              <a:t> </a:t>
            </a:r>
            <a:r>
              <a:rPr lang="en-US" altLang="zh-CN" dirty="0"/>
              <a:t>call:</a:t>
            </a:r>
            <a:r>
              <a:rPr lang="zh-CN" altLang="en-US" dirty="0"/>
              <a:t>花钱（吃饭洗桑拿）获得一个买资产（买可乐）的权力</a:t>
            </a:r>
            <a:endParaRPr lang="en-US" altLang="zh-CN" dirty="0"/>
          </a:p>
          <a:p>
            <a:r>
              <a:rPr lang="en-US" altLang="zh-CN" dirty="0"/>
              <a:t>Short call:</a:t>
            </a:r>
            <a:r>
              <a:rPr lang="zh-CN" altLang="en-US" dirty="0"/>
              <a:t>收钱（吃饭洗桑拿）卖出一个买资产（买可乐）的权力</a:t>
            </a:r>
            <a:endParaRPr lang="en-US" altLang="zh-CN" dirty="0"/>
          </a:p>
          <a:p>
            <a:endParaRPr lang="en-US" altLang="zh-CN" dirty="0"/>
          </a:p>
          <a:p>
            <a:endParaRPr lang="en-US" altLang="zh-CN" dirty="0"/>
          </a:p>
          <a:p>
            <a:endParaRPr lang="en-US" altLang="zh-CN" dirty="0"/>
          </a:p>
          <a:p>
            <a:r>
              <a:rPr lang="en-US" altLang="zh-CN" dirty="0">
                <a:solidFill>
                  <a:srgbClr val="FF0000"/>
                </a:solidFill>
              </a:rPr>
              <a:t>Option premium</a:t>
            </a:r>
            <a:r>
              <a:rPr lang="en-US" altLang="zh-CN" dirty="0"/>
              <a:t>: t</a:t>
            </a:r>
            <a:r>
              <a:rPr lang="en-US" dirty="0"/>
              <a:t>he buyer pays the writer(seller) a sum of money called the </a:t>
            </a:r>
            <a:r>
              <a:rPr lang="en-US" b="1" dirty="0"/>
              <a:t>option premium</a:t>
            </a:r>
            <a:r>
              <a:rPr lang="en-US" dirty="0"/>
              <a:t>, or just the “premium.”</a:t>
            </a:r>
          </a:p>
          <a:p>
            <a:r>
              <a:rPr lang="en-US" altLang="zh-CN" dirty="0"/>
              <a:t>The fixed price at which the underlying asset can be purchased is called the </a:t>
            </a:r>
            <a:r>
              <a:rPr lang="en-US" altLang="zh-CN" dirty="0">
                <a:solidFill>
                  <a:srgbClr val="FF0000"/>
                </a:solidFill>
              </a:rPr>
              <a:t>exercise price </a:t>
            </a:r>
            <a:r>
              <a:rPr lang="en-US" altLang="zh-CN" dirty="0"/>
              <a:t>(also called the “strike price,”  or the “striking price”).</a:t>
            </a:r>
          </a:p>
          <a:p>
            <a:endParaRPr lang="en-US" altLang="zh-CN" dirty="0"/>
          </a:p>
          <a:p>
            <a:endParaRPr lang="en-US" altLang="zh-CN" dirty="0"/>
          </a:p>
          <a:p>
            <a:endParaRPr lang="en-US" altLang="zh-CN"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933F02FE-A9E6-47F2-B6A1-7324813CFA40}"/>
              </a:ext>
            </a:extLst>
          </p:cNvPr>
          <p:cNvGraphicFramePr>
            <a:graphicFrameLocks noGrp="1"/>
          </p:cNvGraphicFramePr>
          <p:nvPr>
            <p:extLst>
              <p:ext uri="{D42A27DB-BD31-4B8C-83A1-F6EECF244321}">
                <p14:modId xmlns:p14="http://schemas.microsoft.com/office/powerpoint/2010/main" val="791601908"/>
              </p:ext>
            </p:extLst>
          </p:nvPr>
        </p:nvGraphicFramePr>
        <p:xfrm>
          <a:off x="1029625" y="4181634"/>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34738448"/>
                    </a:ext>
                  </a:extLst>
                </a:gridCol>
                <a:gridCol w="2709333">
                  <a:extLst>
                    <a:ext uri="{9D8B030D-6E8A-4147-A177-3AD203B41FA5}">
                      <a16:colId xmlns:a16="http://schemas.microsoft.com/office/drawing/2014/main" val="3119975736"/>
                    </a:ext>
                  </a:extLst>
                </a:gridCol>
                <a:gridCol w="2709333">
                  <a:extLst>
                    <a:ext uri="{9D8B030D-6E8A-4147-A177-3AD203B41FA5}">
                      <a16:colId xmlns:a16="http://schemas.microsoft.com/office/drawing/2014/main" val="4057656665"/>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2852345688"/>
                  </a:ext>
                </a:extLst>
              </a:tr>
              <a:tr h="370840">
                <a:tc>
                  <a:txBody>
                    <a:bodyPr/>
                    <a:lstStyle/>
                    <a:p>
                      <a:r>
                        <a:rPr lang="zh-CN" altLang="en-US" dirty="0"/>
                        <a:t>我</a:t>
                      </a:r>
                      <a:endParaRPr lang="en-US" dirty="0"/>
                    </a:p>
                  </a:txBody>
                  <a:tcPr/>
                </a:tc>
                <a:tc>
                  <a:txBody>
                    <a:bodyPr/>
                    <a:lstStyle/>
                    <a:p>
                      <a:r>
                        <a:rPr lang="en-US" altLang="zh-CN" dirty="0"/>
                        <a:t>Call buyer/</a:t>
                      </a:r>
                      <a:r>
                        <a:rPr lang="en-US" altLang="zh-CN" dirty="0">
                          <a:solidFill>
                            <a:srgbClr val="FF0000"/>
                          </a:solidFill>
                        </a:rPr>
                        <a:t>long call</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1662723549"/>
                  </a:ext>
                </a:extLst>
              </a:tr>
              <a:tr h="370840">
                <a:tc>
                  <a:txBody>
                    <a:bodyPr/>
                    <a:lstStyle/>
                    <a:p>
                      <a:r>
                        <a:rPr lang="zh-CN" altLang="en-US" dirty="0"/>
                        <a:t>杂货店老板</a:t>
                      </a:r>
                      <a:endParaRPr lang="en-US" dirty="0"/>
                    </a:p>
                  </a:txBody>
                  <a:tcPr/>
                </a:tc>
                <a:tc>
                  <a:txBody>
                    <a:bodyPr/>
                    <a:lstStyle/>
                    <a:p>
                      <a:endParaRPr lang="en-US" dirty="0"/>
                    </a:p>
                  </a:txBody>
                  <a:tcPr/>
                </a:tc>
                <a:tc>
                  <a:txBody>
                    <a:bodyPr/>
                    <a:lstStyle/>
                    <a:p>
                      <a:r>
                        <a:rPr lang="en-US" altLang="zh-CN" dirty="0"/>
                        <a:t>Call seller/</a:t>
                      </a:r>
                      <a:r>
                        <a:rPr lang="en-US" altLang="zh-CN" dirty="0">
                          <a:solidFill>
                            <a:srgbClr val="FF0000"/>
                          </a:solidFill>
                        </a:rPr>
                        <a:t>short call</a:t>
                      </a:r>
                      <a:endParaRPr lang="en-US" dirty="0">
                        <a:solidFill>
                          <a:srgbClr val="FF0000"/>
                        </a:solidFill>
                      </a:endParaRPr>
                    </a:p>
                  </a:txBody>
                  <a:tcPr/>
                </a:tc>
                <a:extLst>
                  <a:ext uri="{0D108BD9-81ED-4DB2-BD59-A6C34878D82A}">
                    <a16:rowId xmlns:a16="http://schemas.microsoft.com/office/drawing/2014/main" val="2321793302"/>
                  </a:ext>
                </a:extLst>
              </a:tr>
            </a:tbl>
          </a:graphicData>
        </a:graphic>
      </p:graphicFrame>
    </p:spTree>
    <p:extLst>
      <p:ext uri="{BB962C8B-B14F-4D97-AF65-F5344CB8AC3E}">
        <p14:creationId xmlns:p14="http://schemas.microsoft.com/office/powerpoint/2010/main" val="94544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00CD-254A-4A31-8871-51870AC43C86}"/>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98371D75-5726-44FF-9C53-CF8BBD3F53D7}"/>
              </a:ext>
            </a:extLst>
          </p:cNvPr>
          <p:cNvSpPr>
            <a:spLocks noGrp="1"/>
          </p:cNvSpPr>
          <p:nvPr>
            <p:ph idx="1"/>
          </p:nvPr>
        </p:nvSpPr>
        <p:spPr/>
        <p:txBody>
          <a:bodyPr/>
          <a:lstStyle/>
          <a:p>
            <a:r>
              <a:rPr lang="en-US" altLang="zh-CN" dirty="0"/>
              <a:t>Payoff and profit of call option</a:t>
            </a:r>
          </a:p>
          <a:p>
            <a:endParaRPr lang="en-US" dirty="0"/>
          </a:p>
        </p:txBody>
      </p:sp>
      <p:pic>
        <p:nvPicPr>
          <p:cNvPr id="5" name="Picture 4">
            <a:extLst>
              <a:ext uri="{FF2B5EF4-FFF2-40B4-BE49-F238E27FC236}">
                <a16:creationId xmlns:a16="http://schemas.microsoft.com/office/drawing/2014/main" id="{1D5D72DB-0BD7-4CA5-BC19-AE4F30456952}"/>
              </a:ext>
            </a:extLst>
          </p:cNvPr>
          <p:cNvPicPr>
            <a:picLocks noChangeAspect="1"/>
          </p:cNvPicPr>
          <p:nvPr/>
        </p:nvPicPr>
        <p:blipFill>
          <a:blip r:embed="rId2"/>
          <a:stretch>
            <a:fillRect/>
          </a:stretch>
        </p:blipFill>
        <p:spPr>
          <a:xfrm>
            <a:off x="1238249" y="2852057"/>
            <a:ext cx="3203121" cy="3864082"/>
          </a:xfrm>
          <a:prstGeom prst="rect">
            <a:avLst/>
          </a:prstGeom>
        </p:spPr>
      </p:pic>
      <p:pic>
        <p:nvPicPr>
          <p:cNvPr id="7" name="Picture 6">
            <a:extLst>
              <a:ext uri="{FF2B5EF4-FFF2-40B4-BE49-F238E27FC236}">
                <a16:creationId xmlns:a16="http://schemas.microsoft.com/office/drawing/2014/main" id="{F2CB171A-5AF5-40C4-8091-43264F6014C5}"/>
              </a:ext>
            </a:extLst>
          </p:cNvPr>
          <p:cNvPicPr>
            <a:picLocks noChangeAspect="1"/>
          </p:cNvPicPr>
          <p:nvPr/>
        </p:nvPicPr>
        <p:blipFill>
          <a:blip r:embed="rId3"/>
          <a:stretch>
            <a:fillRect/>
          </a:stretch>
        </p:blipFill>
        <p:spPr>
          <a:xfrm>
            <a:off x="5002285" y="2805194"/>
            <a:ext cx="3203121" cy="3927636"/>
          </a:xfrm>
          <a:prstGeom prst="rect">
            <a:avLst/>
          </a:prstGeom>
        </p:spPr>
      </p:pic>
    </p:spTree>
    <p:extLst>
      <p:ext uri="{BB962C8B-B14F-4D97-AF65-F5344CB8AC3E}">
        <p14:creationId xmlns:p14="http://schemas.microsoft.com/office/powerpoint/2010/main" val="2905730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14E-6C89-44B2-997A-D533828A5927}"/>
              </a:ext>
            </a:extLst>
          </p:cNvPr>
          <p:cNvSpPr>
            <a:spLocks noGrp="1"/>
          </p:cNvSpPr>
          <p:nvPr>
            <p:ph type="title"/>
          </p:nvPr>
        </p:nvSpPr>
        <p:spPr/>
        <p:txBody>
          <a:bodyPr/>
          <a:lstStyle/>
          <a:p>
            <a:r>
              <a:rPr lang="en-US" sz="4000" dirty="0"/>
              <a:t>Option Contracts</a:t>
            </a:r>
            <a:br>
              <a:rPr lang="en-US" dirty="0"/>
            </a:br>
            <a:r>
              <a:rPr lang="en-US" dirty="0"/>
              <a:t>Call Option</a:t>
            </a:r>
          </a:p>
        </p:txBody>
      </p:sp>
      <p:sp>
        <p:nvSpPr>
          <p:cNvPr id="3" name="Content Placeholder 2">
            <a:extLst>
              <a:ext uri="{FF2B5EF4-FFF2-40B4-BE49-F238E27FC236}">
                <a16:creationId xmlns:a16="http://schemas.microsoft.com/office/drawing/2014/main" id="{3ECD996B-BC89-4834-BB58-AC2340B223D3}"/>
              </a:ext>
            </a:extLst>
          </p:cNvPr>
          <p:cNvSpPr>
            <a:spLocks noGrp="1"/>
          </p:cNvSpPr>
          <p:nvPr>
            <p:ph idx="1"/>
          </p:nvPr>
        </p:nvSpPr>
        <p:spPr/>
        <p:txBody>
          <a:bodyPr/>
          <a:lstStyle/>
          <a:p>
            <a:r>
              <a:rPr lang="en-US" dirty="0"/>
              <a:t>Payoff of call option</a:t>
            </a:r>
          </a:p>
          <a:p>
            <a:pPr lvl="1"/>
            <a:r>
              <a:rPr lang="en-US" dirty="0"/>
              <a:t>Long call = MAX (S</a:t>
            </a:r>
            <a:r>
              <a:rPr lang="en-US" baseline="-25000" dirty="0"/>
              <a:t>T</a:t>
            </a:r>
            <a:r>
              <a:rPr lang="en-US" dirty="0"/>
              <a:t>-X,0)</a:t>
            </a:r>
          </a:p>
          <a:p>
            <a:pPr lvl="1"/>
            <a:r>
              <a:rPr lang="en-US" dirty="0"/>
              <a:t>Short call = - MAX (S</a:t>
            </a:r>
            <a:r>
              <a:rPr lang="en-US" baseline="-25000" dirty="0"/>
              <a:t>T</a:t>
            </a:r>
            <a:r>
              <a:rPr lang="en-US" dirty="0"/>
              <a:t>-X,0)</a:t>
            </a:r>
          </a:p>
          <a:p>
            <a:endParaRPr lang="en-US" dirty="0"/>
          </a:p>
          <a:p>
            <a:r>
              <a:rPr lang="en-US" dirty="0"/>
              <a:t>Profit of call option</a:t>
            </a:r>
          </a:p>
          <a:p>
            <a:pPr lvl="1"/>
            <a:r>
              <a:rPr lang="en-US" dirty="0"/>
              <a:t>Long call = MAX (S</a:t>
            </a:r>
            <a:r>
              <a:rPr lang="en-US" baseline="-25000" dirty="0"/>
              <a:t>T</a:t>
            </a:r>
            <a:r>
              <a:rPr lang="en-US" dirty="0"/>
              <a:t>-X,0) – C</a:t>
            </a:r>
          </a:p>
          <a:p>
            <a:pPr lvl="1"/>
            <a:r>
              <a:rPr lang="en-US" dirty="0"/>
              <a:t>Short call = - MAX (S</a:t>
            </a:r>
            <a:r>
              <a:rPr lang="en-US" baseline="-25000" dirty="0"/>
              <a:t>T</a:t>
            </a:r>
            <a:r>
              <a:rPr lang="en-US" dirty="0"/>
              <a:t>-X,0) + C</a:t>
            </a:r>
          </a:p>
          <a:p>
            <a:endParaRPr lang="en-US" dirty="0"/>
          </a:p>
          <a:p>
            <a:endParaRPr lang="en-US" dirty="0"/>
          </a:p>
        </p:txBody>
      </p:sp>
    </p:spTree>
    <p:extLst>
      <p:ext uri="{BB962C8B-B14F-4D97-AF65-F5344CB8AC3E}">
        <p14:creationId xmlns:p14="http://schemas.microsoft.com/office/powerpoint/2010/main" val="78811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82D5C-0BCB-4204-880D-B8CFE7F77D6E}"/>
              </a:ext>
            </a:extLst>
          </p:cNvPr>
          <p:cNvSpPr>
            <a:spLocks noGrp="1"/>
          </p:cNvSpPr>
          <p:nvPr>
            <p:ph type="title"/>
          </p:nvPr>
        </p:nvSpPr>
        <p:spPr/>
        <p:txBody>
          <a:bodyPr/>
          <a:lstStyle/>
          <a:p>
            <a:r>
              <a:rPr lang="en-US" sz="4000" dirty="0"/>
              <a:t>Practices</a:t>
            </a:r>
            <a:br>
              <a:rPr lang="en-US" dirty="0"/>
            </a:br>
            <a:endParaRPr lang="en-US" dirty="0"/>
          </a:p>
        </p:txBody>
      </p:sp>
      <p:sp>
        <p:nvSpPr>
          <p:cNvPr id="3" name="Content Placeholder 2">
            <a:extLst>
              <a:ext uri="{FF2B5EF4-FFF2-40B4-BE49-F238E27FC236}">
                <a16:creationId xmlns:a16="http://schemas.microsoft.com/office/drawing/2014/main" id="{91D403FB-8075-4E19-B84A-D37BB626F210}"/>
              </a:ext>
            </a:extLst>
          </p:cNvPr>
          <p:cNvSpPr>
            <a:spLocks noGrp="1"/>
          </p:cNvSpPr>
          <p:nvPr>
            <p:ph idx="1"/>
          </p:nvPr>
        </p:nvSpPr>
        <p:spPr/>
        <p:txBody>
          <a:bodyPr>
            <a:normAutofit/>
          </a:bodyPr>
          <a:lstStyle/>
          <a:p>
            <a:r>
              <a:rPr lang="en-US" dirty="0"/>
              <a:t>Consider a call option selling for $7 in which the exercise price is $100 and the price of the underlying is $98.</a:t>
            </a:r>
          </a:p>
          <a:p>
            <a:pPr lvl="1"/>
            <a:r>
              <a:rPr lang="en-US" dirty="0"/>
              <a:t>1 Determine the value at expiration and the profit for a call buyer under the following outcomes:</a:t>
            </a:r>
          </a:p>
          <a:p>
            <a:pPr lvl="2"/>
            <a:r>
              <a:rPr lang="en-US" dirty="0"/>
              <a:t>A The price of the underlying at expiration is $102.</a:t>
            </a:r>
          </a:p>
          <a:p>
            <a:pPr lvl="2"/>
            <a:r>
              <a:rPr lang="en-US" dirty="0"/>
              <a:t>B The price of the underlying at expiration is $94.</a:t>
            </a:r>
          </a:p>
          <a:p>
            <a:pPr lvl="1"/>
            <a:r>
              <a:rPr lang="en-US" dirty="0"/>
              <a:t>2 Determine the value at expiration and the profit for a call seller under the following outcomes:</a:t>
            </a:r>
          </a:p>
          <a:p>
            <a:pPr lvl="2"/>
            <a:r>
              <a:rPr lang="en-US" dirty="0"/>
              <a:t>A The price of the underlying at expiration is $91.</a:t>
            </a:r>
          </a:p>
          <a:p>
            <a:pPr lvl="2"/>
            <a:r>
              <a:rPr lang="en-US" dirty="0"/>
              <a:t>B The price of the underlying at expiration is $101.</a:t>
            </a:r>
          </a:p>
        </p:txBody>
      </p:sp>
    </p:spTree>
    <p:extLst>
      <p:ext uri="{BB962C8B-B14F-4D97-AF65-F5344CB8AC3E}">
        <p14:creationId xmlns:p14="http://schemas.microsoft.com/office/powerpoint/2010/main" val="2842250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BBB8-F9A3-4D6E-A3A9-7A92326E9B62}"/>
              </a:ext>
            </a:extLst>
          </p:cNvPr>
          <p:cNvSpPr>
            <a:spLocks noGrp="1"/>
          </p:cNvSpPr>
          <p:nvPr>
            <p:ph type="title"/>
          </p:nvPr>
        </p:nvSpPr>
        <p:spPr/>
        <p:txBody>
          <a:bodyPr/>
          <a:lstStyle/>
          <a:p>
            <a:r>
              <a:rPr lang="en-US" sz="4000" dirty="0"/>
              <a:t>Option Contracts</a:t>
            </a:r>
            <a:br>
              <a:rPr lang="en-US" dirty="0"/>
            </a:br>
            <a:r>
              <a:rPr lang="en-US" dirty="0"/>
              <a:t>Put Option</a:t>
            </a:r>
          </a:p>
        </p:txBody>
      </p:sp>
      <p:sp>
        <p:nvSpPr>
          <p:cNvPr id="3" name="Content Placeholder 2">
            <a:extLst>
              <a:ext uri="{FF2B5EF4-FFF2-40B4-BE49-F238E27FC236}">
                <a16:creationId xmlns:a16="http://schemas.microsoft.com/office/drawing/2014/main" id="{D71F0363-BDC3-4332-9C11-2C458A5170A2}"/>
              </a:ext>
            </a:extLst>
          </p:cNvPr>
          <p:cNvSpPr>
            <a:spLocks noGrp="1"/>
          </p:cNvSpPr>
          <p:nvPr>
            <p:ph idx="1"/>
          </p:nvPr>
        </p:nvSpPr>
        <p:spPr/>
        <p:txBody>
          <a:bodyPr/>
          <a:lstStyle/>
          <a:p>
            <a:r>
              <a:rPr lang="en-US" dirty="0"/>
              <a:t>The </a:t>
            </a:r>
            <a:r>
              <a:rPr lang="en-US" dirty="0">
                <a:solidFill>
                  <a:srgbClr val="FF0000"/>
                </a:solidFill>
              </a:rPr>
              <a:t>right to sell </a:t>
            </a:r>
            <a:r>
              <a:rPr lang="en-US" dirty="0"/>
              <a:t>is another type of option, referred to as </a:t>
            </a:r>
            <a:r>
              <a:rPr lang="en-US" dirty="0">
                <a:solidFill>
                  <a:srgbClr val="FF0000"/>
                </a:solidFill>
              </a:rPr>
              <a:t>a </a:t>
            </a:r>
            <a:r>
              <a:rPr lang="en-US" b="1" dirty="0">
                <a:solidFill>
                  <a:srgbClr val="FF0000"/>
                </a:solidFill>
              </a:rPr>
              <a:t>put </a:t>
            </a:r>
            <a:r>
              <a:rPr lang="en-US" dirty="0">
                <a:solidFill>
                  <a:srgbClr val="FF0000"/>
                </a:solidFill>
              </a:rPr>
              <a:t>or </a:t>
            </a:r>
            <a:r>
              <a:rPr lang="en-US" b="1" dirty="0">
                <a:solidFill>
                  <a:srgbClr val="FF0000"/>
                </a:solidFill>
              </a:rPr>
              <a:t>put option</a:t>
            </a:r>
            <a:r>
              <a:rPr lang="en-US" dirty="0"/>
              <a:t>.</a:t>
            </a:r>
          </a:p>
          <a:p>
            <a:r>
              <a:rPr lang="en-US" dirty="0"/>
              <a:t>Long:</a:t>
            </a:r>
            <a:r>
              <a:rPr lang="zh-CN" altLang="en-US" dirty="0"/>
              <a:t>花钱获得一个权力</a:t>
            </a:r>
            <a:endParaRPr lang="en-US" altLang="zh-CN" dirty="0"/>
          </a:p>
          <a:p>
            <a:r>
              <a:rPr lang="en-US" dirty="0"/>
              <a:t>S</a:t>
            </a:r>
            <a:r>
              <a:rPr lang="en-US" altLang="zh-CN" dirty="0"/>
              <a:t>hort:</a:t>
            </a:r>
            <a:r>
              <a:rPr lang="zh-CN" altLang="en-US" dirty="0"/>
              <a:t>收钱卖出一个权力</a:t>
            </a:r>
            <a:endParaRPr lang="en-US" dirty="0"/>
          </a:p>
          <a:p>
            <a:r>
              <a:rPr lang="en-US" dirty="0"/>
              <a:t>Long</a:t>
            </a:r>
            <a:r>
              <a:rPr lang="zh-CN" altLang="en-US" dirty="0"/>
              <a:t> </a:t>
            </a:r>
            <a:r>
              <a:rPr lang="en-US" altLang="zh-CN" dirty="0"/>
              <a:t>put:</a:t>
            </a:r>
            <a:r>
              <a:rPr lang="zh-CN" altLang="en-US" dirty="0"/>
              <a:t>花钱（喝酒）买入一个卖资产（卖可乐）的权力</a:t>
            </a:r>
            <a:endParaRPr lang="en-US" altLang="zh-CN" dirty="0"/>
          </a:p>
          <a:p>
            <a:r>
              <a:rPr lang="en-US" altLang="zh-CN" dirty="0"/>
              <a:t>Short put:</a:t>
            </a:r>
            <a:r>
              <a:rPr lang="zh-CN" altLang="en-US" dirty="0"/>
              <a:t>收钱（喝酒）卖出一个卖资产（卖可乐）的权力</a:t>
            </a:r>
            <a:endParaRPr lang="en-US" altLang="zh-CN" dirty="0"/>
          </a:p>
          <a:p>
            <a:endParaRPr lang="en-US" altLang="zh-CN" dirty="0"/>
          </a:p>
          <a:p>
            <a:endParaRPr lang="en-US" dirty="0"/>
          </a:p>
        </p:txBody>
      </p:sp>
      <p:graphicFrame>
        <p:nvGraphicFramePr>
          <p:cNvPr id="4" name="Table 3">
            <a:extLst>
              <a:ext uri="{FF2B5EF4-FFF2-40B4-BE49-F238E27FC236}">
                <a16:creationId xmlns:a16="http://schemas.microsoft.com/office/drawing/2014/main" id="{E14D4759-0B48-4A5F-B200-D37B3F27A0C4}"/>
              </a:ext>
            </a:extLst>
          </p:cNvPr>
          <p:cNvGraphicFramePr>
            <a:graphicFrameLocks noGrp="1"/>
          </p:cNvGraphicFramePr>
          <p:nvPr>
            <p:extLst>
              <p:ext uri="{D42A27DB-BD31-4B8C-83A1-F6EECF244321}">
                <p14:modId xmlns:p14="http://schemas.microsoft.com/office/powerpoint/2010/main" val="2587890676"/>
              </p:ext>
            </p:extLst>
          </p:nvPr>
        </p:nvGraphicFramePr>
        <p:xfrm>
          <a:off x="1029625" y="4283855"/>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858434007"/>
                    </a:ext>
                  </a:extLst>
                </a:gridCol>
                <a:gridCol w="2709333">
                  <a:extLst>
                    <a:ext uri="{9D8B030D-6E8A-4147-A177-3AD203B41FA5}">
                      <a16:colId xmlns:a16="http://schemas.microsoft.com/office/drawing/2014/main" val="3612377850"/>
                    </a:ext>
                  </a:extLst>
                </a:gridCol>
                <a:gridCol w="2709333">
                  <a:extLst>
                    <a:ext uri="{9D8B030D-6E8A-4147-A177-3AD203B41FA5}">
                      <a16:colId xmlns:a16="http://schemas.microsoft.com/office/drawing/2014/main" val="1828179243"/>
                    </a:ext>
                  </a:extLst>
                </a:gridCol>
              </a:tblGrid>
              <a:tr h="370840">
                <a:tc>
                  <a:txBody>
                    <a:bodyPr/>
                    <a:lstStyle/>
                    <a:p>
                      <a:endParaRPr lang="en-US" dirty="0"/>
                    </a:p>
                  </a:txBody>
                  <a:tcPr/>
                </a:tc>
                <a:tc>
                  <a:txBody>
                    <a:bodyPr/>
                    <a:lstStyle/>
                    <a:p>
                      <a:r>
                        <a:rPr lang="en-US" dirty="0"/>
                        <a:t>right</a:t>
                      </a:r>
                    </a:p>
                  </a:txBody>
                  <a:tcPr/>
                </a:tc>
                <a:tc>
                  <a:txBody>
                    <a:bodyPr/>
                    <a:lstStyle/>
                    <a:p>
                      <a:r>
                        <a:rPr lang="en-US" altLang="zh-CN" dirty="0"/>
                        <a:t>Obligation</a:t>
                      </a:r>
                      <a:endParaRPr lang="en-US" dirty="0"/>
                    </a:p>
                  </a:txBody>
                  <a:tcPr/>
                </a:tc>
                <a:extLst>
                  <a:ext uri="{0D108BD9-81ED-4DB2-BD59-A6C34878D82A}">
                    <a16:rowId xmlns:a16="http://schemas.microsoft.com/office/drawing/2014/main" val="1115694505"/>
                  </a:ext>
                </a:extLst>
              </a:tr>
              <a:tr h="370840">
                <a:tc>
                  <a:txBody>
                    <a:bodyPr/>
                    <a:lstStyle/>
                    <a:p>
                      <a:r>
                        <a:rPr lang="zh-CN" altLang="en-US" dirty="0"/>
                        <a:t>杂货店老板</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dirty="0"/>
                        <a:t>put buyer/</a:t>
                      </a:r>
                      <a:r>
                        <a:rPr lang="en-US" altLang="zh-CN" dirty="0">
                          <a:solidFill>
                            <a:srgbClr val="FF0000"/>
                          </a:solidFill>
                        </a:rPr>
                        <a:t>long put</a:t>
                      </a:r>
                      <a:endParaRPr lang="en-US" dirty="0">
                        <a:solidFill>
                          <a:srgbClr val="FF0000"/>
                        </a:solidFill>
                      </a:endParaRPr>
                    </a:p>
                  </a:txBody>
                  <a:tcPr/>
                </a:tc>
                <a:tc>
                  <a:txBody>
                    <a:bodyPr/>
                    <a:lstStyle/>
                    <a:p>
                      <a:endParaRPr lang="en-US" dirty="0"/>
                    </a:p>
                  </a:txBody>
                  <a:tcPr/>
                </a:tc>
                <a:extLst>
                  <a:ext uri="{0D108BD9-81ED-4DB2-BD59-A6C34878D82A}">
                    <a16:rowId xmlns:a16="http://schemas.microsoft.com/office/drawing/2014/main" val="2485223073"/>
                  </a:ext>
                </a:extLst>
              </a:tr>
              <a:tr h="370840">
                <a:tc>
                  <a:txBody>
                    <a:bodyPr/>
                    <a:lstStyle/>
                    <a:p>
                      <a:r>
                        <a:rPr lang="zh-CN" altLang="en-US" dirty="0"/>
                        <a:t>小柏</a:t>
                      </a:r>
                      <a:endParaRPr lang="en-US" dirty="0"/>
                    </a:p>
                  </a:txBody>
                  <a:tcPr/>
                </a:tc>
                <a:tc>
                  <a:txBody>
                    <a:bodyPr/>
                    <a:lstStyle/>
                    <a:p>
                      <a:endParaRPr lang="en-US" dirty="0"/>
                    </a:p>
                  </a:txBody>
                  <a:tcPr/>
                </a:tc>
                <a:tc>
                  <a:txBody>
                    <a:bodyPr/>
                    <a:lstStyle/>
                    <a:p>
                      <a:r>
                        <a:rPr lang="en-US" altLang="zh-CN" dirty="0"/>
                        <a:t>put</a:t>
                      </a:r>
                      <a:r>
                        <a:rPr lang="en-US" dirty="0"/>
                        <a:t> seller/</a:t>
                      </a:r>
                      <a:r>
                        <a:rPr lang="en-US" dirty="0">
                          <a:solidFill>
                            <a:srgbClr val="FF0000"/>
                          </a:solidFill>
                        </a:rPr>
                        <a:t>short </a:t>
                      </a:r>
                      <a:r>
                        <a:rPr lang="en-US" altLang="zh-CN" dirty="0">
                          <a:solidFill>
                            <a:srgbClr val="FF0000"/>
                          </a:solidFill>
                        </a:rPr>
                        <a:t>put</a:t>
                      </a:r>
                      <a:endParaRPr lang="en-US" dirty="0">
                        <a:solidFill>
                          <a:srgbClr val="FF0000"/>
                        </a:solidFill>
                      </a:endParaRPr>
                    </a:p>
                  </a:txBody>
                  <a:tcPr/>
                </a:tc>
                <a:extLst>
                  <a:ext uri="{0D108BD9-81ED-4DB2-BD59-A6C34878D82A}">
                    <a16:rowId xmlns:a16="http://schemas.microsoft.com/office/drawing/2014/main" val="598343661"/>
                  </a:ext>
                </a:extLst>
              </a:tr>
            </a:tbl>
          </a:graphicData>
        </a:graphic>
      </p:graphicFrame>
    </p:spTree>
    <p:extLst>
      <p:ext uri="{BB962C8B-B14F-4D97-AF65-F5344CB8AC3E}">
        <p14:creationId xmlns:p14="http://schemas.microsoft.com/office/powerpoint/2010/main" val="3529368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D3CE-5D99-492F-A653-6E09D2CF90F4}"/>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FB6E5810-2BA6-477A-9AD6-7D888364941C}"/>
              </a:ext>
            </a:extLst>
          </p:cNvPr>
          <p:cNvSpPr>
            <a:spLocks noGrp="1"/>
          </p:cNvSpPr>
          <p:nvPr>
            <p:ph idx="1"/>
          </p:nvPr>
        </p:nvSpPr>
        <p:spPr/>
        <p:txBody>
          <a:bodyPr/>
          <a:lstStyle/>
          <a:p>
            <a:r>
              <a:rPr lang="en-US" altLang="zh-CN" dirty="0"/>
              <a:t>Payoff and profit of put option</a:t>
            </a:r>
          </a:p>
          <a:p>
            <a:endParaRPr lang="en-US" dirty="0"/>
          </a:p>
        </p:txBody>
      </p:sp>
      <p:pic>
        <p:nvPicPr>
          <p:cNvPr id="5" name="Picture 4">
            <a:extLst>
              <a:ext uri="{FF2B5EF4-FFF2-40B4-BE49-F238E27FC236}">
                <a16:creationId xmlns:a16="http://schemas.microsoft.com/office/drawing/2014/main" id="{F90C3317-A9DF-4675-BFCF-76F910EA0CB0}"/>
              </a:ext>
            </a:extLst>
          </p:cNvPr>
          <p:cNvPicPr>
            <a:picLocks noChangeAspect="1"/>
          </p:cNvPicPr>
          <p:nvPr/>
        </p:nvPicPr>
        <p:blipFill>
          <a:blip r:embed="rId2"/>
          <a:stretch>
            <a:fillRect/>
          </a:stretch>
        </p:blipFill>
        <p:spPr>
          <a:xfrm>
            <a:off x="1128625" y="2719315"/>
            <a:ext cx="3578745" cy="4138685"/>
          </a:xfrm>
          <a:prstGeom prst="rect">
            <a:avLst/>
          </a:prstGeom>
        </p:spPr>
      </p:pic>
      <p:pic>
        <p:nvPicPr>
          <p:cNvPr id="7" name="Picture 6">
            <a:extLst>
              <a:ext uri="{FF2B5EF4-FFF2-40B4-BE49-F238E27FC236}">
                <a16:creationId xmlns:a16="http://schemas.microsoft.com/office/drawing/2014/main" id="{20163CB9-6489-4323-BFA5-6C6A5AC09752}"/>
              </a:ext>
            </a:extLst>
          </p:cNvPr>
          <p:cNvPicPr>
            <a:picLocks noChangeAspect="1"/>
          </p:cNvPicPr>
          <p:nvPr/>
        </p:nvPicPr>
        <p:blipFill>
          <a:blip r:embed="rId3"/>
          <a:stretch>
            <a:fillRect/>
          </a:stretch>
        </p:blipFill>
        <p:spPr>
          <a:xfrm>
            <a:off x="5158661" y="2719315"/>
            <a:ext cx="3578745" cy="4138684"/>
          </a:xfrm>
          <a:prstGeom prst="rect">
            <a:avLst/>
          </a:prstGeom>
        </p:spPr>
      </p:pic>
    </p:spTree>
    <p:extLst>
      <p:ext uri="{BB962C8B-B14F-4D97-AF65-F5344CB8AC3E}">
        <p14:creationId xmlns:p14="http://schemas.microsoft.com/office/powerpoint/2010/main" val="259760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BE67-FE31-4539-9E44-77971750F18F}"/>
              </a:ext>
            </a:extLst>
          </p:cNvPr>
          <p:cNvSpPr>
            <a:spLocks noGrp="1"/>
          </p:cNvSpPr>
          <p:nvPr>
            <p:ph type="title"/>
          </p:nvPr>
        </p:nvSpPr>
        <p:spPr/>
        <p:txBody>
          <a:bodyPr>
            <a:normAutofit/>
          </a:bodyPr>
          <a:lstStyle/>
          <a:p>
            <a:r>
              <a:rPr lang="en-US" sz="4000" dirty="0"/>
              <a:t>Definition </a:t>
            </a:r>
            <a:r>
              <a:rPr lang="en-US" altLang="zh-CN" sz="4000" dirty="0"/>
              <a:t>of derivatives</a:t>
            </a:r>
            <a:endParaRPr lang="en-US" sz="4000" dirty="0"/>
          </a:p>
        </p:txBody>
      </p:sp>
      <p:sp>
        <p:nvSpPr>
          <p:cNvPr id="3" name="Content Placeholder 2">
            <a:extLst>
              <a:ext uri="{FF2B5EF4-FFF2-40B4-BE49-F238E27FC236}">
                <a16:creationId xmlns:a16="http://schemas.microsoft.com/office/drawing/2014/main" id="{BF32072C-41A9-42B4-83DC-E846550237CE}"/>
              </a:ext>
            </a:extLst>
          </p:cNvPr>
          <p:cNvSpPr>
            <a:spLocks noGrp="1"/>
          </p:cNvSpPr>
          <p:nvPr>
            <p:ph idx="1"/>
          </p:nvPr>
        </p:nvSpPr>
        <p:spPr/>
        <p:txBody>
          <a:bodyPr/>
          <a:lstStyle/>
          <a:p>
            <a:r>
              <a:rPr lang="en-US" sz="2800" dirty="0"/>
              <a:t>A derivative is a financial instrument(contract) that derives its performance from the performance of an underlying asset.</a:t>
            </a:r>
          </a:p>
          <a:p>
            <a:endParaRPr lang="en-US" dirty="0"/>
          </a:p>
        </p:txBody>
      </p:sp>
    </p:spTree>
    <p:extLst>
      <p:ext uri="{BB962C8B-B14F-4D97-AF65-F5344CB8AC3E}">
        <p14:creationId xmlns:p14="http://schemas.microsoft.com/office/powerpoint/2010/main" val="2732823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705B-800B-405C-AEEB-F97882457E8D}"/>
              </a:ext>
            </a:extLst>
          </p:cNvPr>
          <p:cNvSpPr>
            <a:spLocks noGrp="1"/>
          </p:cNvSpPr>
          <p:nvPr>
            <p:ph type="title"/>
          </p:nvPr>
        </p:nvSpPr>
        <p:spPr/>
        <p:txBody>
          <a:bodyPr/>
          <a:lstStyle/>
          <a:p>
            <a:r>
              <a:rPr lang="en-US" sz="4000" dirty="0"/>
              <a:t>Option Contracts</a:t>
            </a:r>
            <a:br>
              <a:rPr lang="en-US" sz="4000" dirty="0"/>
            </a:br>
            <a:r>
              <a:rPr lang="en-US" dirty="0"/>
              <a:t>Put Option</a:t>
            </a:r>
          </a:p>
        </p:txBody>
      </p:sp>
      <p:sp>
        <p:nvSpPr>
          <p:cNvPr id="3" name="Content Placeholder 2">
            <a:extLst>
              <a:ext uri="{FF2B5EF4-FFF2-40B4-BE49-F238E27FC236}">
                <a16:creationId xmlns:a16="http://schemas.microsoft.com/office/drawing/2014/main" id="{860738EE-12EC-4D61-87AB-E384ADF5E9D4}"/>
              </a:ext>
            </a:extLst>
          </p:cNvPr>
          <p:cNvSpPr>
            <a:spLocks noGrp="1"/>
          </p:cNvSpPr>
          <p:nvPr>
            <p:ph idx="1"/>
          </p:nvPr>
        </p:nvSpPr>
        <p:spPr/>
        <p:txBody>
          <a:bodyPr/>
          <a:lstStyle/>
          <a:p>
            <a:r>
              <a:rPr lang="en-US" dirty="0"/>
              <a:t>Payoff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a:t>
            </a:r>
          </a:p>
          <a:p>
            <a:pPr lvl="1"/>
            <a:r>
              <a:rPr lang="en-US" dirty="0"/>
              <a:t>Short </a:t>
            </a:r>
            <a:r>
              <a:rPr lang="en-US" altLang="zh-CN" dirty="0"/>
              <a:t>put</a:t>
            </a:r>
            <a:r>
              <a:rPr lang="en-US" dirty="0"/>
              <a:t> = - MAX (X-S</a:t>
            </a:r>
            <a:r>
              <a:rPr lang="en-US" baseline="-25000" dirty="0"/>
              <a:t>T</a:t>
            </a:r>
            <a:r>
              <a:rPr lang="en-US" dirty="0"/>
              <a:t>,0)</a:t>
            </a:r>
          </a:p>
          <a:p>
            <a:endParaRPr lang="en-US" dirty="0"/>
          </a:p>
          <a:p>
            <a:r>
              <a:rPr lang="en-US" dirty="0"/>
              <a:t>Profit of </a:t>
            </a:r>
            <a:r>
              <a:rPr lang="en-US" altLang="zh-CN" dirty="0"/>
              <a:t>put</a:t>
            </a:r>
            <a:r>
              <a:rPr lang="en-US" dirty="0"/>
              <a:t> option</a:t>
            </a:r>
          </a:p>
          <a:p>
            <a:pPr lvl="1"/>
            <a:r>
              <a:rPr lang="en-US" dirty="0"/>
              <a:t>Long </a:t>
            </a:r>
            <a:r>
              <a:rPr lang="en-US" altLang="zh-CN" dirty="0"/>
              <a:t>put</a:t>
            </a:r>
            <a:r>
              <a:rPr lang="en-US" dirty="0"/>
              <a:t> = MAX (X-S</a:t>
            </a:r>
            <a:r>
              <a:rPr lang="en-US" baseline="-25000" dirty="0"/>
              <a:t>T</a:t>
            </a:r>
            <a:r>
              <a:rPr lang="en-US" dirty="0"/>
              <a:t>,0) – P</a:t>
            </a:r>
          </a:p>
          <a:p>
            <a:pPr lvl="1"/>
            <a:r>
              <a:rPr lang="en-US" dirty="0"/>
              <a:t>Short </a:t>
            </a:r>
            <a:r>
              <a:rPr lang="en-US" altLang="zh-CN" dirty="0"/>
              <a:t>put</a:t>
            </a:r>
            <a:r>
              <a:rPr lang="en-US" dirty="0"/>
              <a:t> = - MAX (X-S</a:t>
            </a:r>
            <a:r>
              <a:rPr lang="en-US" baseline="-25000" dirty="0"/>
              <a:t>T</a:t>
            </a:r>
            <a:r>
              <a:rPr lang="en-US" dirty="0"/>
              <a:t>,0) + P</a:t>
            </a:r>
          </a:p>
          <a:p>
            <a:endParaRPr lang="en-US" dirty="0"/>
          </a:p>
          <a:p>
            <a:endParaRPr lang="en-US" dirty="0"/>
          </a:p>
        </p:txBody>
      </p:sp>
    </p:spTree>
    <p:extLst>
      <p:ext uri="{BB962C8B-B14F-4D97-AF65-F5344CB8AC3E}">
        <p14:creationId xmlns:p14="http://schemas.microsoft.com/office/powerpoint/2010/main" val="1186771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DC10-90A2-479B-B3E6-0983304E5176}"/>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21707848-DDDD-41EF-9362-0D44DC210E9B}"/>
              </a:ext>
            </a:extLst>
          </p:cNvPr>
          <p:cNvSpPr>
            <a:spLocks noGrp="1"/>
          </p:cNvSpPr>
          <p:nvPr>
            <p:ph idx="1"/>
          </p:nvPr>
        </p:nvSpPr>
        <p:spPr/>
        <p:txBody>
          <a:bodyPr>
            <a:normAutofit/>
          </a:bodyPr>
          <a:lstStyle/>
          <a:p>
            <a:r>
              <a:rPr lang="en-US" dirty="0"/>
              <a:t>Consider a put option selling for $4 in which the exercise price is $60 and the price of the underlying is $62.</a:t>
            </a:r>
          </a:p>
          <a:p>
            <a:pPr lvl="1"/>
            <a:r>
              <a:rPr lang="en-US" dirty="0"/>
              <a:t>1 Determine the value at expiration and the profit for a put buyer under the following outcomes:</a:t>
            </a:r>
          </a:p>
          <a:p>
            <a:pPr lvl="2"/>
            <a:r>
              <a:rPr lang="en-US" dirty="0"/>
              <a:t>A The price of the underlying at expiration is $62.</a:t>
            </a:r>
          </a:p>
          <a:p>
            <a:pPr lvl="2"/>
            <a:r>
              <a:rPr lang="en-US" dirty="0"/>
              <a:t>B The price of the underlying at expiration is $55.</a:t>
            </a:r>
          </a:p>
          <a:p>
            <a:pPr lvl="1"/>
            <a:r>
              <a:rPr lang="en-US" dirty="0"/>
              <a:t>2 Determine the value at expiration and the profit for a put seller under the following outcomes:</a:t>
            </a:r>
          </a:p>
          <a:p>
            <a:pPr lvl="2"/>
            <a:r>
              <a:rPr lang="en-US" dirty="0"/>
              <a:t>A The price of the underlying at expiration is $51.</a:t>
            </a:r>
          </a:p>
          <a:p>
            <a:pPr lvl="2"/>
            <a:r>
              <a:rPr lang="en-US" dirty="0"/>
              <a:t>B The price of the underlying at expiration is $68.</a:t>
            </a:r>
          </a:p>
        </p:txBody>
      </p:sp>
    </p:spTree>
    <p:extLst>
      <p:ext uri="{BB962C8B-B14F-4D97-AF65-F5344CB8AC3E}">
        <p14:creationId xmlns:p14="http://schemas.microsoft.com/office/powerpoint/2010/main" val="3669530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3AE9-B402-437D-BDF5-E4639C896F9C}"/>
              </a:ext>
            </a:extLst>
          </p:cNvPr>
          <p:cNvSpPr>
            <a:spLocks noGrp="1"/>
          </p:cNvSpPr>
          <p:nvPr>
            <p:ph type="title"/>
          </p:nvPr>
        </p:nvSpPr>
        <p:spPr/>
        <p:txBody>
          <a:bodyPr>
            <a:normAutofit/>
          </a:bodyPr>
          <a:lstStyle/>
          <a:p>
            <a:r>
              <a:rPr lang="en-US" sz="4000" dirty="0"/>
              <a:t>Option Contracts</a:t>
            </a:r>
          </a:p>
        </p:txBody>
      </p:sp>
      <p:sp>
        <p:nvSpPr>
          <p:cNvPr id="3" name="Content Placeholder 2">
            <a:extLst>
              <a:ext uri="{FF2B5EF4-FFF2-40B4-BE49-F238E27FC236}">
                <a16:creationId xmlns:a16="http://schemas.microsoft.com/office/drawing/2014/main" id="{1F30AE57-E073-412E-AA42-A9ED1E7418BE}"/>
              </a:ext>
            </a:extLst>
          </p:cNvPr>
          <p:cNvSpPr>
            <a:spLocks noGrp="1"/>
          </p:cNvSpPr>
          <p:nvPr>
            <p:ph idx="1"/>
          </p:nvPr>
        </p:nvSpPr>
        <p:spPr/>
        <p:txBody>
          <a:bodyPr/>
          <a:lstStyle/>
          <a:p>
            <a:r>
              <a:rPr lang="en-US" altLang="zh-CN" dirty="0"/>
              <a:t>Characteristics</a:t>
            </a:r>
            <a:r>
              <a:rPr lang="zh-CN" altLang="en-US" dirty="0"/>
              <a:t>：</a:t>
            </a:r>
            <a:endParaRPr lang="en-US" dirty="0"/>
          </a:p>
          <a:p>
            <a:pPr lvl="1"/>
            <a:r>
              <a:rPr lang="en-US" dirty="0"/>
              <a:t>Options that can be exercised early are referred to as </a:t>
            </a:r>
            <a:r>
              <a:rPr lang="en-US" dirty="0">
                <a:solidFill>
                  <a:srgbClr val="FF0000"/>
                </a:solidFill>
              </a:rPr>
              <a:t>American- style.</a:t>
            </a:r>
          </a:p>
          <a:p>
            <a:pPr lvl="1"/>
            <a:r>
              <a:rPr lang="en-US" dirty="0"/>
              <a:t>Options that can be exercised only at expiration are referred to as </a:t>
            </a:r>
            <a:r>
              <a:rPr lang="en-US" dirty="0">
                <a:solidFill>
                  <a:srgbClr val="FF0000"/>
                </a:solidFill>
              </a:rPr>
              <a:t>European- style.</a:t>
            </a:r>
          </a:p>
          <a:p>
            <a:pPr lvl="1"/>
            <a:r>
              <a:rPr lang="en-US" dirty="0">
                <a:solidFill>
                  <a:schemeClr val="tx1"/>
                </a:solidFill>
              </a:rPr>
              <a:t>Thus, </a:t>
            </a:r>
            <a:r>
              <a:rPr lang="en-US" dirty="0">
                <a:solidFill>
                  <a:srgbClr val="FF0000"/>
                </a:solidFill>
              </a:rPr>
              <a:t>only the short can default</a:t>
            </a:r>
            <a:r>
              <a:rPr lang="en-US" dirty="0">
                <a:solidFill>
                  <a:schemeClr val="tx1"/>
                </a:solidFill>
              </a:rPr>
              <a:t>, which would occur if the long exercises the option and the short fails to do what it is supposed to do.</a:t>
            </a:r>
          </a:p>
          <a:p>
            <a:pPr lvl="1"/>
            <a:r>
              <a:rPr lang="en-US" dirty="0">
                <a:solidFill>
                  <a:schemeClr val="tx1"/>
                </a:solidFill>
              </a:rPr>
              <a:t>A put</a:t>
            </a:r>
            <a:r>
              <a:rPr lang="zh-CN" altLang="en-US" dirty="0">
                <a:solidFill>
                  <a:schemeClr val="tx1"/>
                </a:solidFill>
              </a:rPr>
              <a:t> </a:t>
            </a:r>
            <a:r>
              <a:rPr lang="en-US" altLang="zh-CN" dirty="0">
                <a:solidFill>
                  <a:schemeClr val="tx1"/>
                </a:solidFill>
              </a:rPr>
              <a:t>option is like </a:t>
            </a:r>
            <a:r>
              <a:rPr lang="en-US" altLang="zh-CN" dirty="0">
                <a:solidFill>
                  <a:srgbClr val="FF0000"/>
                </a:solidFill>
              </a:rPr>
              <a:t>insurance</a:t>
            </a:r>
            <a:r>
              <a:rPr lang="en-US" altLang="zh-CN"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143287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E9BE4-C7F7-452C-ABE5-C37933D9A1CD}"/>
              </a:ext>
            </a:extLst>
          </p:cNvPr>
          <p:cNvSpPr>
            <a:spLocks noGrp="1"/>
          </p:cNvSpPr>
          <p:nvPr>
            <p:ph type="title"/>
          </p:nvPr>
        </p:nvSpPr>
        <p:spPr/>
        <p:txBody>
          <a:bodyPr>
            <a:normAutofit/>
          </a:bodyPr>
          <a:lstStyle/>
          <a:p>
            <a:r>
              <a:rPr lang="en-US" sz="4000" dirty="0"/>
              <a:t>Option Contracts</a:t>
            </a:r>
          </a:p>
        </p:txBody>
      </p:sp>
      <p:graphicFrame>
        <p:nvGraphicFramePr>
          <p:cNvPr id="4" name="Content Placeholder 3">
            <a:extLst>
              <a:ext uri="{FF2B5EF4-FFF2-40B4-BE49-F238E27FC236}">
                <a16:creationId xmlns:a16="http://schemas.microsoft.com/office/drawing/2014/main" id="{DA421B02-5890-4A13-94BE-F6CCBE3BDBA4}"/>
              </a:ext>
            </a:extLst>
          </p:cNvPr>
          <p:cNvGraphicFramePr>
            <a:graphicFrameLocks noGrp="1"/>
          </p:cNvGraphicFramePr>
          <p:nvPr>
            <p:ph idx="1"/>
            <p:extLst>
              <p:ext uri="{D42A27DB-BD31-4B8C-83A1-F6EECF244321}">
                <p14:modId xmlns:p14="http://schemas.microsoft.com/office/powerpoint/2010/main" val="1618514112"/>
              </p:ext>
            </p:extLst>
          </p:nvPr>
        </p:nvGraphicFramePr>
        <p:xfrm>
          <a:off x="677863" y="2160588"/>
          <a:ext cx="8596312" cy="111252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3387439509"/>
                    </a:ext>
                  </a:extLst>
                </a:gridCol>
                <a:gridCol w="2149078">
                  <a:extLst>
                    <a:ext uri="{9D8B030D-6E8A-4147-A177-3AD203B41FA5}">
                      <a16:colId xmlns:a16="http://schemas.microsoft.com/office/drawing/2014/main" val="101453196"/>
                    </a:ext>
                  </a:extLst>
                </a:gridCol>
                <a:gridCol w="2149078">
                  <a:extLst>
                    <a:ext uri="{9D8B030D-6E8A-4147-A177-3AD203B41FA5}">
                      <a16:colId xmlns:a16="http://schemas.microsoft.com/office/drawing/2014/main" val="1958576296"/>
                    </a:ext>
                  </a:extLst>
                </a:gridCol>
                <a:gridCol w="2149078">
                  <a:extLst>
                    <a:ext uri="{9D8B030D-6E8A-4147-A177-3AD203B41FA5}">
                      <a16:colId xmlns:a16="http://schemas.microsoft.com/office/drawing/2014/main" val="2684007679"/>
                    </a:ext>
                  </a:extLst>
                </a:gridCol>
              </a:tblGrid>
              <a:tr h="370840">
                <a:tc>
                  <a:txBody>
                    <a:bodyPr/>
                    <a:lstStyle/>
                    <a:p>
                      <a:endParaRPr lang="en-US" dirty="0"/>
                    </a:p>
                  </a:txBody>
                  <a:tcPr/>
                </a:tc>
                <a:tc>
                  <a:txBody>
                    <a:bodyPr/>
                    <a:lstStyle/>
                    <a:p>
                      <a:r>
                        <a:rPr lang="en-US" dirty="0"/>
                        <a:t>In the money</a:t>
                      </a:r>
                    </a:p>
                  </a:txBody>
                  <a:tcPr/>
                </a:tc>
                <a:tc>
                  <a:txBody>
                    <a:bodyPr/>
                    <a:lstStyle/>
                    <a:p>
                      <a:r>
                        <a:rPr lang="en-US" dirty="0"/>
                        <a:t>Out of the money</a:t>
                      </a:r>
                    </a:p>
                  </a:txBody>
                  <a:tcPr/>
                </a:tc>
                <a:tc>
                  <a:txBody>
                    <a:bodyPr/>
                    <a:lstStyle/>
                    <a:p>
                      <a:r>
                        <a:rPr lang="en-US" dirty="0"/>
                        <a:t>At the money</a:t>
                      </a:r>
                    </a:p>
                  </a:txBody>
                  <a:tcPr/>
                </a:tc>
                <a:extLst>
                  <a:ext uri="{0D108BD9-81ED-4DB2-BD59-A6C34878D82A}">
                    <a16:rowId xmlns:a16="http://schemas.microsoft.com/office/drawing/2014/main" val="618382092"/>
                  </a:ext>
                </a:extLst>
              </a:tr>
              <a:tr h="370840">
                <a:tc>
                  <a:txBody>
                    <a:bodyPr/>
                    <a:lstStyle/>
                    <a:p>
                      <a:r>
                        <a:rPr lang="en-US" dirty="0"/>
                        <a:t>Call option</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197765855"/>
                  </a:ext>
                </a:extLst>
              </a:tr>
              <a:tr h="370840">
                <a:tc>
                  <a:txBody>
                    <a:bodyPr/>
                    <a:lstStyle/>
                    <a:p>
                      <a:r>
                        <a:rPr lang="en-US" dirty="0"/>
                        <a:t>Put option</a:t>
                      </a:r>
                    </a:p>
                  </a:txBody>
                  <a:tcPr/>
                </a:tc>
                <a:tc>
                  <a:txBody>
                    <a:bodyPr/>
                    <a:lstStyle/>
                    <a:p>
                      <a:r>
                        <a:rPr lang="en-US" dirty="0"/>
                        <a:t>S</a:t>
                      </a:r>
                      <a:r>
                        <a:rPr lang="en-US" baseline="-25000" dirty="0"/>
                        <a:t>T</a:t>
                      </a:r>
                      <a:r>
                        <a:rPr lang="en-US" dirty="0"/>
                        <a:t>&lt;X</a:t>
                      </a:r>
                    </a:p>
                  </a:txBody>
                  <a:tcPr/>
                </a:tc>
                <a:tc>
                  <a:txBody>
                    <a:bodyPr/>
                    <a:lstStyle/>
                    <a:p>
                      <a:r>
                        <a:rPr lang="en-US" dirty="0"/>
                        <a:t>S</a:t>
                      </a:r>
                      <a:r>
                        <a:rPr lang="en-US" baseline="-25000" dirty="0"/>
                        <a:t>T</a:t>
                      </a:r>
                      <a:r>
                        <a:rPr lang="en-US" dirty="0"/>
                        <a:t>&gt;X</a:t>
                      </a:r>
                    </a:p>
                  </a:txBody>
                  <a:tcPr/>
                </a:tc>
                <a:tc>
                  <a:txBody>
                    <a:bodyPr/>
                    <a:lstStyle/>
                    <a:p>
                      <a:r>
                        <a:rPr lang="en-US" dirty="0"/>
                        <a:t>S</a:t>
                      </a:r>
                      <a:r>
                        <a:rPr lang="en-US" baseline="-25000" dirty="0"/>
                        <a:t>T</a:t>
                      </a:r>
                      <a:r>
                        <a:rPr lang="en-US" dirty="0"/>
                        <a:t>=X</a:t>
                      </a:r>
                    </a:p>
                  </a:txBody>
                  <a:tcPr/>
                </a:tc>
                <a:extLst>
                  <a:ext uri="{0D108BD9-81ED-4DB2-BD59-A6C34878D82A}">
                    <a16:rowId xmlns:a16="http://schemas.microsoft.com/office/drawing/2014/main" val="2027139125"/>
                  </a:ext>
                </a:extLst>
              </a:tr>
            </a:tbl>
          </a:graphicData>
        </a:graphic>
      </p:graphicFrame>
      <p:sp>
        <p:nvSpPr>
          <p:cNvPr id="8" name="TextBox 7">
            <a:extLst>
              <a:ext uri="{FF2B5EF4-FFF2-40B4-BE49-F238E27FC236}">
                <a16:creationId xmlns:a16="http://schemas.microsoft.com/office/drawing/2014/main" id="{D42C318A-BCA4-46D8-BE41-98F88CC6553F}"/>
              </a:ext>
            </a:extLst>
          </p:cNvPr>
          <p:cNvSpPr txBox="1"/>
          <p:nvPr/>
        </p:nvSpPr>
        <p:spPr>
          <a:xfrm>
            <a:off x="677334" y="3570514"/>
            <a:ext cx="8596312" cy="1200329"/>
          </a:xfrm>
          <a:prstGeom prst="rect">
            <a:avLst/>
          </a:prstGeom>
          <a:noFill/>
        </p:spPr>
        <p:txBody>
          <a:bodyPr wrap="square" rtlCol="0">
            <a:spAutoFit/>
          </a:bodyPr>
          <a:lstStyle/>
          <a:p>
            <a:r>
              <a:rPr lang="en-US" dirty="0">
                <a:solidFill>
                  <a:srgbClr val="FF0000"/>
                </a:solidFill>
              </a:rPr>
              <a:t>In the money(</a:t>
            </a:r>
            <a:r>
              <a:rPr lang="zh-CN" altLang="en-US" dirty="0">
                <a:solidFill>
                  <a:srgbClr val="FF0000"/>
                </a:solidFill>
              </a:rPr>
              <a:t>价内期权，实值期权</a:t>
            </a:r>
            <a:r>
              <a:rPr lang="en-US" dirty="0">
                <a:solidFill>
                  <a:srgbClr val="FF0000"/>
                </a:solidFill>
              </a:rPr>
              <a:t>)</a:t>
            </a:r>
            <a:r>
              <a:rPr lang="en-US" dirty="0"/>
              <a:t>: when the buyer will exercise the option</a:t>
            </a:r>
          </a:p>
          <a:p>
            <a:r>
              <a:rPr lang="en-US" dirty="0">
                <a:solidFill>
                  <a:srgbClr val="FF0000"/>
                </a:solidFill>
              </a:rPr>
              <a:t>Out of the money(</a:t>
            </a:r>
            <a:r>
              <a:rPr lang="zh-CN" altLang="en-US" dirty="0">
                <a:solidFill>
                  <a:srgbClr val="FF0000"/>
                </a:solidFill>
              </a:rPr>
              <a:t>价外期权，虚值期权</a:t>
            </a:r>
            <a:r>
              <a:rPr lang="en-US" dirty="0">
                <a:solidFill>
                  <a:srgbClr val="FF0000"/>
                </a:solidFill>
              </a:rPr>
              <a:t>) </a:t>
            </a:r>
            <a:r>
              <a:rPr lang="en-US" dirty="0"/>
              <a:t>: when the buyer will not exercise the option</a:t>
            </a:r>
          </a:p>
          <a:p>
            <a:r>
              <a:rPr lang="en-US" dirty="0">
                <a:solidFill>
                  <a:srgbClr val="FF0000"/>
                </a:solidFill>
              </a:rPr>
              <a:t>At the money </a:t>
            </a:r>
            <a:r>
              <a:rPr lang="en-US" dirty="0"/>
              <a:t>: when the option payoff is zero to the buyer</a:t>
            </a:r>
          </a:p>
        </p:txBody>
      </p:sp>
    </p:spTree>
    <p:extLst>
      <p:ext uri="{BB962C8B-B14F-4D97-AF65-F5344CB8AC3E}">
        <p14:creationId xmlns:p14="http://schemas.microsoft.com/office/powerpoint/2010/main" val="363523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B96AB-1005-48C4-8495-D9268F80EAD9}"/>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74011303-55EE-4922-82A1-052AEDDE02C8}"/>
              </a:ext>
            </a:extLst>
          </p:cNvPr>
          <p:cNvSpPr>
            <a:spLocks noGrp="1"/>
          </p:cNvSpPr>
          <p:nvPr>
            <p:ph idx="1"/>
          </p:nvPr>
        </p:nvSpPr>
        <p:spPr/>
        <p:txBody>
          <a:bodyPr>
            <a:noAutofit/>
          </a:bodyPr>
          <a:lstStyle/>
          <a:p>
            <a:r>
              <a:rPr lang="en-US" sz="2000" dirty="0"/>
              <a:t>1 An option provides which of the following?</a:t>
            </a:r>
          </a:p>
          <a:p>
            <a:pPr lvl="1"/>
            <a:r>
              <a:rPr lang="en-US" sz="2000" dirty="0"/>
              <a:t>A Either the right to buy or the right to sell an underlying</a:t>
            </a:r>
          </a:p>
          <a:p>
            <a:pPr lvl="1"/>
            <a:r>
              <a:rPr lang="en-US" sz="2000" dirty="0"/>
              <a:t>B The right to buy and sell, with the choice made at expiration</a:t>
            </a:r>
          </a:p>
          <a:p>
            <a:pPr lvl="1"/>
            <a:r>
              <a:rPr lang="en-US" sz="2000" dirty="0"/>
              <a:t>C The obligation to buy or sell, which can be converted into the right to buy or sell</a:t>
            </a:r>
          </a:p>
          <a:p>
            <a:r>
              <a:rPr lang="en-US" sz="2000" dirty="0"/>
              <a:t>2 Which of the following is not a characteristic of a call option on a stock?</a:t>
            </a:r>
          </a:p>
          <a:p>
            <a:pPr lvl="1"/>
            <a:r>
              <a:rPr lang="en-US" sz="2000" dirty="0"/>
              <a:t>A </a:t>
            </a:r>
            <a:r>
              <a:rPr lang="en-US" sz="2000" dirty="0" err="1"/>
              <a:t>A</a:t>
            </a:r>
            <a:r>
              <a:rPr lang="en-US" sz="2000" dirty="0"/>
              <a:t> guarantee that the stock will increase</a:t>
            </a:r>
          </a:p>
          <a:p>
            <a:pPr lvl="1"/>
            <a:r>
              <a:rPr lang="en-US" sz="2000" dirty="0"/>
              <a:t>B A specified date on which the right to buy expires</a:t>
            </a:r>
          </a:p>
          <a:p>
            <a:pPr lvl="1"/>
            <a:r>
              <a:rPr lang="en-US" sz="2000" dirty="0"/>
              <a:t>C A fixed price at which the call holder can buy the stock</a:t>
            </a:r>
          </a:p>
        </p:txBody>
      </p:sp>
    </p:spTree>
    <p:extLst>
      <p:ext uri="{BB962C8B-B14F-4D97-AF65-F5344CB8AC3E}">
        <p14:creationId xmlns:p14="http://schemas.microsoft.com/office/powerpoint/2010/main" val="3225362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fontScale="90000"/>
          </a:bodyPr>
          <a:lstStyle/>
          <a:p>
            <a:r>
              <a:rPr lang="en-US" sz="4400" dirty="0"/>
              <a:t>Credit Derivatives</a:t>
            </a:r>
            <a:br>
              <a:rPr lang="en-US" sz="4000" dirty="0"/>
            </a:br>
            <a:br>
              <a:rPr lang="en-US" sz="4000" dirty="0"/>
            </a:br>
            <a:endParaRPr lang="en-US" sz="4000" dirty="0"/>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dirty="0">
                <a:solidFill>
                  <a:schemeClr val="tx1"/>
                </a:solidFill>
              </a:rPr>
              <a:t>Futures</a:t>
            </a:r>
          </a:p>
          <a:p>
            <a:pPr lvl="1"/>
            <a:r>
              <a:rPr lang="en-US" sz="2800" dirty="0">
                <a:solidFill>
                  <a:schemeClr val="tx1"/>
                </a:solidFill>
              </a:rPr>
              <a:t>Swap</a:t>
            </a:r>
          </a:p>
          <a:p>
            <a:r>
              <a:rPr lang="en-US" sz="2800" dirty="0"/>
              <a:t>Contingent claims</a:t>
            </a:r>
          </a:p>
          <a:p>
            <a:pPr lvl="1"/>
            <a:r>
              <a:rPr lang="en-US" sz="2800" dirty="0">
                <a:solidFill>
                  <a:schemeClr val="tx1"/>
                </a:solidFill>
              </a:rPr>
              <a:t>Option</a:t>
            </a:r>
          </a:p>
          <a:p>
            <a:pPr lvl="1"/>
            <a:r>
              <a:rPr lang="en-US" sz="2800" u="sng" dirty="0">
                <a:solidFill>
                  <a:srgbClr val="FF0000"/>
                </a:solidFill>
              </a:rPr>
              <a:t>Credit Derivatives</a:t>
            </a:r>
          </a:p>
          <a:p>
            <a:pPr lvl="1"/>
            <a:endParaRPr lang="en-US" dirty="0"/>
          </a:p>
        </p:txBody>
      </p:sp>
    </p:spTree>
    <p:extLst>
      <p:ext uri="{BB962C8B-B14F-4D97-AF65-F5344CB8AC3E}">
        <p14:creationId xmlns:p14="http://schemas.microsoft.com/office/powerpoint/2010/main" val="2303669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8FC4-573F-4A09-AE2A-04D0353ECBFD}"/>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2F42ACB6-E17F-425E-ACDC-30219AB1355F}"/>
              </a:ext>
            </a:extLst>
          </p:cNvPr>
          <p:cNvSpPr>
            <a:spLocks noGrp="1"/>
          </p:cNvSpPr>
          <p:nvPr>
            <p:ph idx="1"/>
          </p:nvPr>
        </p:nvSpPr>
        <p:spPr/>
        <p:txBody>
          <a:bodyPr/>
          <a:lstStyle/>
          <a:p>
            <a:r>
              <a:rPr lang="en-US" sz="2400" dirty="0"/>
              <a:t>Definition : A credit derivative is a class of derivative contracts between two parties, a credit protection buyer and a credit protection seller, in which the latter provides protection to the former against a specific credit loss.</a:t>
            </a:r>
          </a:p>
          <a:p>
            <a:endParaRPr lang="en-US" dirty="0"/>
          </a:p>
        </p:txBody>
      </p:sp>
    </p:spTree>
    <p:extLst>
      <p:ext uri="{BB962C8B-B14F-4D97-AF65-F5344CB8AC3E}">
        <p14:creationId xmlns:p14="http://schemas.microsoft.com/office/powerpoint/2010/main" val="116532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3233-1831-4E4A-9324-5AA1E3371CBF}"/>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91A19E5-F393-4382-B424-ABF09382E331}"/>
              </a:ext>
            </a:extLst>
          </p:cNvPr>
          <p:cNvSpPr>
            <a:spLocks noGrp="1"/>
          </p:cNvSpPr>
          <p:nvPr>
            <p:ph idx="1"/>
          </p:nvPr>
        </p:nvSpPr>
        <p:spPr/>
        <p:txBody>
          <a:bodyPr>
            <a:normAutofit/>
          </a:bodyPr>
          <a:lstStyle/>
          <a:p>
            <a:r>
              <a:rPr lang="en-US" sz="2000" dirty="0"/>
              <a:t>Total return swap</a:t>
            </a:r>
          </a:p>
        </p:txBody>
      </p:sp>
    </p:spTree>
    <p:extLst>
      <p:ext uri="{BB962C8B-B14F-4D97-AF65-F5344CB8AC3E}">
        <p14:creationId xmlns:p14="http://schemas.microsoft.com/office/powerpoint/2010/main" val="321524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F7C6-BD38-4D2C-B7EC-F25AB1968614}"/>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997BD0-8E21-4394-A39E-48A459D507C9}"/>
              </a:ext>
            </a:extLst>
          </p:cNvPr>
          <p:cNvSpPr>
            <a:spLocks noGrp="1"/>
          </p:cNvSpPr>
          <p:nvPr>
            <p:ph idx="1"/>
          </p:nvPr>
        </p:nvSpPr>
        <p:spPr/>
        <p:txBody>
          <a:bodyPr/>
          <a:lstStyle/>
          <a:p>
            <a:r>
              <a:rPr lang="en-US" dirty="0"/>
              <a:t>Credit spread option</a:t>
            </a:r>
          </a:p>
        </p:txBody>
      </p:sp>
    </p:spTree>
    <p:extLst>
      <p:ext uri="{BB962C8B-B14F-4D97-AF65-F5344CB8AC3E}">
        <p14:creationId xmlns:p14="http://schemas.microsoft.com/office/powerpoint/2010/main" val="3451422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86E0-E7FD-4A7D-B919-475DD13A49EB}"/>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15154901-95EA-4DC2-9E6E-FCDA862CAF3D}"/>
              </a:ext>
            </a:extLst>
          </p:cNvPr>
          <p:cNvSpPr>
            <a:spLocks noGrp="1"/>
          </p:cNvSpPr>
          <p:nvPr>
            <p:ph idx="1"/>
          </p:nvPr>
        </p:nvSpPr>
        <p:spPr/>
        <p:txBody>
          <a:bodyPr/>
          <a:lstStyle/>
          <a:p>
            <a:r>
              <a:rPr lang="en-US" dirty="0"/>
              <a:t>Credit-linked note</a:t>
            </a:r>
          </a:p>
          <a:p>
            <a:endParaRPr lang="en-US" dirty="0"/>
          </a:p>
        </p:txBody>
      </p:sp>
    </p:spTree>
    <p:extLst>
      <p:ext uri="{BB962C8B-B14F-4D97-AF65-F5344CB8AC3E}">
        <p14:creationId xmlns:p14="http://schemas.microsoft.com/office/powerpoint/2010/main" val="3182849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17E6-4169-44D7-ADCE-3B9EA049664F}"/>
              </a:ext>
            </a:extLst>
          </p:cNvPr>
          <p:cNvSpPr>
            <a:spLocks noGrp="1"/>
          </p:cNvSpPr>
          <p:nvPr>
            <p:ph type="title"/>
          </p:nvPr>
        </p:nvSpPr>
        <p:spPr/>
        <p:txBody>
          <a:bodyPr>
            <a:normAutofit/>
          </a:bodyPr>
          <a:lstStyle/>
          <a:p>
            <a:r>
              <a:rPr lang="en-US" sz="4000" dirty="0"/>
              <a:t>TYPES OF DERIVATIVES</a:t>
            </a:r>
          </a:p>
        </p:txBody>
      </p:sp>
      <p:sp>
        <p:nvSpPr>
          <p:cNvPr id="3" name="Content Placeholder 2">
            <a:extLst>
              <a:ext uri="{FF2B5EF4-FFF2-40B4-BE49-F238E27FC236}">
                <a16:creationId xmlns:a16="http://schemas.microsoft.com/office/drawing/2014/main" id="{8ABE3BEB-A5DB-4FEF-8C80-E8CB9E0F80E1}"/>
              </a:ext>
            </a:extLst>
          </p:cNvPr>
          <p:cNvSpPr>
            <a:spLocks noGrp="1"/>
          </p:cNvSpPr>
          <p:nvPr>
            <p:ph idx="1"/>
          </p:nvPr>
        </p:nvSpPr>
        <p:spPr/>
        <p:txBody>
          <a:bodyPr/>
          <a:lstStyle/>
          <a:p>
            <a:r>
              <a:rPr lang="en-US" dirty="0"/>
              <a:t>Derivatives fall into two general classifications: </a:t>
            </a:r>
            <a:r>
              <a:rPr lang="en-US" dirty="0">
                <a:solidFill>
                  <a:srgbClr val="FF0000"/>
                </a:solidFill>
              </a:rPr>
              <a:t>forward commitments </a:t>
            </a:r>
            <a:r>
              <a:rPr lang="en-US" dirty="0"/>
              <a:t>and </a:t>
            </a:r>
            <a:r>
              <a:rPr lang="en-US" dirty="0">
                <a:solidFill>
                  <a:srgbClr val="FF0000"/>
                </a:solidFill>
              </a:rPr>
              <a:t>contingent claims</a:t>
            </a:r>
            <a:r>
              <a:rPr lang="en-US" dirty="0"/>
              <a:t>. </a:t>
            </a:r>
          </a:p>
          <a:p>
            <a:r>
              <a:rPr lang="en-US" dirty="0"/>
              <a:t>The factor that distinguishes forward commitments from contingent claims is that forward commitments </a:t>
            </a:r>
            <a:r>
              <a:rPr lang="en-US" i="1" dirty="0">
                <a:solidFill>
                  <a:srgbClr val="FF0000"/>
                </a:solidFill>
              </a:rPr>
              <a:t>obligate</a:t>
            </a:r>
            <a:r>
              <a:rPr lang="en-US" i="1" dirty="0"/>
              <a:t> </a:t>
            </a:r>
            <a:r>
              <a:rPr lang="en-US" dirty="0"/>
              <a:t>the parties to engage in a transaction at a future date on terms agreed upon in advance, whereas contingent claims provide one party the </a:t>
            </a:r>
            <a:r>
              <a:rPr lang="en-US" i="1" dirty="0">
                <a:solidFill>
                  <a:srgbClr val="FF0000"/>
                </a:solidFill>
              </a:rPr>
              <a:t>right but not the obligation </a:t>
            </a:r>
            <a:r>
              <a:rPr lang="en-US" dirty="0"/>
              <a:t>to engage in a future transaction on terms agreed upon in advance.</a:t>
            </a:r>
          </a:p>
        </p:txBody>
      </p:sp>
    </p:spTree>
    <p:extLst>
      <p:ext uri="{BB962C8B-B14F-4D97-AF65-F5344CB8AC3E}">
        <p14:creationId xmlns:p14="http://schemas.microsoft.com/office/powerpoint/2010/main" val="2424597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941C4-F4EB-4AB8-A2D4-65FAA0965D49}"/>
              </a:ext>
            </a:extLst>
          </p:cNvPr>
          <p:cNvSpPr>
            <a:spLocks noGrp="1"/>
          </p:cNvSpPr>
          <p:nvPr>
            <p:ph type="title"/>
          </p:nvPr>
        </p:nvSpPr>
        <p:spPr/>
        <p:txBody>
          <a:bodyPr>
            <a:normAutofit/>
          </a:bodyPr>
          <a:lstStyle/>
          <a:p>
            <a:r>
              <a:rPr lang="en-US" sz="4000" dirty="0"/>
              <a:t>Credit Derivatives</a:t>
            </a:r>
          </a:p>
        </p:txBody>
      </p:sp>
      <p:sp>
        <p:nvSpPr>
          <p:cNvPr id="3" name="Content Placeholder 2">
            <a:extLst>
              <a:ext uri="{FF2B5EF4-FFF2-40B4-BE49-F238E27FC236}">
                <a16:creationId xmlns:a16="http://schemas.microsoft.com/office/drawing/2014/main" id="{AC53C532-7B6F-400E-82FA-85CD5B6B07C2}"/>
              </a:ext>
            </a:extLst>
          </p:cNvPr>
          <p:cNvSpPr>
            <a:spLocks noGrp="1"/>
          </p:cNvSpPr>
          <p:nvPr>
            <p:ph idx="1"/>
          </p:nvPr>
        </p:nvSpPr>
        <p:spPr/>
        <p:txBody>
          <a:bodyPr/>
          <a:lstStyle/>
          <a:p>
            <a:r>
              <a:rPr lang="en-US" dirty="0"/>
              <a:t>Definition: a credit default swap is a derivative contract between two parties, a credit protection buyer and a credit protection seller, in which the buyer makes a series of cash payments to the seller and receives a promise of compensation for credit losses resulting from the default of a third party.</a:t>
            </a:r>
          </a:p>
        </p:txBody>
      </p:sp>
    </p:spTree>
    <p:extLst>
      <p:ext uri="{BB962C8B-B14F-4D97-AF65-F5344CB8AC3E}">
        <p14:creationId xmlns:p14="http://schemas.microsoft.com/office/powerpoint/2010/main" val="1905216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CD17-9A3C-4BCC-8D8D-05DBDDF34751}"/>
              </a:ext>
            </a:extLst>
          </p:cNvPr>
          <p:cNvSpPr>
            <a:spLocks noGrp="1"/>
          </p:cNvSpPr>
          <p:nvPr>
            <p:ph type="title"/>
          </p:nvPr>
        </p:nvSpPr>
        <p:spPr/>
        <p:txBody>
          <a:bodyPr>
            <a:normAutofit/>
          </a:bodyPr>
          <a:lstStyle/>
          <a:p>
            <a:r>
              <a:rPr lang="en-US" sz="4000" dirty="0"/>
              <a:t>Credit Derivatives</a:t>
            </a:r>
          </a:p>
        </p:txBody>
      </p:sp>
      <p:pic>
        <p:nvPicPr>
          <p:cNvPr id="5" name="Content Placeholder 4">
            <a:extLst>
              <a:ext uri="{FF2B5EF4-FFF2-40B4-BE49-F238E27FC236}">
                <a16:creationId xmlns:a16="http://schemas.microsoft.com/office/drawing/2014/main" id="{B73F318B-866D-49F8-9A3B-3DC781EFCB6F}"/>
              </a:ext>
            </a:extLst>
          </p:cNvPr>
          <p:cNvPicPr>
            <a:picLocks noGrp="1" noChangeAspect="1"/>
          </p:cNvPicPr>
          <p:nvPr>
            <p:ph idx="1"/>
          </p:nvPr>
        </p:nvPicPr>
        <p:blipFill>
          <a:blip r:embed="rId2"/>
          <a:stretch>
            <a:fillRect/>
          </a:stretch>
        </p:blipFill>
        <p:spPr>
          <a:xfrm>
            <a:off x="560530" y="2081047"/>
            <a:ext cx="8596668" cy="3933311"/>
          </a:xfrm>
        </p:spPr>
      </p:pic>
    </p:spTree>
    <p:extLst>
      <p:ext uri="{BB962C8B-B14F-4D97-AF65-F5344CB8AC3E}">
        <p14:creationId xmlns:p14="http://schemas.microsoft.com/office/powerpoint/2010/main" val="2313806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BD349-FAD8-4678-AFB4-B1E5307D6EA4}"/>
              </a:ext>
            </a:extLst>
          </p:cNvPr>
          <p:cNvSpPr>
            <a:spLocks noGrp="1"/>
          </p:cNvSpPr>
          <p:nvPr>
            <p:ph type="title"/>
          </p:nvPr>
        </p:nvSpPr>
        <p:spPr/>
        <p:txBody>
          <a:bodyPr>
            <a:normAutofit/>
          </a:bodyPr>
          <a:lstStyle/>
          <a:p>
            <a:r>
              <a:rPr lang="en-US" sz="4000" dirty="0"/>
              <a:t>Practices</a:t>
            </a:r>
          </a:p>
        </p:txBody>
      </p:sp>
      <p:sp>
        <p:nvSpPr>
          <p:cNvPr id="3" name="Content Placeholder 2">
            <a:extLst>
              <a:ext uri="{FF2B5EF4-FFF2-40B4-BE49-F238E27FC236}">
                <a16:creationId xmlns:a16="http://schemas.microsoft.com/office/drawing/2014/main" id="{E3B67373-BC90-4BC9-B82C-C102723A443D}"/>
              </a:ext>
            </a:extLst>
          </p:cNvPr>
          <p:cNvSpPr>
            <a:spLocks noGrp="1"/>
          </p:cNvSpPr>
          <p:nvPr>
            <p:ph idx="1"/>
          </p:nvPr>
        </p:nvSpPr>
        <p:spPr/>
        <p:txBody>
          <a:bodyPr>
            <a:normAutofit/>
          </a:bodyPr>
          <a:lstStyle/>
          <a:p>
            <a:r>
              <a:rPr lang="en-US" sz="2000" dirty="0"/>
              <a:t>A credit derivative is which of the following?</a:t>
            </a:r>
          </a:p>
          <a:p>
            <a:pPr lvl="1"/>
            <a:r>
              <a:rPr lang="en-US" sz="2000" dirty="0"/>
              <a:t>A </a:t>
            </a:r>
            <a:r>
              <a:rPr lang="en-US" sz="2000" dirty="0" err="1"/>
              <a:t>A</a:t>
            </a:r>
            <a:r>
              <a:rPr lang="en-US" sz="2000" dirty="0"/>
              <a:t> derivative in which the premium is obtained on credit</a:t>
            </a:r>
          </a:p>
          <a:p>
            <a:pPr lvl="1"/>
            <a:r>
              <a:rPr lang="en-US" sz="2000" dirty="0"/>
              <a:t>B A derivative in which the payoff is borrowed by the seller</a:t>
            </a:r>
          </a:p>
          <a:p>
            <a:pPr lvl="1"/>
            <a:r>
              <a:rPr lang="en-US" sz="2000" dirty="0"/>
              <a:t>C A derivative in which the seller provides protection to the buyer against credit loss from a third party</a:t>
            </a:r>
          </a:p>
        </p:txBody>
      </p:sp>
    </p:spTree>
    <p:extLst>
      <p:ext uri="{BB962C8B-B14F-4D97-AF65-F5344CB8AC3E}">
        <p14:creationId xmlns:p14="http://schemas.microsoft.com/office/powerpoint/2010/main" val="2051395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F2DB-C1EA-4EEE-9DD2-BBB6C676CABF}"/>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AE242220-CC30-405B-943F-661EEB5D4AFA}"/>
              </a:ext>
            </a:extLst>
          </p:cNvPr>
          <p:cNvSpPr>
            <a:spLocks noGrp="1"/>
          </p:cNvSpPr>
          <p:nvPr>
            <p:ph idx="1"/>
          </p:nvPr>
        </p:nvSpPr>
        <p:spPr/>
        <p:txBody>
          <a:bodyPr/>
          <a:lstStyle/>
          <a:p>
            <a:r>
              <a:rPr lang="en-US" dirty="0"/>
              <a:t>Definition: an asset- backed security is a derivative contract in which a portfolio of debt instruments is assembled and claims are issued on the portfolio in the form of tranches, which have different priorities of claims on the payments made by the debt securities such that prepayments or credit losses are allocated to the most- junior tranches first and the most- senior tranches last.</a:t>
            </a:r>
          </a:p>
          <a:p>
            <a:r>
              <a:rPr lang="en-US" dirty="0"/>
              <a:t>ABSs typically divide the payments into slices, called tranches, in which the priority of claims has been changed from equivalent to preferential.</a:t>
            </a:r>
          </a:p>
        </p:txBody>
      </p:sp>
    </p:spTree>
    <p:extLst>
      <p:ext uri="{BB962C8B-B14F-4D97-AF65-F5344CB8AC3E}">
        <p14:creationId xmlns:p14="http://schemas.microsoft.com/office/powerpoint/2010/main" val="23807328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56A45-2501-43A0-9F43-EE798108DA86}"/>
              </a:ext>
            </a:extLst>
          </p:cNvPr>
          <p:cNvSpPr>
            <a:spLocks noGrp="1"/>
          </p:cNvSpPr>
          <p:nvPr>
            <p:ph type="title"/>
          </p:nvPr>
        </p:nvSpPr>
        <p:spPr/>
        <p:txBody>
          <a:bodyPr>
            <a:normAutofit/>
          </a:bodyPr>
          <a:lstStyle/>
          <a:p>
            <a:r>
              <a:rPr lang="en-US" sz="4000" dirty="0"/>
              <a:t>A</a:t>
            </a:r>
            <a:r>
              <a:rPr lang="en-US" altLang="zh-CN" sz="4000" dirty="0"/>
              <a:t>sset-backed securities</a:t>
            </a:r>
            <a:endParaRPr lang="en-US" sz="4000" dirty="0"/>
          </a:p>
        </p:txBody>
      </p:sp>
      <p:sp>
        <p:nvSpPr>
          <p:cNvPr id="3" name="Content Placeholder 2">
            <a:extLst>
              <a:ext uri="{FF2B5EF4-FFF2-40B4-BE49-F238E27FC236}">
                <a16:creationId xmlns:a16="http://schemas.microsoft.com/office/drawing/2014/main" id="{8DCE4C67-98B6-4618-8DEA-076B941A3F4A}"/>
              </a:ext>
            </a:extLst>
          </p:cNvPr>
          <p:cNvSpPr>
            <a:spLocks noGrp="1"/>
          </p:cNvSpPr>
          <p:nvPr>
            <p:ph idx="1"/>
          </p:nvPr>
        </p:nvSpPr>
        <p:spPr/>
        <p:txBody>
          <a:bodyPr/>
          <a:lstStyle/>
          <a:p>
            <a:r>
              <a:rPr lang="en-US" dirty="0"/>
              <a:t>CMO: collateralized mortgage obligation</a:t>
            </a:r>
          </a:p>
          <a:p>
            <a:r>
              <a:rPr lang="en-US" dirty="0"/>
              <a:t>CBO: collateralized bond obligation</a:t>
            </a:r>
          </a:p>
          <a:p>
            <a:r>
              <a:rPr lang="en-US" dirty="0"/>
              <a:t>CLO: collateralized loan obligation</a:t>
            </a:r>
          </a:p>
          <a:p>
            <a:endParaRPr lang="en-US" dirty="0"/>
          </a:p>
        </p:txBody>
      </p:sp>
    </p:spTree>
    <p:extLst>
      <p:ext uri="{BB962C8B-B14F-4D97-AF65-F5344CB8AC3E}">
        <p14:creationId xmlns:p14="http://schemas.microsoft.com/office/powerpoint/2010/main" val="61511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604-005B-48E4-8AF4-138B105BA282}"/>
              </a:ext>
            </a:extLst>
          </p:cNvPr>
          <p:cNvSpPr>
            <a:spLocks noGrp="1"/>
          </p:cNvSpPr>
          <p:nvPr>
            <p:ph type="title"/>
          </p:nvPr>
        </p:nvSpPr>
        <p:spPr/>
        <p:txBody>
          <a:bodyPr>
            <a:normAutofit/>
          </a:bodyPr>
          <a:lstStyle/>
          <a:p>
            <a:r>
              <a:rPr lang="en-US" sz="4000" dirty="0"/>
              <a:t>Derivative underlying</a:t>
            </a:r>
          </a:p>
        </p:txBody>
      </p:sp>
      <p:sp>
        <p:nvSpPr>
          <p:cNvPr id="3" name="Content Placeholder 2">
            <a:extLst>
              <a:ext uri="{FF2B5EF4-FFF2-40B4-BE49-F238E27FC236}">
                <a16:creationId xmlns:a16="http://schemas.microsoft.com/office/drawing/2014/main" id="{4DC2DC39-460C-4DC9-92A3-82D2535FFBF9}"/>
              </a:ext>
            </a:extLst>
          </p:cNvPr>
          <p:cNvSpPr>
            <a:spLocks noGrp="1"/>
          </p:cNvSpPr>
          <p:nvPr>
            <p:ph idx="1"/>
          </p:nvPr>
        </p:nvSpPr>
        <p:spPr/>
        <p:txBody>
          <a:bodyPr/>
          <a:lstStyle/>
          <a:p>
            <a:r>
              <a:rPr lang="en-US" dirty="0"/>
              <a:t>Equities</a:t>
            </a:r>
          </a:p>
          <a:p>
            <a:r>
              <a:rPr lang="en-US" dirty="0"/>
              <a:t>Fixed-income instruments and interest rates</a:t>
            </a:r>
          </a:p>
          <a:p>
            <a:r>
              <a:rPr lang="en-US" dirty="0"/>
              <a:t>Currencies</a:t>
            </a:r>
          </a:p>
          <a:p>
            <a:r>
              <a:rPr lang="en-US" dirty="0"/>
              <a:t>Commodities</a:t>
            </a:r>
          </a:p>
          <a:p>
            <a:r>
              <a:rPr lang="en-US" dirty="0"/>
              <a:t>Credit</a:t>
            </a:r>
          </a:p>
          <a:p>
            <a:r>
              <a:rPr lang="en-US" dirty="0"/>
              <a:t>Other</a:t>
            </a:r>
          </a:p>
          <a:p>
            <a:endParaRPr lang="en-US" dirty="0"/>
          </a:p>
        </p:txBody>
      </p:sp>
    </p:spTree>
    <p:extLst>
      <p:ext uri="{BB962C8B-B14F-4D97-AF65-F5344CB8AC3E}">
        <p14:creationId xmlns:p14="http://schemas.microsoft.com/office/powerpoint/2010/main" val="3920046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124B-F8B1-44FB-B9D6-3239CDA95508}"/>
              </a:ext>
            </a:extLst>
          </p:cNvPr>
          <p:cNvSpPr>
            <a:spLocks noGrp="1"/>
          </p:cNvSpPr>
          <p:nvPr>
            <p:ph type="title"/>
          </p:nvPr>
        </p:nvSpPr>
        <p:spPr/>
        <p:txBody>
          <a:bodyPr>
            <a:normAutofit fontScale="90000"/>
          </a:bodyPr>
          <a:lstStyle/>
          <a:p>
            <a:r>
              <a:rPr lang="en-US" altLang="zh-CN" dirty="0"/>
              <a:t>Classification </a:t>
            </a:r>
            <a:r>
              <a:rPr lang="en-US" dirty="0"/>
              <a:t>of derivatives</a:t>
            </a:r>
            <a:br>
              <a:rPr lang="en-US" dirty="0"/>
            </a:br>
            <a:r>
              <a:rPr lang="en-US" dirty="0"/>
              <a:t>Forward commitments and contingent claims</a:t>
            </a:r>
          </a:p>
        </p:txBody>
      </p:sp>
      <p:sp>
        <p:nvSpPr>
          <p:cNvPr id="3" name="Content Placeholder 2">
            <a:extLst>
              <a:ext uri="{FF2B5EF4-FFF2-40B4-BE49-F238E27FC236}">
                <a16:creationId xmlns:a16="http://schemas.microsoft.com/office/drawing/2014/main" id="{AEE854A1-1496-4876-AC8F-11F97047424B}"/>
              </a:ext>
            </a:extLst>
          </p:cNvPr>
          <p:cNvSpPr>
            <a:spLocks noGrp="1"/>
          </p:cNvSpPr>
          <p:nvPr>
            <p:ph idx="1"/>
          </p:nvPr>
        </p:nvSpPr>
        <p:spPr/>
        <p:txBody>
          <a:bodyPr/>
          <a:lstStyle/>
          <a:p>
            <a:r>
              <a:rPr lang="en-US" dirty="0"/>
              <a:t>Forward commitments</a:t>
            </a:r>
          </a:p>
          <a:p>
            <a:pPr lvl="1"/>
            <a:r>
              <a:rPr lang="en-US" dirty="0">
                <a:solidFill>
                  <a:schemeClr val="tx1"/>
                </a:solidFill>
              </a:rPr>
              <a:t>Forward</a:t>
            </a:r>
          </a:p>
          <a:p>
            <a:pPr lvl="1"/>
            <a:r>
              <a:rPr lang="en-US" dirty="0"/>
              <a:t>Futures</a:t>
            </a:r>
          </a:p>
          <a:p>
            <a:pPr lvl="1"/>
            <a:r>
              <a:rPr lang="en-US" dirty="0"/>
              <a:t>Swap</a:t>
            </a:r>
          </a:p>
          <a:p>
            <a:r>
              <a:rPr lang="en-US" dirty="0"/>
              <a:t>Contingent claims</a:t>
            </a:r>
          </a:p>
          <a:p>
            <a:pPr lvl="1"/>
            <a:r>
              <a:rPr lang="en-US" dirty="0"/>
              <a:t>Option</a:t>
            </a:r>
          </a:p>
          <a:p>
            <a:pPr lvl="1"/>
            <a:r>
              <a:rPr lang="en-US" dirty="0"/>
              <a:t>Credit Default Swap</a:t>
            </a:r>
          </a:p>
        </p:txBody>
      </p:sp>
    </p:spTree>
    <p:extLst>
      <p:ext uri="{BB962C8B-B14F-4D97-AF65-F5344CB8AC3E}">
        <p14:creationId xmlns:p14="http://schemas.microsoft.com/office/powerpoint/2010/main" val="354846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2C3-1713-4158-BD07-C849C3C4CC28}"/>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AF25ED95-A7A6-4FF7-B6AE-E00C8A4243CE}"/>
              </a:ext>
            </a:extLst>
          </p:cNvPr>
          <p:cNvSpPr>
            <a:spLocks noGrp="1"/>
          </p:cNvSpPr>
          <p:nvPr>
            <p:ph idx="1"/>
          </p:nvPr>
        </p:nvSpPr>
        <p:spPr/>
        <p:txBody>
          <a:bodyPr/>
          <a:lstStyle/>
          <a:p>
            <a:r>
              <a:rPr lang="en-US" dirty="0"/>
              <a:t>Over-the-counter market</a:t>
            </a:r>
          </a:p>
          <a:p>
            <a:pPr lvl="1"/>
            <a:r>
              <a:rPr lang="en-US" dirty="0"/>
              <a:t>Forward</a:t>
            </a:r>
          </a:p>
          <a:p>
            <a:pPr lvl="1"/>
            <a:r>
              <a:rPr lang="en-US" dirty="0"/>
              <a:t>Swap</a:t>
            </a:r>
          </a:p>
          <a:p>
            <a:pPr lvl="1"/>
            <a:r>
              <a:rPr lang="en-US" dirty="0"/>
              <a:t>Option</a:t>
            </a:r>
          </a:p>
          <a:p>
            <a:r>
              <a:rPr lang="en-US" dirty="0"/>
              <a:t>Exchange-traded market</a:t>
            </a:r>
          </a:p>
          <a:p>
            <a:pPr lvl="1"/>
            <a:r>
              <a:rPr lang="en-US" dirty="0"/>
              <a:t>Futures</a:t>
            </a:r>
          </a:p>
          <a:p>
            <a:pPr lvl="1"/>
            <a:r>
              <a:rPr lang="en-US" dirty="0"/>
              <a:t>Option</a:t>
            </a:r>
          </a:p>
          <a:p>
            <a:endParaRPr lang="en-US" dirty="0"/>
          </a:p>
        </p:txBody>
      </p:sp>
    </p:spTree>
    <p:extLst>
      <p:ext uri="{BB962C8B-B14F-4D97-AF65-F5344CB8AC3E}">
        <p14:creationId xmlns:p14="http://schemas.microsoft.com/office/powerpoint/2010/main" val="20631237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868E-9E09-460D-AFC5-F06FE734B18C}"/>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8C312896-34F4-450C-92F0-CAD934A523A3}"/>
              </a:ext>
            </a:extLst>
          </p:cNvPr>
          <p:cNvSpPr>
            <a:spLocks noGrp="1"/>
          </p:cNvSpPr>
          <p:nvPr>
            <p:ph idx="1"/>
          </p:nvPr>
        </p:nvSpPr>
        <p:spPr/>
        <p:txBody>
          <a:bodyPr/>
          <a:lstStyle/>
          <a:p>
            <a:r>
              <a:rPr lang="en-US" dirty="0"/>
              <a:t>Exchange-traded derivative market</a:t>
            </a:r>
          </a:p>
          <a:p>
            <a:r>
              <a:rPr lang="en-US" dirty="0"/>
              <a:t>characteristics</a:t>
            </a:r>
          </a:p>
          <a:p>
            <a:pPr lvl="1"/>
            <a:r>
              <a:rPr lang="en-US" dirty="0"/>
              <a:t>Standardized	</a:t>
            </a:r>
          </a:p>
          <a:p>
            <a:pPr lvl="1"/>
            <a:r>
              <a:rPr lang="en-US" dirty="0"/>
              <a:t>More liquid</a:t>
            </a:r>
          </a:p>
          <a:p>
            <a:pPr lvl="1"/>
            <a:r>
              <a:rPr lang="en-US" dirty="0"/>
              <a:t>Market makers and speculators</a:t>
            </a:r>
          </a:p>
          <a:p>
            <a:pPr lvl="1"/>
            <a:r>
              <a:rPr lang="en-US" dirty="0"/>
              <a:t>Clear and settle all contracts overnight</a:t>
            </a:r>
          </a:p>
          <a:p>
            <a:pPr lvl="1"/>
            <a:r>
              <a:rPr lang="en-US" dirty="0"/>
              <a:t>Credit guarantee</a:t>
            </a:r>
          </a:p>
          <a:p>
            <a:pPr lvl="1"/>
            <a:r>
              <a:rPr lang="en-US" dirty="0"/>
              <a:t>Transparency(regulatory bodies)</a:t>
            </a:r>
          </a:p>
          <a:p>
            <a:pPr lvl="1"/>
            <a:r>
              <a:rPr lang="en-US" dirty="0"/>
              <a:t>Loss of privacy and flexibility</a:t>
            </a:r>
          </a:p>
          <a:p>
            <a:endParaRPr lang="en-US" dirty="0"/>
          </a:p>
          <a:p>
            <a:endParaRPr lang="en-US" dirty="0"/>
          </a:p>
        </p:txBody>
      </p:sp>
    </p:spTree>
    <p:extLst>
      <p:ext uri="{BB962C8B-B14F-4D97-AF65-F5344CB8AC3E}">
        <p14:creationId xmlns:p14="http://schemas.microsoft.com/office/powerpoint/2010/main" val="10803450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ACD3-97F2-43B1-8933-4B82D4F11644}"/>
              </a:ext>
            </a:extLst>
          </p:cNvPr>
          <p:cNvSpPr>
            <a:spLocks noGrp="1"/>
          </p:cNvSpPr>
          <p:nvPr>
            <p:ph type="title"/>
          </p:nvPr>
        </p:nvSpPr>
        <p:spPr/>
        <p:txBody>
          <a:bodyPr/>
          <a:lstStyle/>
          <a:p>
            <a:r>
              <a:rPr lang="en-US" altLang="zh-CN" dirty="0"/>
              <a:t>Classification	</a:t>
            </a:r>
            <a:r>
              <a:rPr lang="en-US" dirty="0"/>
              <a:t> of derivatives		</a:t>
            </a:r>
            <a:br>
              <a:rPr lang="en-US" dirty="0"/>
            </a:br>
            <a:r>
              <a:rPr lang="en-US" dirty="0"/>
              <a:t>Exchange-traded and OTC market</a:t>
            </a:r>
          </a:p>
        </p:txBody>
      </p:sp>
      <p:sp>
        <p:nvSpPr>
          <p:cNvPr id="3" name="Content Placeholder 2">
            <a:extLst>
              <a:ext uri="{FF2B5EF4-FFF2-40B4-BE49-F238E27FC236}">
                <a16:creationId xmlns:a16="http://schemas.microsoft.com/office/drawing/2014/main" id="{487D91EC-818A-4A4E-B004-E96C0A6F64DC}"/>
              </a:ext>
            </a:extLst>
          </p:cNvPr>
          <p:cNvSpPr>
            <a:spLocks noGrp="1"/>
          </p:cNvSpPr>
          <p:nvPr>
            <p:ph idx="1"/>
          </p:nvPr>
        </p:nvSpPr>
        <p:spPr/>
        <p:txBody>
          <a:bodyPr/>
          <a:lstStyle/>
          <a:p>
            <a:r>
              <a:rPr lang="en-US" dirty="0"/>
              <a:t>Over-the-counter derivative market</a:t>
            </a:r>
          </a:p>
          <a:p>
            <a:r>
              <a:rPr lang="en-US" dirty="0"/>
              <a:t>characteristics</a:t>
            </a:r>
          </a:p>
          <a:p>
            <a:pPr lvl="1"/>
            <a:r>
              <a:rPr lang="en-US" dirty="0"/>
              <a:t>Customization</a:t>
            </a:r>
          </a:p>
          <a:p>
            <a:pPr lvl="1"/>
            <a:r>
              <a:rPr lang="en-US" dirty="0"/>
              <a:t>Lower degree of regulation</a:t>
            </a:r>
          </a:p>
          <a:p>
            <a:pPr lvl="1"/>
            <a:r>
              <a:rPr lang="en-US" dirty="0"/>
              <a:t>Retain a degree of privacy with lower transparency</a:t>
            </a:r>
          </a:p>
          <a:p>
            <a:pPr lvl="1"/>
            <a:r>
              <a:rPr lang="en-US" dirty="0"/>
              <a:t>More flexible</a:t>
            </a:r>
          </a:p>
          <a:p>
            <a:endParaRPr lang="en-US" dirty="0"/>
          </a:p>
        </p:txBody>
      </p:sp>
    </p:spTree>
    <p:extLst>
      <p:ext uri="{BB962C8B-B14F-4D97-AF65-F5344CB8AC3E}">
        <p14:creationId xmlns:p14="http://schemas.microsoft.com/office/powerpoint/2010/main" val="73661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u="sng" dirty="0">
                <a:solidFill>
                  <a:srgbClr val="FF0000"/>
                </a:solidFill>
              </a:rPr>
              <a:t>Forward</a:t>
            </a:r>
          </a:p>
          <a:p>
            <a:pPr lvl="1"/>
            <a:r>
              <a:rPr lang="en-US" sz="2800" dirty="0"/>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22657877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6A6B-6E55-4FD0-8260-0BEFE68F4514}"/>
              </a:ext>
            </a:extLst>
          </p:cNvPr>
          <p:cNvSpPr>
            <a:spLocks noGrp="1"/>
          </p:cNvSpPr>
          <p:nvPr>
            <p:ph type="title"/>
          </p:nvPr>
        </p:nvSpPr>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CF2F7B16-0AF8-4000-9305-F75458652CC6}"/>
              </a:ext>
            </a:extLst>
          </p:cNvPr>
          <p:cNvSpPr>
            <a:spLocks noGrp="1"/>
          </p:cNvSpPr>
          <p:nvPr>
            <p:ph idx="1"/>
          </p:nvPr>
        </p:nvSpPr>
        <p:spPr/>
        <p:txBody>
          <a:bodyPr/>
          <a:lstStyle/>
          <a:p>
            <a:r>
              <a:rPr lang="en-US" dirty="0"/>
              <a:t>The origin of modern futures markets is the creation of the Chicago board of trade in 1848.</a:t>
            </a:r>
          </a:p>
          <a:p>
            <a:r>
              <a:rPr lang="en-US" dirty="0"/>
              <a:t>‘To-arrive’ contract</a:t>
            </a:r>
          </a:p>
          <a:p>
            <a:endParaRPr lang="en-US" dirty="0"/>
          </a:p>
        </p:txBody>
      </p:sp>
    </p:spTree>
    <p:extLst>
      <p:ext uri="{BB962C8B-B14F-4D97-AF65-F5344CB8AC3E}">
        <p14:creationId xmlns:p14="http://schemas.microsoft.com/office/powerpoint/2010/main" val="8107416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1C53-E728-4CBB-B42E-401BAB534833}"/>
              </a:ext>
            </a:extLst>
          </p:cNvPr>
          <p:cNvSpPr>
            <a:spLocks noGrp="1"/>
          </p:cNvSpPr>
          <p:nvPr>
            <p:ph type="title"/>
          </p:nvPr>
        </p:nvSpPr>
        <p:spPr>
          <a:xfrm>
            <a:off x="677334" y="609600"/>
            <a:ext cx="8596668" cy="1320800"/>
          </a:xfrm>
        </p:spPr>
        <p:txBody>
          <a:bodyPr/>
          <a:lstStyle/>
          <a:p>
            <a:r>
              <a:rPr lang="en-US" dirty="0"/>
              <a:t>The</a:t>
            </a:r>
            <a:r>
              <a:rPr lang="zh-CN" altLang="en-US" dirty="0"/>
              <a:t> </a:t>
            </a:r>
            <a:r>
              <a:rPr lang="en-US" altLang="zh-CN" dirty="0"/>
              <a:t>purposes</a:t>
            </a:r>
            <a:r>
              <a:rPr lang="zh-CN" altLang="en-US" dirty="0"/>
              <a:t> </a:t>
            </a:r>
            <a:r>
              <a:rPr lang="en-US" altLang="zh-CN" dirty="0"/>
              <a:t>and</a:t>
            </a:r>
            <a:r>
              <a:rPr lang="zh-CN" altLang="en-US" dirty="0"/>
              <a:t> </a:t>
            </a:r>
            <a:r>
              <a:rPr lang="en-US" altLang="zh-CN" dirty="0"/>
              <a:t>benefits</a:t>
            </a:r>
            <a:r>
              <a:rPr lang="zh-CN" altLang="en-US" dirty="0"/>
              <a:t> </a:t>
            </a:r>
            <a:r>
              <a:rPr lang="en-US" altLang="zh-CN" dirty="0"/>
              <a:t>of</a:t>
            </a:r>
            <a:r>
              <a:rPr lang="zh-CN" altLang="en-US" dirty="0"/>
              <a:t> </a:t>
            </a:r>
            <a:r>
              <a:rPr lang="en-US" altLang="zh-CN" dirty="0"/>
              <a:t>derivatives</a:t>
            </a:r>
            <a:endParaRPr lang="en-US" dirty="0"/>
          </a:p>
        </p:txBody>
      </p:sp>
      <p:sp>
        <p:nvSpPr>
          <p:cNvPr id="3" name="Content Placeholder 2">
            <a:extLst>
              <a:ext uri="{FF2B5EF4-FFF2-40B4-BE49-F238E27FC236}">
                <a16:creationId xmlns:a16="http://schemas.microsoft.com/office/drawing/2014/main" id="{7A1D6DA6-953B-4B3D-BBAF-2BF3840CE174}"/>
              </a:ext>
            </a:extLst>
          </p:cNvPr>
          <p:cNvSpPr>
            <a:spLocks noGrp="1"/>
          </p:cNvSpPr>
          <p:nvPr>
            <p:ph idx="1"/>
          </p:nvPr>
        </p:nvSpPr>
        <p:spPr/>
        <p:txBody>
          <a:bodyPr/>
          <a:lstStyle/>
          <a:p>
            <a:r>
              <a:rPr lang="en-US" dirty="0"/>
              <a:t>Risk allocation , transfer , and management</a:t>
            </a:r>
          </a:p>
          <a:p>
            <a:r>
              <a:rPr lang="en-US" dirty="0"/>
              <a:t>Information discovery</a:t>
            </a:r>
          </a:p>
          <a:p>
            <a:r>
              <a:rPr lang="en-US" dirty="0"/>
              <a:t>Operational advantages</a:t>
            </a:r>
          </a:p>
          <a:p>
            <a:r>
              <a:rPr lang="en-US" dirty="0"/>
              <a:t>Market efficiency</a:t>
            </a:r>
          </a:p>
          <a:p>
            <a:endParaRPr lang="en-US" dirty="0"/>
          </a:p>
          <a:p>
            <a:endParaRPr lang="en-US" dirty="0"/>
          </a:p>
        </p:txBody>
      </p:sp>
    </p:spTree>
    <p:extLst>
      <p:ext uri="{BB962C8B-B14F-4D97-AF65-F5344CB8AC3E}">
        <p14:creationId xmlns:p14="http://schemas.microsoft.com/office/powerpoint/2010/main" val="15169189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77FE-41FA-4F07-9556-77EA5BAC14A6}"/>
              </a:ext>
            </a:extLst>
          </p:cNvPr>
          <p:cNvSpPr>
            <a:spLocks noGrp="1"/>
          </p:cNvSpPr>
          <p:nvPr>
            <p:ph type="title"/>
          </p:nvPr>
        </p:nvSpPr>
        <p:spPr/>
        <p:txBody>
          <a:bodyPr/>
          <a:lstStyle/>
          <a:p>
            <a:r>
              <a:rPr lang="en-US" dirty="0"/>
              <a:t>Criticisms and misuses of derivatives</a:t>
            </a:r>
            <a:br>
              <a:rPr lang="en-US" dirty="0"/>
            </a:br>
            <a:r>
              <a:rPr lang="en-US" dirty="0"/>
              <a:t>S</a:t>
            </a:r>
            <a:r>
              <a:rPr lang="en-US" altLang="zh-CN" dirty="0"/>
              <a:t>peculation and gambling</a:t>
            </a:r>
            <a:endParaRPr lang="en-US" dirty="0"/>
          </a:p>
        </p:txBody>
      </p:sp>
      <p:sp>
        <p:nvSpPr>
          <p:cNvPr id="3" name="Content Placeholder 2">
            <a:extLst>
              <a:ext uri="{FF2B5EF4-FFF2-40B4-BE49-F238E27FC236}">
                <a16:creationId xmlns:a16="http://schemas.microsoft.com/office/drawing/2014/main" id="{362F09A5-A3CB-4782-B9F6-D1BE6C31A73F}"/>
              </a:ext>
            </a:extLst>
          </p:cNvPr>
          <p:cNvSpPr>
            <a:spLocks noGrp="1"/>
          </p:cNvSpPr>
          <p:nvPr>
            <p:ph idx="1"/>
          </p:nvPr>
        </p:nvSpPr>
        <p:spPr/>
        <p:txBody>
          <a:bodyPr/>
          <a:lstStyle/>
          <a:p>
            <a:r>
              <a:rPr lang="en-US" dirty="0"/>
              <a:t>Speculators are often thought to be </a:t>
            </a:r>
            <a:r>
              <a:rPr lang="en-US" dirty="0">
                <a:solidFill>
                  <a:srgbClr val="FF0000"/>
                </a:solidFill>
              </a:rPr>
              <a:t>short- term traders </a:t>
            </a:r>
            <a:r>
              <a:rPr lang="en-US" dirty="0"/>
              <a:t>who attempt to exploit temporary inefficiencies.</a:t>
            </a:r>
          </a:p>
          <a:p>
            <a:r>
              <a:rPr lang="en-US" dirty="0"/>
              <a:t>Speculators are thought to engage in </a:t>
            </a:r>
            <a:r>
              <a:rPr lang="en-US" dirty="0">
                <a:solidFill>
                  <a:srgbClr val="FF0000"/>
                </a:solidFill>
              </a:rPr>
              <a:t>price manipulation </a:t>
            </a:r>
            <a:r>
              <a:rPr lang="en-US" dirty="0"/>
              <a:t>and to trade at extreme prices.</a:t>
            </a:r>
          </a:p>
          <a:p>
            <a:r>
              <a:rPr lang="en-US" dirty="0"/>
              <a:t>The profits from short- term trading are almost always taxed </a:t>
            </a:r>
            <a:r>
              <a:rPr lang="en-US" dirty="0">
                <a:solidFill>
                  <a:srgbClr val="FF0000"/>
                </a:solidFill>
              </a:rPr>
              <a:t>more heavily </a:t>
            </a:r>
            <a:r>
              <a:rPr lang="en-US" dirty="0"/>
              <a:t>than the profits from long- term trading.</a:t>
            </a:r>
          </a:p>
          <a:p>
            <a:endParaRPr lang="en-US" dirty="0"/>
          </a:p>
        </p:txBody>
      </p:sp>
    </p:spTree>
    <p:extLst>
      <p:ext uri="{BB962C8B-B14F-4D97-AF65-F5344CB8AC3E}">
        <p14:creationId xmlns:p14="http://schemas.microsoft.com/office/powerpoint/2010/main" val="133782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C202-64F2-44D8-9E40-0887E8F7325A}"/>
              </a:ext>
            </a:extLst>
          </p:cNvPr>
          <p:cNvSpPr>
            <a:spLocks noGrp="1"/>
          </p:cNvSpPr>
          <p:nvPr>
            <p:ph type="title"/>
          </p:nvPr>
        </p:nvSpPr>
        <p:spPr/>
        <p:txBody>
          <a:bodyPr/>
          <a:lstStyle/>
          <a:p>
            <a:r>
              <a:rPr lang="en-US" dirty="0"/>
              <a:t>Criticisms and misuses of derivatives</a:t>
            </a:r>
            <a:br>
              <a:rPr lang="en-US" dirty="0"/>
            </a:br>
            <a:r>
              <a:rPr lang="en-US" dirty="0"/>
              <a:t>Destabilization and Systemic Risk</a:t>
            </a:r>
          </a:p>
        </p:txBody>
      </p:sp>
      <p:sp>
        <p:nvSpPr>
          <p:cNvPr id="3" name="Content Placeholder 2">
            <a:extLst>
              <a:ext uri="{FF2B5EF4-FFF2-40B4-BE49-F238E27FC236}">
                <a16:creationId xmlns:a16="http://schemas.microsoft.com/office/drawing/2014/main" id="{00AFAD99-D187-4A05-BD57-E28833651C75}"/>
              </a:ext>
            </a:extLst>
          </p:cNvPr>
          <p:cNvSpPr>
            <a:spLocks noGrp="1"/>
          </p:cNvSpPr>
          <p:nvPr>
            <p:ph idx="1"/>
          </p:nvPr>
        </p:nvSpPr>
        <p:spPr/>
        <p:txBody>
          <a:bodyPr>
            <a:normAutofit lnSpcReduction="10000"/>
          </a:bodyPr>
          <a:lstStyle/>
          <a:p>
            <a:r>
              <a:rPr lang="en-US" dirty="0"/>
              <a:t>Defaults by speculators can then lead to defaults by their creditors, their creditors’ creditors, and so on. These effects can, therefore, be systemic and reflect an epidemic </a:t>
            </a:r>
            <a:r>
              <a:rPr lang="en-US" dirty="0">
                <a:solidFill>
                  <a:srgbClr val="FF0000"/>
                </a:solidFill>
              </a:rPr>
              <a:t>contagion</a:t>
            </a:r>
            <a:r>
              <a:rPr lang="en-US" dirty="0"/>
              <a:t> whereby instability can spread throughout markets and an economy, if not the entire world.</a:t>
            </a:r>
          </a:p>
          <a:p>
            <a:r>
              <a:rPr lang="en-US" dirty="0"/>
              <a:t>Such effects occurred in the </a:t>
            </a:r>
            <a:r>
              <a:rPr lang="en-US" dirty="0">
                <a:solidFill>
                  <a:srgbClr val="FF0000"/>
                </a:solidFill>
              </a:rPr>
              <a:t>Long- Term Capital Management </a:t>
            </a:r>
            <a:r>
              <a:rPr lang="en-US" dirty="0"/>
              <a:t>fiasco of 1998 and again in the financial crisis of 2008, in which derivatives, particularly credit default swaps, were widely used by many of the problem entities.</a:t>
            </a:r>
          </a:p>
          <a:p>
            <a:r>
              <a:rPr lang="en-US" dirty="0"/>
              <a:t>Some of these events </a:t>
            </a:r>
            <a:r>
              <a:rPr lang="en-US" dirty="0">
                <a:solidFill>
                  <a:srgbClr val="FF0000"/>
                </a:solidFill>
              </a:rPr>
              <a:t>preceded</a:t>
            </a:r>
            <a:r>
              <a:rPr lang="en-US" dirty="0"/>
              <a:t> the era of modern derivatives markets, and others were completely </a:t>
            </a:r>
            <a:r>
              <a:rPr lang="en-US" dirty="0">
                <a:solidFill>
                  <a:srgbClr val="FF0000"/>
                </a:solidFill>
              </a:rPr>
              <a:t>unrelated</a:t>
            </a:r>
            <a:r>
              <a:rPr lang="en-US" dirty="0"/>
              <a:t> to the use of derivatives.</a:t>
            </a:r>
          </a:p>
          <a:p>
            <a:r>
              <a:rPr lang="en-US" dirty="0"/>
              <a:t>Another criticism of derivatives is simply their </a:t>
            </a:r>
            <a:r>
              <a:rPr lang="en-US" dirty="0">
                <a:solidFill>
                  <a:srgbClr val="FF0000"/>
                </a:solidFill>
              </a:rPr>
              <a:t>complexity</a:t>
            </a:r>
            <a:r>
              <a:rPr lang="en-US" dirty="0"/>
              <a:t>.</a:t>
            </a:r>
          </a:p>
          <a:p>
            <a:r>
              <a:rPr lang="en-US" dirty="0"/>
              <a:t>One explanation probably lies in the fact that scientists create models of markets by using scientific principles that </a:t>
            </a:r>
            <a:r>
              <a:rPr lang="en-US" dirty="0">
                <a:solidFill>
                  <a:srgbClr val="FF0000"/>
                </a:solidFill>
              </a:rPr>
              <a:t>often fail</a:t>
            </a:r>
            <a:r>
              <a:rPr lang="en-US" dirty="0"/>
              <a:t>.</a:t>
            </a:r>
          </a:p>
        </p:txBody>
      </p:sp>
    </p:spTree>
    <p:extLst>
      <p:ext uri="{BB962C8B-B14F-4D97-AF65-F5344CB8AC3E}">
        <p14:creationId xmlns:p14="http://schemas.microsoft.com/office/powerpoint/2010/main" val="1948992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54A-E477-4616-83A2-BD4AC1206110}"/>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E0C5A04C-3E9B-479A-BC64-0A200712E0E4}"/>
              </a:ext>
            </a:extLst>
          </p:cNvPr>
          <p:cNvSpPr>
            <a:spLocks noGrp="1"/>
          </p:cNvSpPr>
          <p:nvPr>
            <p:ph idx="1"/>
          </p:nvPr>
        </p:nvSpPr>
        <p:spPr/>
        <p:txBody>
          <a:bodyPr/>
          <a:lstStyle/>
          <a:p>
            <a:r>
              <a:rPr lang="en-US" dirty="0"/>
              <a:t>1 Which of the following is not an advantage of derivative markets?</a:t>
            </a:r>
          </a:p>
          <a:p>
            <a:pPr lvl="1"/>
            <a:r>
              <a:rPr lang="en-US" dirty="0"/>
              <a:t>A They are less volatile than spot markets.</a:t>
            </a:r>
          </a:p>
          <a:p>
            <a:pPr lvl="1"/>
            <a:r>
              <a:rPr lang="en-US" dirty="0"/>
              <a:t>B They facilitate the allocation of risk in the market.</a:t>
            </a:r>
          </a:p>
          <a:p>
            <a:pPr lvl="1"/>
            <a:r>
              <a:rPr lang="en-US" dirty="0"/>
              <a:t>C They incur lower transaction costs than spot markets.</a:t>
            </a:r>
          </a:p>
          <a:p>
            <a:r>
              <a:rPr lang="en-US" dirty="0"/>
              <a:t>2 Which of the following pieces of information is not </a:t>
            </a:r>
            <a:r>
              <a:rPr lang="en-US" dirty="0">
                <a:solidFill>
                  <a:srgbClr val="FF0000"/>
                </a:solidFill>
              </a:rPr>
              <a:t>conveyed</a:t>
            </a:r>
            <a:r>
              <a:rPr lang="en-US" dirty="0"/>
              <a:t> by at least one type of derivative?</a:t>
            </a:r>
          </a:p>
          <a:p>
            <a:pPr lvl="1"/>
            <a:r>
              <a:rPr lang="en-US" dirty="0"/>
              <a:t>A The volatility of the underlying</a:t>
            </a:r>
          </a:p>
          <a:p>
            <a:pPr lvl="1"/>
            <a:r>
              <a:rPr lang="en-US" dirty="0"/>
              <a:t>B The most widely used strategy of the underlying</a:t>
            </a:r>
          </a:p>
          <a:p>
            <a:pPr lvl="1"/>
            <a:r>
              <a:rPr lang="en-US" dirty="0"/>
              <a:t>C The price at which uncertainty in the underlying can be eliminated</a:t>
            </a:r>
          </a:p>
        </p:txBody>
      </p:sp>
    </p:spTree>
    <p:extLst>
      <p:ext uri="{BB962C8B-B14F-4D97-AF65-F5344CB8AC3E}">
        <p14:creationId xmlns:p14="http://schemas.microsoft.com/office/powerpoint/2010/main" val="679871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70E7-AA33-42A6-BC63-F08FC8453BD7}"/>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ADDE3541-C827-46E6-AD4A-E75F304EA34D}"/>
              </a:ext>
            </a:extLst>
          </p:cNvPr>
          <p:cNvSpPr>
            <a:spLocks noGrp="1"/>
          </p:cNvSpPr>
          <p:nvPr>
            <p:ph idx="1"/>
          </p:nvPr>
        </p:nvSpPr>
        <p:spPr/>
        <p:txBody>
          <a:bodyPr/>
          <a:lstStyle/>
          <a:p>
            <a:r>
              <a:rPr lang="en-US" dirty="0"/>
              <a:t>3 Which of the following responds to the criticism that derivatives can be destabilizing to the underlying market?</a:t>
            </a:r>
          </a:p>
          <a:p>
            <a:pPr lvl="1"/>
            <a:r>
              <a:rPr lang="en-US" dirty="0"/>
              <a:t>A Market crashes and panics have occurred since long before derivatives existed.</a:t>
            </a:r>
          </a:p>
          <a:p>
            <a:pPr lvl="1"/>
            <a:r>
              <a:rPr lang="en-US" dirty="0"/>
              <a:t>B Derivatives are sufficiently regulated that they cannot destabilize the spot market.</a:t>
            </a:r>
          </a:p>
          <a:p>
            <a:pPr lvl="1"/>
            <a:r>
              <a:rPr lang="en-US" dirty="0"/>
              <a:t>C The transaction costs of derivatives are high enough to keep their use at a minimum level.</a:t>
            </a:r>
          </a:p>
        </p:txBody>
      </p:sp>
    </p:spTree>
    <p:extLst>
      <p:ext uri="{BB962C8B-B14F-4D97-AF65-F5344CB8AC3E}">
        <p14:creationId xmlns:p14="http://schemas.microsoft.com/office/powerpoint/2010/main" val="425420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E6A6-6594-4799-87FA-D2C785015F6A}"/>
              </a:ext>
            </a:extLst>
          </p:cNvPr>
          <p:cNvSpPr>
            <a:spLocks noGrp="1"/>
          </p:cNvSpPr>
          <p:nvPr>
            <p:ph type="title"/>
          </p:nvPr>
        </p:nvSpPr>
        <p:spPr/>
        <p:txBody>
          <a:bodyPr/>
          <a:lstStyle/>
          <a:p>
            <a:r>
              <a:rPr lang="en-US" dirty="0"/>
              <a:t>Elementary principles of derivative pricing	</a:t>
            </a:r>
          </a:p>
        </p:txBody>
      </p:sp>
      <p:sp>
        <p:nvSpPr>
          <p:cNvPr id="3" name="Content Placeholder 2">
            <a:extLst>
              <a:ext uri="{FF2B5EF4-FFF2-40B4-BE49-F238E27FC236}">
                <a16:creationId xmlns:a16="http://schemas.microsoft.com/office/drawing/2014/main" id="{4DE16CFC-EABE-4ACE-BFD3-4C0F750AE28D}"/>
              </a:ext>
            </a:extLst>
          </p:cNvPr>
          <p:cNvSpPr>
            <a:spLocks noGrp="1"/>
          </p:cNvSpPr>
          <p:nvPr>
            <p:ph idx="1"/>
          </p:nvPr>
        </p:nvSpPr>
        <p:spPr/>
        <p:txBody>
          <a:bodyPr/>
          <a:lstStyle/>
          <a:p>
            <a:r>
              <a:rPr lang="en-US" sz="3200" dirty="0"/>
              <a:t>F</a:t>
            </a:r>
            <a:r>
              <a:rPr lang="en-US" sz="3200" baseline="-25000" dirty="0"/>
              <a:t>T</a:t>
            </a:r>
            <a:r>
              <a:rPr lang="en-US" sz="3200" dirty="0"/>
              <a:t>=(S</a:t>
            </a:r>
            <a:r>
              <a:rPr lang="en-US" sz="3200" baseline="-25000" dirty="0"/>
              <a:t>0</a:t>
            </a:r>
            <a:r>
              <a:rPr lang="en-US" sz="3200" dirty="0"/>
              <a:t>+cost-benefit)*(1+rf)</a:t>
            </a:r>
            <a:r>
              <a:rPr lang="en-US" sz="3200" baseline="30000" dirty="0"/>
              <a:t>T</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91422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10C5-F8BA-45AC-995C-2B423C07E872}"/>
              </a:ext>
            </a:extLst>
          </p:cNvPr>
          <p:cNvSpPr>
            <a:spLocks noGrp="1"/>
          </p:cNvSpPr>
          <p:nvPr>
            <p:ph type="title"/>
          </p:nvPr>
        </p:nvSpPr>
        <p:spPr/>
        <p:txBody>
          <a:bodyPr/>
          <a:lstStyle/>
          <a:p>
            <a:r>
              <a:rPr lang="en-US" dirty="0"/>
              <a:t>Elementary principles of derivative pricing-Storage</a:t>
            </a:r>
          </a:p>
        </p:txBody>
      </p:sp>
      <p:sp>
        <p:nvSpPr>
          <p:cNvPr id="3" name="Content Placeholder 2">
            <a:extLst>
              <a:ext uri="{FF2B5EF4-FFF2-40B4-BE49-F238E27FC236}">
                <a16:creationId xmlns:a16="http://schemas.microsoft.com/office/drawing/2014/main" id="{EDD93B4A-D015-42DB-ADD3-572F3F689EF3}"/>
              </a:ext>
            </a:extLst>
          </p:cNvPr>
          <p:cNvSpPr>
            <a:spLocks noGrp="1"/>
          </p:cNvSpPr>
          <p:nvPr>
            <p:ph idx="1"/>
          </p:nvPr>
        </p:nvSpPr>
        <p:spPr/>
        <p:txBody>
          <a:bodyPr/>
          <a:lstStyle/>
          <a:p>
            <a:r>
              <a:rPr lang="en-US" dirty="0"/>
              <a:t>Storage incurs costs.(commodity)</a:t>
            </a:r>
          </a:p>
          <a:p>
            <a:r>
              <a:rPr lang="en-US" dirty="0"/>
              <a:t>Some assets pay returns during storage.(financial asset)</a:t>
            </a:r>
          </a:p>
          <a:p>
            <a:endParaRPr lang="en-US" dirty="0"/>
          </a:p>
        </p:txBody>
      </p:sp>
    </p:spTree>
    <p:extLst>
      <p:ext uri="{BB962C8B-B14F-4D97-AF65-F5344CB8AC3E}">
        <p14:creationId xmlns:p14="http://schemas.microsoft.com/office/powerpoint/2010/main" val="32684750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DE97C-F9BE-4030-983F-36EB31059087}"/>
              </a:ext>
            </a:extLst>
          </p:cNvPr>
          <p:cNvSpPr>
            <a:spLocks noGrp="1"/>
          </p:cNvSpPr>
          <p:nvPr>
            <p:ph type="title"/>
          </p:nvPr>
        </p:nvSpPr>
        <p:spPr/>
        <p:txBody>
          <a:bodyPr/>
          <a:lstStyle/>
          <a:p>
            <a:r>
              <a:rPr lang="en-US" dirty="0"/>
              <a:t>Elementary principles of derivative pricing-Arbitrage</a:t>
            </a:r>
          </a:p>
        </p:txBody>
      </p:sp>
      <p:sp>
        <p:nvSpPr>
          <p:cNvPr id="3" name="Content Placeholder 2">
            <a:extLst>
              <a:ext uri="{FF2B5EF4-FFF2-40B4-BE49-F238E27FC236}">
                <a16:creationId xmlns:a16="http://schemas.microsoft.com/office/drawing/2014/main" id="{40CEE757-6D71-4744-82DB-2F1B2E2E54BE}"/>
              </a:ext>
            </a:extLst>
          </p:cNvPr>
          <p:cNvSpPr>
            <a:spLocks noGrp="1"/>
          </p:cNvSpPr>
          <p:nvPr>
            <p:ph idx="1"/>
          </p:nvPr>
        </p:nvSpPr>
        <p:spPr/>
        <p:txBody>
          <a:bodyPr/>
          <a:lstStyle/>
          <a:p>
            <a:r>
              <a:rPr lang="en-US" dirty="0"/>
              <a:t>In well- functioning markets with low transaction costs and a free flow of information, the </a:t>
            </a:r>
            <a:r>
              <a:rPr lang="en-US" dirty="0">
                <a:solidFill>
                  <a:srgbClr val="FF0000"/>
                </a:solidFill>
              </a:rPr>
              <a:t>same asset cannot sell for more than one price</a:t>
            </a:r>
            <a:r>
              <a:rPr lang="en-US" dirty="0"/>
              <a:t>.</a:t>
            </a:r>
          </a:p>
          <a:p>
            <a:r>
              <a:rPr lang="en-US" dirty="0"/>
              <a:t>For this reason, arbitrage is often referred to as the </a:t>
            </a:r>
            <a:r>
              <a:rPr lang="en-US" dirty="0">
                <a:solidFill>
                  <a:srgbClr val="FF0000"/>
                </a:solidFill>
              </a:rPr>
              <a:t>law of one price</a:t>
            </a:r>
            <a:r>
              <a:rPr lang="en-US" dirty="0"/>
              <a:t>.</a:t>
            </a:r>
          </a:p>
          <a:p>
            <a:r>
              <a:rPr lang="en-US" dirty="0"/>
              <a:t>This trade would </a:t>
            </a:r>
            <a:r>
              <a:rPr lang="en-US" dirty="0">
                <a:solidFill>
                  <a:srgbClr val="FF0000"/>
                </a:solidFill>
              </a:rPr>
              <a:t>get profit at no risk </a:t>
            </a:r>
            <a:r>
              <a:rPr lang="en-US" dirty="0"/>
              <a:t>and </a:t>
            </a:r>
            <a:r>
              <a:rPr lang="en-US" dirty="0">
                <a:solidFill>
                  <a:srgbClr val="FF0000"/>
                </a:solidFill>
              </a:rPr>
              <a:t>not require the commitment of any of the investor’s capital</a:t>
            </a:r>
            <a:r>
              <a:rPr lang="en-US" dirty="0"/>
              <a:t>.</a:t>
            </a:r>
          </a:p>
          <a:p>
            <a:r>
              <a:rPr lang="en-US" dirty="0"/>
              <a:t>To summarize, the forces of arbitrage in financial markets assure us that the </a:t>
            </a:r>
            <a:r>
              <a:rPr lang="en-US" dirty="0">
                <a:solidFill>
                  <a:srgbClr val="FF0000"/>
                </a:solidFill>
              </a:rPr>
              <a:t>same asset cannot sell for different prices</a:t>
            </a:r>
            <a:r>
              <a:rPr lang="en-US" dirty="0"/>
              <a:t>, nor can </a:t>
            </a:r>
            <a:r>
              <a:rPr lang="en-US" dirty="0">
                <a:solidFill>
                  <a:srgbClr val="FF0000"/>
                </a:solidFill>
              </a:rPr>
              <a:t>two equivalent combinations of assets that produce the same results sell for different prices</a:t>
            </a:r>
            <a:r>
              <a:rPr lang="en-US" dirty="0"/>
              <a:t>.</a:t>
            </a:r>
          </a:p>
        </p:txBody>
      </p:sp>
    </p:spTree>
    <p:extLst>
      <p:ext uri="{BB962C8B-B14F-4D97-AF65-F5344CB8AC3E}">
        <p14:creationId xmlns:p14="http://schemas.microsoft.com/office/powerpoint/2010/main" val="4154657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935D-AB46-43E8-9183-5F28C9903EC1}"/>
              </a:ext>
            </a:extLst>
          </p:cNvPr>
          <p:cNvSpPr>
            <a:spLocks noGrp="1"/>
          </p:cNvSpPr>
          <p:nvPr>
            <p:ph type="title"/>
          </p:nvPr>
        </p:nvSpPr>
        <p:spPr/>
        <p:txBody>
          <a:bodyPr/>
          <a:lstStyle/>
          <a:p>
            <a:r>
              <a:rPr lang="en-US" dirty="0"/>
              <a:t>Elementary principles of derivative pricing-Arbitrage</a:t>
            </a:r>
          </a:p>
        </p:txBody>
      </p:sp>
      <p:pic>
        <p:nvPicPr>
          <p:cNvPr id="5" name="Content Placeholder 4">
            <a:extLst>
              <a:ext uri="{FF2B5EF4-FFF2-40B4-BE49-F238E27FC236}">
                <a16:creationId xmlns:a16="http://schemas.microsoft.com/office/drawing/2014/main" id="{D6658CC8-7C61-4C1A-8863-CD191D84D0FE}"/>
              </a:ext>
            </a:extLst>
          </p:cNvPr>
          <p:cNvPicPr>
            <a:picLocks noGrp="1" noChangeAspect="1"/>
          </p:cNvPicPr>
          <p:nvPr>
            <p:ph idx="1"/>
          </p:nvPr>
        </p:nvPicPr>
        <p:blipFill>
          <a:blip r:embed="rId2"/>
          <a:stretch>
            <a:fillRect/>
          </a:stretch>
        </p:blipFill>
        <p:spPr>
          <a:xfrm>
            <a:off x="1579419" y="1930400"/>
            <a:ext cx="7265323" cy="4660013"/>
          </a:xfrm>
        </p:spPr>
      </p:pic>
    </p:spTree>
    <p:extLst>
      <p:ext uri="{BB962C8B-B14F-4D97-AF65-F5344CB8AC3E}">
        <p14:creationId xmlns:p14="http://schemas.microsoft.com/office/powerpoint/2010/main" val="386662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6AB55-2B32-43BD-88B1-F3CA049E0A6F}"/>
              </a:ext>
            </a:extLst>
          </p:cNvPr>
          <p:cNvSpPr>
            <a:spLocks noGrp="1"/>
          </p:cNvSpPr>
          <p:nvPr>
            <p:ph type="title"/>
          </p:nvPr>
        </p:nvSpPr>
        <p:spPr/>
        <p:txBody>
          <a:bodyPr>
            <a:normAutofit/>
          </a:bodyPr>
          <a:lstStyle/>
          <a:p>
            <a:r>
              <a:rPr lang="en-US" sz="4000" dirty="0"/>
              <a:t>Forward Contracts</a:t>
            </a:r>
            <a:br>
              <a:rPr lang="en-US" b="1" i="1" dirty="0"/>
            </a:br>
            <a:endParaRPr lang="en-US" dirty="0"/>
          </a:p>
        </p:txBody>
      </p:sp>
      <p:sp>
        <p:nvSpPr>
          <p:cNvPr id="3" name="Content Placeholder 2">
            <a:extLst>
              <a:ext uri="{FF2B5EF4-FFF2-40B4-BE49-F238E27FC236}">
                <a16:creationId xmlns:a16="http://schemas.microsoft.com/office/drawing/2014/main" id="{C054484B-071C-49EF-8490-2003F161CDCE}"/>
              </a:ext>
            </a:extLst>
          </p:cNvPr>
          <p:cNvSpPr>
            <a:spLocks noGrp="1"/>
          </p:cNvSpPr>
          <p:nvPr>
            <p:ph idx="1"/>
          </p:nvPr>
        </p:nvSpPr>
        <p:spPr/>
        <p:txBody>
          <a:bodyPr>
            <a:normAutofit/>
          </a:bodyPr>
          <a:lstStyle/>
          <a:p>
            <a:r>
              <a:rPr lang="en-US" sz="2000" i="1" dirty="0"/>
              <a:t>Definition: A forward contract is an </a:t>
            </a:r>
            <a:r>
              <a:rPr lang="en-US" sz="2000" i="1" dirty="0">
                <a:solidFill>
                  <a:srgbClr val="FF0000"/>
                </a:solidFill>
              </a:rPr>
              <a:t>over- the- counter </a:t>
            </a:r>
            <a:r>
              <a:rPr lang="en-US" sz="2000" i="1" dirty="0"/>
              <a:t>derivative contract in which two parties agree that one party, the </a:t>
            </a:r>
            <a:r>
              <a:rPr lang="en-US" sz="2000" i="1" dirty="0">
                <a:solidFill>
                  <a:srgbClr val="FF0000"/>
                </a:solidFill>
              </a:rPr>
              <a:t>buyer</a:t>
            </a:r>
            <a:r>
              <a:rPr lang="en-US" sz="2000" i="1" dirty="0"/>
              <a:t>, will purchase an </a:t>
            </a:r>
            <a:r>
              <a:rPr lang="en-US" sz="2000" i="1" dirty="0">
                <a:solidFill>
                  <a:srgbClr val="FF0000"/>
                </a:solidFill>
              </a:rPr>
              <a:t>underlying asset </a:t>
            </a:r>
            <a:r>
              <a:rPr lang="en-US" sz="2000" i="1" dirty="0"/>
              <a:t>from the other party, the </a:t>
            </a:r>
            <a:r>
              <a:rPr lang="en-US" sz="2000" i="1" dirty="0">
                <a:solidFill>
                  <a:srgbClr val="FF0000"/>
                </a:solidFill>
              </a:rPr>
              <a:t>seller</a:t>
            </a:r>
            <a:r>
              <a:rPr lang="en-US" sz="2000" i="1" dirty="0"/>
              <a:t>, at </a:t>
            </a:r>
            <a:r>
              <a:rPr lang="en-US" sz="2000" i="1" dirty="0">
                <a:solidFill>
                  <a:srgbClr val="FF0000"/>
                </a:solidFill>
              </a:rPr>
              <a:t>a</a:t>
            </a:r>
            <a:r>
              <a:rPr lang="en-US" sz="2000" i="1" dirty="0"/>
              <a:t> </a:t>
            </a:r>
            <a:r>
              <a:rPr lang="en-US" sz="2000" i="1" dirty="0">
                <a:solidFill>
                  <a:srgbClr val="FF0000"/>
                </a:solidFill>
              </a:rPr>
              <a:t>later date </a:t>
            </a:r>
            <a:r>
              <a:rPr lang="en-US" sz="2000" i="1" dirty="0"/>
              <a:t>at a </a:t>
            </a:r>
            <a:r>
              <a:rPr lang="en-US" sz="2000" i="1" dirty="0">
                <a:solidFill>
                  <a:srgbClr val="FF0000"/>
                </a:solidFill>
              </a:rPr>
              <a:t>fixed price </a:t>
            </a:r>
            <a:r>
              <a:rPr lang="en-US" sz="2000" i="1" dirty="0"/>
              <a:t>they agree on when the contract is signed.</a:t>
            </a:r>
          </a:p>
          <a:p>
            <a:r>
              <a:rPr lang="en-US" sz="2000" dirty="0"/>
              <a:t>At time </a:t>
            </a:r>
            <a:r>
              <a:rPr lang="en-US" sz="2000" i="1" dirty="0"/>
              <a:t>t </a:t>
            </a:r>
            <a:r>
              <a:rPr lang="en-US" sz="2000" dirty="0"/>
              <a:t>= 0, the </a:t>
            </a:r>
            <a:r>
              <a:rPr lang="en-US" sz="2000" dirty="0">
                <a:solidFill>
                  <a:srgbClr val="FF0000"/>
                </a:solidFill>
              </a:rPr>
              <a:t>long</a:t>
            </a:r>
            <a:r>
              <a:rPr lang="en-US" sz="2000" dirty="0"/>
              <a:t> and the </a:t>
            </a:r>
            <a:r>
              <a:rPr lang="en-US" sz="2000" dirty="0">
                <a:solidFill>
                  <a:srgbClr val="FF0000"/>
                </a:solidFill>
              </a:rPr>
              <a:t>short</a:t>
            </a:r>
            <a:r>
              <a:rPr lang="en-US" sz="2000" dirty="0"/>
              <a:t> agree that the short will deliver the asset to the long at time </a:t>
            </a:r>
            <a:r>
              <a:rPr lang="en-US" sz="2000" i="1" dirty="0"/>
              <a:t>T </a:t>
            </a:r>
            <a:r>
              <a:rPr lang="en-US" sz="2000" dirty="0"/>
              <a:t>for a price of </a:t>
            </a:r>
            <a:r>
              <a:rPr lang="en-US" sz="2000" i="1" dirty="0"/>
              <a:t>F</a:t>
            </a:r>
            <a:r>
              <a:rPr lang="en-US" sz="2000" baseline="-25000" dirty="0"/>
              <a:t>0</a:t>
            </a:r>
            <a:r>
              <a:rPr lang="en-US" sz="2000" dirty="0"/>
              <a:t>(</a:t>
            </a:r>
            <a:r>
              <a:rPr lang="en-US" sz="2000" i="1" dirty="0"/>
              <a:t>T</a:t>
            </a:r>
            <a:r>
              <a:rPr lang="en-US" sz="2000" dirty="0"/>
              <a:t>).</a:t>
            </a:r>
          </a:p>
          <a:p>
            <a:r>
              <a:rPr lang="en-US" sz="2000" dirty="0"/>
              <a:t>Now, let us roll forward to time </a:t>
            </a:r>
            <a:r>
              <a:rPr lang="en-US" sz="2000" i="1" dirty="0"/>
              <a:t>T</a:t>
            </a:r>
            <a:r>
              <a:rPr lang="en-US" sz="2000" dirty="0"/>
              <a:t>, when the price of the underlying is </a:t>
            </a:r>
            <a:r>
              <a:rPr lang="en-US" sz="2000" i="1" dirty="0"/>
              <a:t>S</a:t>
            </a:r>
            <a:r>
              <a:rPr lang="en-US" sz="2000" i="1" baseline="-25000" dirty="0"/>
              <a:t>T</a:t>
            </a:r>
            <a:r>
              <a:rPr lang="en-US" sz="2000" dirty="0"/>
              <a:t>.</a:t>
            </a:r>
          </a:p>
          <a:p>
            <a:r>
              <a:rPr lang="en-US" sz="2000" dirty="0"/>
              <a:t>These contracts have </a:t>
            </a:r>
            <a:r>
              <a:rPr lang="en-US" altLang="zh-CN" sz="2000" dirty="0"/>
              <a:t>customized</a:t>
            </a:r>
            <a:r>
              <a:rPr lang="en-US" sz="2000" dirty="0"/>
              <a:t> </a:t>
            </a:r>
            <a:r>
              <a:rPr lang="en-US" sz="2000" dirty="0">
                <a:solidFill>
                  <a:srgbClr val="FF0000"/>
                </a:solidFill>
              </a:rPr>
              <a:t>underlying assets, times to expiration, delivery and settlement conditions, and quantities.</a:t>
            </a:r>
          </a:p>
          <a:p>
            <a:endParaRPr lang="en-US" i="1" dirty="0"/>
          </a:p>
        </p:txBody>
      </p:sp>
    </p:spTree>
    <p:extLst>
      <p:ext uri="{BB962C8B-B14F-4D97-AF65-F5344CB8AC3E}">
        <p14:creationId xmlns:p14="http://schemas.microsoft.com/office/powerpoint/2010/main" val="3492151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8695-B7CE-4D6E-A785-C1D727736631}"/>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BF809369-364C-494D-A422-54CB9C9C3E54}"/>
              </a:ext>
            </a:extLst>
          </p:cNvPr>
          <p:cNvSpPr>
            <a:spLocks noGrp="1"/>
          </p:cNvSpPr>
          <p:nvPr>
            <p:ph idx="1"/>
          </p:nvPr>
        </p:nvSpPr>
        <p:spPr/>
        <p:txBody>
          <a:bodyPr/>
          <a:lstStyle/>
          <a:p>
            <a:r>
              <a:rPr lang="en-US" dirty="0"/>
              <a:t>1 Which of the following is a result of arbitrage?</a:t>
            </a:r>
          </a:p>
          <a:p>
            <a:pPr lvl="1"/>
            <a:r>
              <a:rPr lang="en-US" dirty="0"/>
              <a:t>A The law of one price</a:t>
            </a:r>
          </a:p>
          <a:p>
            <a:pPr lvl="1"/>
            <a:r>
              <a:rPr lang="en-US" dirty="0"/>
              <a:t>B The law of similar prices</a:t>
            </a:r>
          </a:p>
          <a:p>
            <a:pPr lvl="1"/>
            <a:r>
              <a:rPr lang="en-US" dirty="0"/>
              <a:t>C The law of limited profitability</a:t>
            </a:r>
          </a:p>
          <a:p>
            <a:r>
              <a:rPr lang="en-US" dirty="0"/>
              <a:t>2 When an arbitrage opportunity exists, what happens in the market?</a:t>
            </a:r>
          </a:p>
          <a:p>
            <a:pPr lvl="1"/>
            <a:r>
              <a:rPr lang="en-US" dirty="0"/>
              <a:t>A The combined actions of all arbitrageurs force the prices to converge.</a:t>
            </a:r>
          </a:p>
          <a:p>
            <a:pPr lvl="1"/>
            <a:r>
              <a:rPr lang="en-US" dirty="0"/>
              <a:t>B The combined actions of arbitrageurs result in a locked- limit situation.</a:t>
            </a:r>
          </a:p>
          <a:p>
            <a:pPr lvl="1"/>
            <a:r>
              <a:rPr lang="en-US" dirty="0"/>
              <a:t>C The combined actions of all arbitrageurs result in sustained profits to all.</a:t>
            </a:r>
          </a:p>
        </p:txBody>
      </p:sp>
    </p:spTree>
    <p:extLst>
      <p:ext uri="{BB962C8B-B14F-4D97-AF65-F5344CB8AC3E}">
        <p14:creationId xmlns:p14="http://schemas.microsoft.com/office/powerpoint/2010/main" val="3312634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137A-1E39-46C4-88CE-9C922D97F5F5}"/>
              </a:ext>
            </a:extLst>
          </p:cNvPr>
          <p:cNvSpPr>
            <a:spLocks noGrp="1"/>
          </p:cNvSpPr>
          <p:nvPr>
            <p:ph type="title"/>
          </p:nvPr>
        </p:nvSpPr>
        <p:spPr/>
        <p:txBody>
          <a:bodyPr/>
          <a:lstStyle/>
          <a:p>
            <a:r>
              <a:rPr lang="en-US" dirty="0"/>
              <a:t>Practices</a:t>
            </a:r>
          </a:p>
        </p:txBody>
      </p:sp>
      <p:sp>
        <p:nvSpPr>
          <p:cNvPr id="3" name="Content Placeholder 2">
            <a:extLst>
              <a:ext uri="{FF2B5EF4-FFF2-40B4-BE49-F238E27FC236}">
                <a16:creationId xmlns:a16="http://schemas.microsoft.com/office/drawing/2014/main" id="{62E00AED-25DB-4B87-9D94-BFC755ED3CCF}"/>
              </a:ext>
            </a:extLst>
          </p:cNvPr>
          <p:cNvSpPr>
            <a:spLocks noGrp="1"/>
          </p:cNvSpPr>
          <p:nvPr>
            <p:ph idx="1"/>
          </p:nvPr>
        </p:nvSpPr>
        <p:spPr/>
        <p:txBody>
          <a:bodyPr>
            <a:normAutofit/>
          </a:bodyPr>
          <a:lstStyle/>
          <a:p>
            <a:r>
              <a:rPr lang="en-US" dirty="0"/>
              <a:t>3 Which of the following accurately defines arbitrage?</a:t>
            </a:r>
          </a:p>
          <a:p>
            <a:pPr lvl="1"/>
            <a:r>
              <a:rPr lang="en-US" dirty="0"/>
              <a:t>A An opportunity to make a profit at no risk</a:t>
            </a:r>
          </a:p>
          <a:p>
            <a:pPr lvl="1"/>
            <a:r>
              <a:rPr lang="en-US" dirty="0"/>
              <a:t>B An opportunity to make a profit at no risk and with the investment of no capital</a:t>
            </a:r>
          </a:p>
          <a:p>
            <a:pPr lvl="1"/>
            <a:r>
              <a:rPr lang="en-US" dirty="0"/>
              <a:t>C An opportunity to earn a return in excess of the return appropriate for the risk assumed</a:t>
            </a:r>
          </a:p>
          <a:p>
            <a:r>
              <a:rPr lang="en-US" dirty="0"/>
              <a:t>4 Which of the following ways best describes how arbitrage contributes to market efficiency?</a:t>
            </a:r>
          </a:p>
          <a:p>
            <a:pPr lvl="1"/>
            <a:r>
              <a:rPr lang="en-US" dirty="0"/>
              <a:t>A Arbitrage penalizes those who trade too rapidly.</a:t>
            </a:r>
          </a:p>
          <a:p>
            <a:pPr lvl="1"/>
            <a:r>
              <a:rPr lang="en-US" dirty="0"/>
              <a:t>B Arbitrage equalizes the risks taken by all market participants.</a:t>
            </a:r>
          </a:p>
          <a:p>
            <a:pPr lvl="1"/>
            <a:r>
              <a:rPr lang="en-US" dirty="0"/>
              <a:t>C Arbitrage improves the rate at which prices converge to their relative fair values.</a:t>
            </a:r>
          </a:p>
        </p:txBody>
      </p:sp>
    </p:spTree>
    <p:extLst>
      <p:ext uri="{BB962C8B-B14F-4D97-AF65-F5344CB8AC3E}">
        <p14:creationId xmlns:p14="http://schemas.microsoft.com/office/powerpoint/2010/main" val="220309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D5B9-88E4-44F9-804F-4CB8957CD25F}"/>
              </a:ext>
            </a:extLst>
          </p:cNvPr>
          <p:cNvSpPr>
            <a:spLocks noGrp="1"/>
          </p:cNvSpPr>
          <p:nvPr>
            <p:ph type="title"/>
          </p:nvPr>
        </p:nvSpPr>
        <p:spPr/>
        <p:txBody>
          <a:bodyPr>
            <a:normAutofit/>
          </a:bodyPr>
          <a:lstStyle/>
          <a:p>
            <a:r>
              <a:rPr lang="en-US" sz="4000" dirty="0"/>
              <a:t>Forward Contracts</a:t>
            </a:r>
          </a:p>
        </p:txBody>
      </p:sp>
      <p:pic>
        <p:nvPicPr>
          <p:cNvPr id="5" name="Content Placeholder 4">
            <a:extLst>
              <a:ext uri="{FF2B5EF4-FFF2-40B4-BE49-F238E27FC236}">
                <a16:creationId xmlns:a16="http://schemas.microsoft.com/office/drawing/2014/main" id="{6D5B3625-C448-4069-AB89-D60155B7F92F}"/>
              </a:ext>
            </a:extLst>
          </p:cNvPr>
          <p:cNvPicPr>
            <a:picLocks noGrp="1" noChangeAspect="1"/>
          </p:cNvPicPr>
          <p:nvPr>
            <p:ph idx="1"/>
          </p:nvPr>
        </p:nvPicPr>
        <p:blipFill>
          <a:blip r:embed="rId2"/>
          <a:stretch>
            <a:fillRect/>
          </a:stretch>
        </p:blipFill>
        <p:spPr>
          <a:xfrm>
            <a:off x="677334" y="2220199"/>
            <a:ext cx="3153687" cy="3697426"/>
          </a:xfrm>
        </p:spPr>
      </p:pic>
      <p:pic>
        <p:nvPicPr>
          <p:cNvPr id="7" name="Picture 6">
            <a:extLst>
              <a:ext uri="{FF2B5EF4-FFF2-40B4-BE49-F238E27FC236}">
                <a16:creationId xmlns:a16="http://schemas.microsoft.com/office/drawing/2014/main" id="{CE0DA70C-7423-4CB7-B9B6-7D5E46F0AF61}"/>
              </a:ext>
            </a:extLst>
          </p:cNvPr>
          <p:cNvPicPr>
            <a:picLocks noChangeAspect="1"/>
          </p:cNvPicPr>
          <p:nvPr/>
        </p:nvPicPr>
        <p:blipFill>
          <a:blip r:embed="rId3"/>
          <a:stretch>
            <a:fillRect/>
          </a:stretch>
        </p:blipFill>
        <p:spPr>
          <a:xfrm>
            <a:off x="4614861" y="2149808"/>
            <a:ext cx="3520609" cy="3838208"/>
          </a:xfrm>
          <a:prstGeom prst="rect">
            <a:avLst/>
          </a:prstGeom>
        </p:spPr>
      </p:pic>
    </p:spTree>
    <p:extLst>
      <p:ext uri="{BB962C8B-B14F-4D97-AF65-F5344CB8AC3E}">
        <p14:creationId xmlns:p14="http://schemas.microsoft.com/office/powerpoint/2010/main" val="53277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8ABC-AE65-40D1-9D5C-6852A806CACA}"/>
              </a:ext>
            </a:extLst>
          </p:cNvPr>
          <p:cNvSpPr>
            <a:spLocks noGrp="1"/>
          </p:cNvSpPr>
          <p:nvPr>
            <p:ph type="title"/>
          </p:nvPr>
        </p:nvSpPr>
        <p:spPr/>
        <p:txBody>
          <a:bodyPr>
            <a:normAutofit/>
          </a:bodyPr>
          <a:lstStyle/>
          <a:p>
            <a:r>
              <a:rPr lang="en-US" sz="4000" dirty="0"/>
              <a:t>Forward Contracts</a:t>
            </a:r>
          </a:p>
        </p:txBody>
      </p:sp>
      <p:sp>
        <p:nvSpPr>
          <p:cNvPr id="3" name="Content Placeholder 2">
            <a:extLst>
              <a:ext uri="{FF2B5EF4-FFF2-40B4-BE49-F238E27FC236}">
                <a16:creationId xmlns:a16="http://schemas.microsoft.com/office/drawing/2014/main" id="{D22A806C-F69B-4DED-9FC2-EB92BEFA3A94}"/>
              </a:ext>
            </a:extLst>
          </p:cNvPr>
          <p:cNvSpPr>
            <a:spLocks noGrp="1"/>
          </p:cNvSpPr>
          <p:nvPr>
            <p:ph idx="1"/>
          </p:nvPr>
        </p:nvSpPr>
        <p:spPr/>
        <p:txBody>
          <a:bodyPr>
            <a:normAutofit/>
          </a:bodyPr>
          <a:lstStyle/>
          <a:p>
            <a:r>
              <a:rPr lang="en-US" dirty="0"/>
              <a:t>Characteristics:</a:t>
            </a:r>
          </a:p>
          <a:p>
            <a:pPr lvl="1"/>
            <a:r>
              <a:rPr lang="en-US" dirty="0"/>
              <a:t>An important element of forward contracts is that </a:t>
            </a:r>
            <a:r>
              <a:rPr lang="en-US" dirty="0">
                <a:solidFill>
                  <a:srgbClr val="FF0000"/>
                </a:solidFill>
              </a:rPr>
              <a:t>no money changes </a:t>
            </a:r>
            <a:r>
              <a:rPr lang="en-US" dirty="0"/>
              <a:t>hands between parties when the contract is initiated.  </a:t>
            </a:r>
          </a:p>
          <a:p>
            <a:pPr lvl="1"/>
            <a:r>
              <a:rPr lang="en-US" dirty="0"/>
              <a:t>The long and the short are engaged in a </a:t>
            </a:r>
            <a:r>
              <a:rPr lang="en-US" dirty="0">
                <a:solidFill>
                  <a:srgbClr val="FF0000"/>
                </a:solidFill>
              </a:rPr>
              <a:t>zero- sum game</a:t>
            </a:r>
            <a:r>
              <a:rPr lang="en-US" dirty="0"/>
              <a:t>, which is a type of competition in which one participant’s gains are the other’s losses. </a:t>
            </a:r>
            <a:r>
              <a:rPr lang="en-US" dirty="0">
                <a:solidFill>
                  <a:srgbClr val="FF0000"/>
                </a:solidFill>
              </a:rPr>
              <a:t>Only one party could default at a time.</a:t>
            </a:r>
            <a:r>
              <a:rPr lang="en-US" dirty="0"/>
              <a:t> Forward contracts have </a:t>
            </a:r>
            <a:r>
              <a:rPr lang="en-US" dirty="0">
                <a:solidFill>
                  <a:srgbClr val="FF0000"/>
                </a:solidFill>
              </a:rPr>
              <a:t>zero value at the start</a:t>
            </a:r>
            <a:r>
              <a:rPr lang="en-US" dirty="0"/>
              <a:t>.</a:t>
            </a:r>
          </a:p>
          <a:p>
            <a:pPr lvl="1"/>
            <a:r>
              <a:rPr lang="en-US" dirty="0"/>
              <a:t>Forward contracts need not specifically settle by delivery of the underlying asset. They can settle by </a:t>
            </a:r>
            <a:r>
              <a:rPr lang="en-US" dirty="0">
                <a:solidFill>
                  <a:srgbClr val="FF0000"/>
                </a:solidFill>
              </a:rPr>
              <a:t>an exchange of cash</a:t>
            </a:r>
            <a:r>
              <a:rPr lang="en-US" dirty="0"/>
              <a:t>. These contracts—called </a:t>
            </a:r>
            <a:r>
              <a:rPr lang="en-US" b="1" dirty="0"/>
              <a:t>non- deliverable forwards </a:t>
            </a:r>
            <a:r>
              <a:rPr lang="en-US" dirty="0"/>
              <a:t>(NDFs), </a:t>
            </a:r>
            <a:r>
              <a:rPr lang="en-US" b="1" dirty="0"/>
              <a:t>cash- settled forwards</a:t>
            </a:r>
            <a:r>
              <a:rPr lang="en-US" dirty="0"/>
              <a:t>, or </a:t>
            </a:r>
            <a:r>
              <a:rPr lang="en-US" b="1" dirty="0"/>
              <a:t>contracts for differences.</a:t>
            </a:r>
          </a:p>
          <a:p>
            <a:pPr lvl="1"/>
            <a:r>
              <a:rPr lang="en-US" dirty="0"/>
              <a:t>The primary purpose of derivatives is for </a:t>
            </a:r>
            <a:r>
              <a:rPr lang="en-US" dirty="0">
                <a:solidFill>
                  <a:srgbClr val="FF0000"/>
                </a:solidFill>
              </a:rPr>
              <a:t>risk management</a:t>
            </a:r>
            <a:r>
              <a:rPr lang="en-US" dirty="0"/>
              <a:t>.</a:t>
            </a:r>
            <a:endParaRPr lang="en-US" b="1" dirty="0"/>
          </a:p>
          <a:p>
            <a:pPr lvl="1"/>
            <a:r>
              <a:rPr lang="en-US" dirty="0"/>
              <a:t>As previously mentioned, forward contracts are </a:t>
            </a:r>
            <a:r>
              <a:rPr lang="en-US" dirty="0">
                <a:solidFill>
                  <a:srgbClr val="FF0000"/>
                </a:solidFill>
              </a:rPr>
              <a:t>OTC contracts</a:t>
            </a:r>
            <a:r>
              <a:rPr lang="en-US" dirty="0"/>
              <a:t>. There is no formal forward contract exchange.</a:t>
            </a:r>
          </a:p>
        </p:txBody>
      </p:sp>
    </p:spTree>
    <p:extLst>
      <p:ext uri="{BB962C8B-B14F-4D97-AF65-F5344CB8AC3E}">
        <p14:creationId xmlns:p14="http://schemas.microsoft.com/office/powerpoint/2010/main" val="80766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C5E5-B49D-4096-80C1-B8052495A474}"/>
              </a:ext>
            </a:extLst>
          </p:cNvPr>
          <p:cNvSpPr>
            <a:spLocks noGrp="1"/>
          </p:cNvSpPr>
          <p:nvPr>
            <p:ph type="title"/>
          </p:nvPr>
        </p:nvSpPr>
        <p:spPr/>
        <p:txBody>
          <a:bodyPr>
            <a:normAutofit/>
          </a:bodyPr>
          <a:lstStyle/>
          <a:p>
            <a:r>
              <a:rPr lang="en-US" sz="4000" dirty="0"/>
              <a:t>Futures Contracts</a:t>
            </a:r>
          </a:p>
        </p:txBody>
      </p:sp>
      <p:sp>
        <p:nvSpPr>
          <p:cNvPr id="3" name="Content Placeholder 2">
            <a:extLst>
              <a:ext uri="{FF2B5EF4-FFF2-40B4-BE49-F238E27FC236}">
                <a16:creationId xmlns:a16="http://schemas.microsoft.com/office/drawing/2014/main" id="{831B6362-3303-4415-9D10-C4E0904D67AF}"/>
              </a:ext>
            </a:extLst>
          </p:cNvPr>
          <p:cNvSpPr>
            <a:spLocks noGrp="1"/>
          </p:cNvSpPr>
          <p:nvPr>
            <p:ph idx="1"/>
          </p:nvPr>
        </p:nvSpPr>
        <p:spPr/>
        <p:txBody>
          <a:bodyPr/>
          <a:lstStyle/>
          <a:p>
            <a:r>
              <a:rPr lang="en-US" sz="2800" dirty="0"/>
              <a:t>Forward commitments</a:t>
            </a:r>
          </a:p>
          <a:p>
            <a:pPr lvl="1"/>
            <a:r>
              <a:rPr lang="en-US" sz="2800" dirty="0">
                <a:solidFill>
                  <a:schemeClr val="tx1"/>
                </a:solidFill>
              </a:rPr>
              <a:t>Forward</a:t>
            </a:r>
          </a:p>
          <a:p>
            <a:pPr lvl="1"/>
            <a:r>
              <a:rPr lang="en-US" sz="2800" u="sng" dirty="0">
                <a:solidFill>
                  <a:srgbClr val="FF0000"/>
                </a:solidFill>
              </a:rPr>
              <a:t>Futures</a:t>
            </a:r>
          </a:p>
          <a:p>
            <a:pPr lvl="1"/>
            <a:r>
              <a:rPr lang="en-US" sz="2800" dirty="0"/>
              <a:t>Swap</a:t>
            </a:r>
          </a:p>
          <a:p>
            <a:r>
              <a:rPr lang="en-US" sz="2800" dirty="0"/>
              <a:t>Contingent claims</a:t>
            </a:r>
          </a:p>
          <a:p>
            <a:pPr lvl="1"/>
            <a:r>
              <a:rPr lang="en-US" sz="2800" dirty="0"/>
              <a:t>Option</a:t>
            </a:r>
          </a:p>
          <a:p>
            <a:pPr lvl="1"/>
            <a:r>
              <a:rPr lang="en-US" sz="2800" dirty="0"/>
              <a:t>Credit Derivatives</a:t>
            </a:r>
          </a:p>
          <a:p>
            <a:pPr lvl="1"/>
            <a:endParaRPr lang="en-US" dirty="0"/>
          </a:p>
        </p:txBody>
      </p:sp>
    </p:spTree>
    <p:extLst>
      <p:ext uri="{BB962C8B-B14F-4D97-AF65-F5344CB8AC3E}">
        <p14:creationId xmlns:p14="http://schemas.microsoft.com/office/powerpoint/2010/main" val="1800058910"/>
      </p:ext>
    </p:extLst>
  </p:cSld>
  <p:clrMapOvr>
    <a:masterClrMapping/>
  </p:clrMapOvr>
</p:sld>
</file>

<file path=ppt/theme/theme1.xml><?xml version="1.0" encoding="utf-8"?>
<a:theme xmlns:a="http://schemas.openxmlformats.org/drawingml/2006/main" name="Face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86086</TotalTime>
  <Words>3352</Words>
  <Application>Microsoft Office PowerPoint</Application>
  <PresentationFormat>Widescreen</PresentationFormat>
  <Paragraphs>408</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华文新魏</vt:lpstr>
      <vt:lpstr>方正姚体</vt:lpstr>
      <vt:lpstr>Arial</vt:lpstr>
      <vt:lpstr>Trebuchet MS</vt:lpstr>
      <vt:lpstr>Wingdings 3</vt:lpstr>
      <vt:lpstr>Facet</vt:lpstr>
      <vt:lpstr>Study session 15 Derivatives</vt:lpstr>
      <vt:lpstr>Reading 45 Derivative Markets and Instruments</vt:lpstr>
      <vt:lpstr>Definition of derivatives</vt:lpstr>
      <vt:lpstr>TYPES OF DERIVATIVES</vt:lpstr>
      <vt:lpstr>Forward Contracts</vt:lpstr>
      <vt:lpstr>Forward Contracts </vt:lpstr>
      <vt:lpstr>Forward Contracts</vt:lpstr>
      <vt:lpstr>Forward Contracts</vt:lpstr>
      <vt:lpstr>Futures Contracts</vt:lpstr>
      <vt:lpstr>Futures Contracts</vt:lpstr>
      <vt:lpstr>Futures Contracts</vt:lpstr>
      <vt:lpstr>Futures Contracts</vt:lpstr>
      <vt:lpstr>Futures Contracts</vt:lpstr>
      <vt:lpstr>Futures Contracts</vt:lpstr>
      <vt:lpstr>Futures Contracts</vt:lpstr>
      <vt:lpstr>Swap Contracts</vt:lpstr>
      <vt:lpstr>Swap Contracts</vt:lpstr>
      <vt:lpstr>Swap Contracts</vt:lpstr>
      <vt:lpstr>Swap Contracts</vt:lpstr>
      <vt:lpstr>Practices </vt:lpstr>
      <vt:lpstr>Practices</vt:lpstr>
      <vt:lpstr>Option Contracts</vt:lpstr>
      <vt:lpstr>Option Contracts</vt:lpstr>
      <vt:lpstr>Option Contracts Call Option</vt:lpstr>
      <vt:lpstr>Option Contracts Call Option</vt:lpstr>
      <vt:lpstr>Option Contracts Call Option</vt:lpstr>
      <vt:lpstr>Practices </vt:lpstr>
      <vt:lpstr>Option Contracts Put Option</vt:lpstr>
      <vt:lpstr>Option Contracts Put Option</vt:lpstr>
      <vt:lpstr>Option Contracts Put Option</vt:lpstr>
      <vt:lpstr>Practices</vt:lpstr>
      <vt:lpstr>Option Contracts</vt:lpstr>
      <vt:lpstr>Option Contracts</vt:lpstr>
      <vt:lpstr>Practices</vt:lpstr>
      <vt:lpstr>Credit Derivatives  </vt:lpstr>
      <vt:lpstr>Credit Derivatives</vt:lpstr>
      <vt:lpstr>Credit Derivatives</vt:lpstr>
      <vt:lpstr>Credit Derivatives</vt:lpstr>
      <vt:lpstr>Credit Derivatives</vt:lpstr>
      <vt:lpstr>Credit Derivatives</vt:lpstr>
      <vt:lpstr>Credit Derivatives</vt:lpstr>
      <vt:lpstr>Practices</vt:lpstr>
      <vt:lpstr>Asset-backed securities</vt:lpstr>
      <vt:lpstr>Asset-backed securities</vt:lpstr>
      <vt:lpstr>Derivative underlying</vt:lpstr>
      <vt:lpstr>Classification of derivatives Forward commitments and contingent claims</vt:lpstr>
      <vt:lpstr>Classification  of derivatives   Exchange-traded and OTC market</vt:lpstr>
      <vt:lpstr>Classification  of derivatives   Exchange-traded and OTC market</vt:lpstr>
      <vt:lpstr>Classification  of derivatives   Exchange-traded and OTC market</vt:lpstr>
      <vt:lpstr>The purposes and benefits of derivatives</vt:lpstr>
      <vt:lpstr>The purposes and benefits of derivatives</vt:lpstr>
      <vt:lpstr>Criticisms and misuses of derivatives Speculation and gambling</vt:lpstr>
      <vt:lpstr>Criticisms and misuses of derivatives Destabilization and Systemic Risk</vt:lpstr>
      <vt:lpstr>Practices</vt:lpstr>
      <vt:lpstr>Practices</vt:lpstr>
      <vt:lpstr>Elementary principles of derivative pricing </vt:lpstr>
      <vt:lpstr>Elementary principles of derivative pricing-Storage</vt:lpstr>
      <vt:lpstr>Elementary principles of derivative pricing-Arbitrage</vt:lpstr>
      <vt:lpstr>Elementary principles of derivative pricing-Arbitrage</vt:lpstr>
      <vt:lpstr>Practices</vt:lpstr>
      <vt:lpstr>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48 Derivative Markets and Instruments</dc:title>
  <dc:creator>秦玮杰</dc:creator>
  <cp:lastModifiedBy>秦玮杰</cp:lastModifiedBy>
  <cp:revision>234</cp:revision>
  <dcterms:created xsi:type="dcterms:W3CDTF">2021-07-05T01:04:15Z</dcterms:created>
  <dcterms:modified xsi:type="dcterms:W3CDTF">2021-12-30T07:19:27Z</dcterms:modified>
</cp:coreProperties>
</file>