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8"/>
    <p:restoredTop sz="94737"/>
  </p:normalViewPr>
  <p:slideViewPr>
    <p:cSldViewPr snapToGrid="0">
      <p:cViewPr varScale="1">
        <p:scale>
          <a:sx n="69" d="100"/>
          <a:sy n="69"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10/21/2022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Source of repayment proceeds</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dirty="0">
                <a:solidFill>
                  <a:srgbClr val="FF0000"/>
                </a:solidFill>
              </a:rPr>
              <a:t>Asset or collateral backing</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p:txBody>
          <a:bodyPr>
            <a:normAutofit/>
          </a:bodyPr>
          <a:lstStyle/>
          <a:p>
            <a:r>
              <a:rPr lang="en-US" dirty="0"/>
              <a:t>A plain vanilla bond is also known as a </a:t>
            </a:r>
            <a:r>
              <a:rPr lang="en-US" dirty="0">
                <a:solidFill>
                  <a:srgbClr val="FF0000"/>
                </a:solidFill>
              </a:rPr>
              <a:t>bullet bond </a:t>
            </a:r>
            <a:r>
              <a:rPr lang="en-US" dirty="0"/>
              <a:t>because the entire payment of principal occurs at maturity.</a:t>
            </a:r>
          </a:p>
          <a:p>
            <a:r>
              <a:rPr lang="en-US" dirty="0"/>
              <a:t>In contrast, an amortizing bond has a payment schedule that calls for periodic payments of interest and repayments of principal. </a:t>
            </a:r>
          </a:p>
          <a:p>
            <a:r>
              <a:rPr lang="en-US" dirty="0"/>
              <a:t>A </a:t>
            </a:r>
            <a:r>
              <a:rPr lang="en-US" dirty="0">
                <a:solidFill>
                  <a:srgbClr val="FF0000"/>
                </a:solidFill>
              </a:rPr>
              <a:t>fully amortized </a:t>
            </a:r>
            <a:r>
              <a:rPr lang="en-US" dirty="0"/>
              <a:t>bond is characterized by a fixed periodic payment schedule that reduces the bond’s outstanding principal amount to zero by the maturity date.</a:t>
            </a:r>
          </a:p>
          <a:p>
            <a:r>
              <a:rPr lang="en-US" dirty="0"/>
              <a:t>A </a:t>
            </a:r>
            <a:r>
              <a:rPr lang="en-US" dirty="0">
                <a:solidFill>
                  <a:srgbClr val="FF0000"/>
                </a:solidFill>
              </a:rPr>
              <a:t>partially amortized </a:t>
            </a:r>
            <a:r>
              <a:rPr lang="en-US" dirty="0"/>
              <a:t>bond also makes fixed periodic payments until maturity, but only a portion of the principal is repaid by the maturity date. </a:t>
            </a:r>
          </a:p>
          <a:p>
            <a:r>
              <a:rPr lang="en-US" dirty="0"/>
              <a:t>Thus, a </a:t>
            </a:r>
            <a:r>
              <a:rPr lang="en-US" dirty="0">
                <a:solidFill>
                  <a:srgbClr val="FF0000"/>
                </a:solidFill>
              </a:rPr>
              <a:t>balloon payment </a:t>
            </a:r>
            <a:r>
              <a:rPr lang="en-US" dirty="0"/>
              <a:t>is required at maturity to retire the bond’s outstanding principal amount.</a:t>
            </a:r>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p:txBody>
          <a:bodyPr>
            <a:normAutofit fontScale="92500"/>
          </a:bodyPr>
          <a:lstStyle/>
          <a:p>
            <a:pPr marL="0" indent="0">
              <a:buNone/>
            </a:pPr>
            <a:r>
              <a:rPr lang="en-US" dirty="0"/>
              <a:t>1. The structure that requires the largest repayment of principal at maturity is that of a:</a:t>
            </a:r>
          </a:p>
          <a:p>
            <a:pPr marL="457200" indent="-457200">
              <a:buFont typeface="+mj-lt"/>
              <a:buAutoNum type="alphaUcPeriod"/>
            </a:pPr>
            <a:r>
              <a:rPr lang="en-US" b="1" dirty="0"/>
              <a:t>bullet bond.</a:t>
            </a:r>
          </a:p>
          <a:p>
            <a:pPr marL="457200" indent="-457200">
              <a:buFont typeface="+mj-lt"/>
              <a:buAutoNum type="alphaUcPeriod"/>
            </a:pPr>
            <a:r>
              <a:rPr lang="en-US" b="1" dirty="0"/>
              <a:t>fully amortized bond.</a:t>
            </a:r>
          </a:p>
          <a:p>
            <a:pPr marL="457200" indent="-457200">
              <a:buFont typeface="+mj-lt"/>
              <a:buAutoNum type="alphaUcPeriod"/>
            </a:pPr>
            <a:r>
              <a:rPr lang="en-US" b="1" dirty="0"/>
              <a:t>partially amortized bond.</a:t>
            </a:r>
          </a:p>
          <a:p>
            <a:pPr marL="0" indent="0">
              <a:buNone/>
            </a:pPr>
            <a:r>
              <a:rPr lang="en-US" dirty="0"/>
              <a:t>2. Relative to a fully amortized bond, the coupon payments of an otherwise similar partially amortized bond are:</a:t>
            </a:r>
          </a:p>
          <a:p>
            <a:pPr marL="457200" indent="-457200">
              <a:buFont typeface="+mj-lt"/>
              <a:buAutoNum type="alphaUcPeriod"/>
            </a:pPr>
            <a:r>
              <a:rPr lang="en-US" b="1" dirty="0"/>
              <a:t>lower or equal.</a:t>
            </a:r>
          </a:p>
          <a:p>
            <a:pPr marL="457200" indent="-457200">
              <a:buFont typeface="+mj-lt"/>
              <a:buAutoNum type="alphaUcPeriod"/>
            </a:pPr>
            <a:r>
              <a:rPr lang="en-US" b="1" dirty="0"/>
              <a:t>equal.</a:t>
            </a:r>
          </a:p>
          <a:p>
            <a:pPr marL="457200" indent="-457200">
              <a:buFont typeface="+mj-lt"/>
              <a:buAutoNum type="alphaUcPeriod"/>
            </a:pPr>
            <a:r>
              <a:rPr lang="en-US" b="1" dirty="0"/>
              <a:t>higher or equal.</a:t>
            </a:r>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p:txBody>
          <a:bodyPr>
            <a:normAutofit/>
          </a:bodyPr>
          <a:lstStyle/>
          <a:p>
            <a:r>
              <a:rPr lang="en-US" sz="2800" dirty="0"/>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15551887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171.48</a:t>
                      </a:r>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154.76</a:t>
                      </a:r>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147.02</a:t>
                      </a:r>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139.67</a:t>
                      </a:r>
                    </a:p>
                  </a:txBody>
                  <a:tcPr/>
                </a:tc>
                <a:tc>
                  <a:txBody>
                    <a:bodyPr/>
                    <a:lstStyle/>
                    <a:p>
                      <a:endParaRPr lang="en-US"/>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p:txBody>
          <a:bodyPr/>
          <a:lstStyle/>
          <a:p>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2628</Words>
  <Application>Microsoft Office PowerPoint</Application>
  <PresentationFormat>Widescreen</PresentationFormat>
  <Paragraphs>385</Paragraphs>
  <Slides>34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MyriadPro</vt:lpstr>
      <vt:lpstr>Tw Cen MT</vt:lpstr>
      <vt:lpstr>Tw Cen MT Condensed</vt:lpstr>
      <vt:lpstr>WarnockPro</vt:lpstr>
      <vt:lpstr>华文仿宋</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15</cp:revision>
  <dcterms:created xsi:type="dcterms:W3CDTF">2022-10-19T13:50:10Z</dcterms:created>
  <dcterms:modified xsi:type="dcterms:W3CDTF">2022-10-21T08:02:29Z</dcterms:modified>
</cp:coreProperties>
</file>