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766CA-5F07-42E3-8610-B4532427C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DB86EF-A527-4532-89C3-24A27B793BDA}">
      <dgm:prSet/>
      <dgm:spPr/>
      <dgm:t>
        <a:bodyPr/>
        <a:lstStyle/>
        <a:p>
          <a:r>
            <a:rPr lang="en-US" dirty="0"/>
            <a:t>Module1 Fixed-Income Securities : Defining Elements</a:t>
          </a:r>
        </a:p>
      </dgm:t>
    </dgm:pt>
    <dgm:pt modelId="{F3804465-7488-414D-8607-C466A0CAA49D}" type="parTrans" cxnId="{AA660094-7F9F-49C3-AE79-024440C17B0E}">
      <dgm:prSet/>
      <dgm:spPr/>
      <dgm:t>
        <a:bodyPr/>
        <a:lstStyle/>
        <a:p>
          <a:endParaRPr lang="en-US"/>
        </a:p>
      </dgm:t>
    </dgm:pt>
    <dgm:pt modelId="{62124337-350F-4AC5-930D-3E0358551D21}" type="sibTrans" cxnId="{AA660094-7F9F-49C3-AE79-024440C17B0E}">
      <dgm:prSet/>
      <dgm:spPr/>
      <dgm:t>
        <a:bodyPr/>
        <a:lstStyle/>
        <a:p>
          <a:endParaRPr lang="en-US"/>
        </a:p>
      </dgm:t>
    </dgm:pt>
    <dgm:pt modelId="{8775BE4B-91CD-4E13-B5D4-9CA2CF13298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Module2 Fixed-Income Markets : Issuance, Trading, and Funding</a:t>
          </a:r>
        </a:p>
      </dgm:t>
    </dgm:pt>
    <dgm:pt modelId="{8CBE5697-F745-415C-AE5D-A178D3DFBD66}" type="parTrans" cxnId="{908EC35E-46AF-4658-9648-9887CC3FA4A2}">
      <dgm:prSet/>
      <dgm:spPr/>
      <dgm:t>
        <a:bodyPr/>
        <a:lstStyle/>
        <a:p>
          <a:endParaRPr lang="en-US"/>
        </a:p>
      </dgm:t>
    </dgm:pt>
    <dgm:pt modelId="{D2824199-343D-4CD5-B0D5-FADC944BFA11}" type="sibTrans" cxnId="{908EC35E-46AF-4658-9648-9887CC3FA4A2}">
      <dgm:prSet/>
      <dgm:spPr/>
      <dgm:t>
        <a:bodyPr/>
        <a:lstStyle/>
        <a:p>
          <a:endParaRPr lang="en-US"/>
        </a:p>
      </dgm:t>
    </dgm:pt>
    <dgm:pt modelId="{4E857B33-F061-4528-8578-5C497DF465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Module3 Introduction to Fixed-Income Valuation</a:t>
          </a:r>
        </a:p>
      </dgm:t>
    </dgm:pt>
    <dgm:pt modelId="{4C1D4D96-116B-4BD6-8195-3A9B9584C532}" type="parTrans" cxnId="{9784C25B-FAA9-4496-A610-A6C44A43AB28}">
      <dgm:prSet/>
      <dgm:spPr/>
      <dgm:t>
        <a:bodyPr/>
        <a:lstStyle/>
        <a:p>
          <a:endParaRPr lang="en-US"/>
        </a:p>
      </dgm:t>
    </dgm:pt>
    <dgm:pt modelId="{E20AB3E6-14C8-4E08-AF6F-C749480DA3CE}" type="sibTrans" cxnId="{9784C25B-FAA9-4496-A610-A6C44A43AB28}">
      <dgm:prSet/>
      <dgm:spPr/>
      <dgm:t>
        <a:bodyPr/>
        <a:lstStyle/>
        <a:p>
          <a:endParaRPr lang="en-US"/>
        </a:p>
      </dgm:t>
    </dgm:pt>
    <dgm:pt modelId="{0F4A2E6B-F5DA-4F29-A320-912D9E776CB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Module4 Introduction to Asset-Backed Securities</a:t>
          </a:r>
        </a:p>
      </dgm:t>
    </dgm:pt>
    <dgm:pt modelId="{A044D1CC-86E4-4014-9354-5AEBCB3AC07E}" type="parTrans" cxnId="{EF073462-21DE-43F2-9C67-A6F08C7C2D42}">
      <dgm:prSet/>
      <dgm:spPr/>
      <dgm:t>
        <a:bodyPr/>
        <a:lstStyle/>
        <a:p>
          <a:endParaRPr lang="en-US"/>
        </a:p>
      </dgm:t>
    </dgm:pt>
    <dgm:pt modelId="{3F04B0AA-3225-47C3-8A38-52AD470B6284}" type="sibTrans" cxnId="{EF073462-21DE-43F2-9C67-A6F08C7C2D42}">
      <dgm:prSet/>
      <dgm:spPr/>
      <dgm:t>
        <a:bodyPr/>
        <a:lstStyle/>
        <a:p>
          <a:endParaRPr lang="en-US"/>
        </a:p>
      </dgm:t>
    </dgm:pt>
    <dgm:pt modelId="{FBE2AE91-992F-44F0-BA01-1337A9AEA99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Module5 Understanding Fixed-Income Risk and Return</a:t>
          </a:r>
        </a:p>
      </dgm:t>
    </dgm:pt>
    <dgm:pt modelId="{B42BBB98-0DAD-43D2-BBAB-F618BB40B07C}" type="parTrans" cxnId="{4DAF011C-5523-4925-A59C-EAAC19842E41}">
      <dgm:prSet/>
      <dgm:spPr/>
      <dgm:t>
        <a:bodyPr/>
        <a:lstStyle/>
        <a:p>
          <a:endParaRPr lang="en-US"/>
        </a:p>
      </dgm:t>
    </dgm:pt>
    <dgm:pt modelId="{07980151-A11E-47F2-847A-9A354D3E2EA9}" type="sibTrans" cxnId="{4DAF011C-5523-4925-A59C-EAAC19842E41}">
      <dgm:prSet/>
      <dgm:spPr/>
      <dgm:t>
        <a:bodyPr/>
        <a:lstStyle/>
        <a:p>
          <a:endParaRPr lang="en-US"/>
        </a:p>
      </dgm:t>
    </dgm:pt>
    <dgm:pt modelId="{1829E5B3-4239-40BD-B38B-44D9923F7F47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Module6 Fundamentals of Credit Analysis</a:t>
          </a:r>
        </a:p>
      </dgm:t>
    </dgm:pt>
    <dgm:pt modelId="{A73B8A4A-BE87-4748-B020-D733CAB07E7D}" type="parTrans" cxnId="{CBD81709-DFCD-4AFC-9BCF-34112444137A}">
      <dgm:prSet/>
      <dgm:spPr/>
      <dgm:t>
        <a:bodyPr/>
        <a:lstStyle/>
        <a:p>
          <a:endParaRPr lang="en-US"/>
        </a:p>
      </dgm:t>
    </dgm:pt>
    <dgm:pt modelId="{28FF1035-A579-453F-B0DF-07AB992C3F0E}" type="sibTrans" cxnId="{CBD81709-DFCD-4AFC-9BCF-34112444137A}">
      <dgm:prSet/>
      <dgm:spPr/>
      <dgm:t>
        <a:bodyPr/>
        <a:lstStyle/>
        <a:p>
          <a:endParaRPr lang="en-US"/>
        </a:p>
      </dgm:t>
    </dgm:pt>
    <dgm:pt modelId="{DC5C12B1-D6D9-4E77-93E9-2BAF487F89DA}" type="pres">
      <dgm:prSet presAssocID="{65E766CA-5F07-42E3-8610-B4532427CF7D}" presName="root" presStyleCnt="0">
        <dgm:presLayoutVars>
          <dgm:dir/>
          <dgm:resizeHandles val="exact"/>
        </dgm:presLayoutVars>
      </dgm:prSet>
      <dgm:spPr/>
    </dgm:pt>
    <dgm:pt modelId="{E2A0B06A-A3FD-4AB4-95C5-4406862AEC22}" type="pres">
      <dgm:prSet presAssocID="{7DDB86EF-A527-4532-89C3-24A27B793BDA}" presName="compNode" presStyleCnt="0"/>
      <dgm:spPr/>
    </dgm:pt>
    <dgm:pt modelId="{8EEC5F2D-028A-459C-838C-DDD456F621E0}" type="pres">
      <dgm:prSet presAssocID="{7DDB86EF-A527-4532-89C3-24A27B793BDA}" presName="bgRect" presStyleLbl="bgShp" presStyleIdx="0" presStyleCnt="6"/>
      <dgm:spPr/>
    </dgm:pt>
    <dgm:pt modelId="{03EDD7C3-3ADC-4CDA-BEC1-EB09B94697D2}" type="pres">
      <dgm:prSet presAssocID="{7DDB86EF-A527-4532-89C3-24A27B793B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2790A7F3-0879-4634-BD7F-62D346993B62}" type="pres">
      <dgm:prSet presAssocID="{7DDB86EF-A527-4532-89C3-24A27B793BDA}" presName="spaceRect" presStyleCnt="0"/>
      <dgm:spPr/>
    </dgm:pt>
    <dgm:pt modelId="{388709E5-3665-4121-96AE-CDA8783C0803}" type="pres">
      <dgm:prSet presAssocID="{7DDB86EF-A527-4532-89C3-24A27B793BDA}" presName="parTx" presStyleLbl="revTx" presStyleIdx="0" presStyleCnt="6">
        <dgm:presLayoutVars>
          <dgm:chMax val="0"/>
          <dgm:chPref val="0"/>
        </dgm:presLayoutVars>
      </dgm:prSet>
      <dgm:spPr/>
    </dgm:pt>
    <dgm:pt modelId="{9DFB78EC-3D19-4477-9CD0-F3C26A34FB20}" type="pres">
      <dgm:prSet presAssocID="{62124337-350F-4AC5-930D-3E0358551D21}" presName="sibTrans" presStyleCnt="0"/>
      <dgm:spPr/>
    </dgm:pt>
    <dgm:pt modelId="{056A8D92-FF12-4397-BE4B-5C0685C9430A}" type="pres">
      <dgm:prSet presAssocID="{8775BE4B-91CD-4E13-B5D4-9CA2CF13298E}" presName="compNode" presStyleCnt="0"/>
      <dgm:spPr/>
    </dgm:pt>
    <dgm:pt modelId="{E2F9343B-9194-4ED5-9108-12CA03BE397A}" type="pres">
      <dgm:prSet presAssocID="{8775BE4B-91CD-4E13-B5D4-9CA2CF13298E}" presName="bgRect" presStyleLbl="bgShp" presStyleIdx="1" presStyleCnt="6"/>
      <dgm:spPr/>
    </dgm:pt>
    <dgm:pt modelId="{8731F683-B4ED-42EC-AB94-E885702A0433}" type="pres">
      <dgm:prSet presAssocID="{8775BE4B-91CD-4E13-B5D4-9CA2CF1329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元"/>
        </a:ext>
      </dgm:extLst>
    </dgm:pt>
    <dgm:pt modelId="{AD6DCFF4-1E12-4CC2-8E95-5FD41E6FA9A7}" type="pres">
      <dgm:prSet presAssocID="{8775BE4B-91CD-4E13-B5D4-9CA2CF13298E}" presName="spaceRect" presStyleCnt="0"/>
      <dgm:spPr/>
    </dgm:pt>
    <dgm:pt modelId="{E5642B59-79D5-4AD7-B291-78B837352C0E}" type="pres">
      <dgm:prSet presAssocID="{8775BE4B-91CD-4E13-B5D4-9CA2CF13298E}" presName="parTx" presStyleLbl="revTx" presStyleIdx="1" presStyleCnt="6">
        <dgm:presLayoutVars>
          <dgm:chMax val="0"/>
          <dgm:chPref val="0"/>
        </dgm:presLayoutVars>
      </dgm:prSet>
      <dgm:spPr/>
    </dgm:pt>
    <dgm:pt modelId="{EB4FE269-2DDD-4653-A849-856C145B9562}" type="pres">
      <dgm:prSet presAssocID="{D2824199-343D-4CD5-B0D5-FADC944BFA11}" presName="sibTrans" presStyleCnt="0"/>
      <dgm:spPr/>
    </dgm:pt>
    <dgm:pt modelId="{139FC032-29A4-448A-920A-70F67E4BDDAE}" type="pres">
      <dgm:prSet presAssocID="{4E857B33-F061-4528-8578-5C497DF46525}" presName="compNode" presStyleCnt="0"/>
      <dgm:spPr/>
    </dgm:pt>
    <dgm:pt modelId="{4539A30B-BD30-4576-839C-600EE561FFF6}" type="pres">
      <dgm:prSet presAssocID="{4E857B33-F061-4528-8578-5C497DF46525}" presName="bgRect" presStyleLbl="bgShp" presStyleIdx="2" presStyleCnt="6"/>
      <dgm:spPr/>
    </dgm:pt>
    <dgm:pt modelId="{EA94339E-33F1-4971-B8E5-E13A0CC5862C}" type="pres">
      <dgm:prSet presAssocID="{4E857B33-F061-4528-8578-5C497DF46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硬币"/>
        </a:ext>
      </dgm:extLst>
    </dgm:pt>
    <dgm:pt modelId="{33914D17-B1F2-424C-9470-6CE436EB4E3F}" type="pres">
      <dgm:prSet presAssocID="{4E857B33-F061-4528-8578-5C497DF46525}" presName="spaceRect" presStyleCnt="0"/>
      <dgm:spPr/>
    </dgm:pt>
    <dgm:pt modelId="{B1BC8293-9433-49A9-97D0-C60668C4B9EF}" type="pres">
      <dgm:prSet presAssocID="{4E857B33-F061-4528-8578-5C497DF46525}" presName="parTx" presStyleLbl="revTx" presStyleIdx="2" presStyleCnt="6">
        <dgm:presLayoutVars>
          <dgm:chMax val="0"/>
          <dgm:chPref val="0"/>
        </dgm:presLayoutVars>
      </dgm:prSet>
      <dgm:spPr/>
    </dgm:pt>
    <dgm:pt modelId="{8255D33F-879F-4B99-8877-DED5EB6EC7E1}" type="pres">
      <dgm:prSet presAssocID="{E20AB3E6-14C8-4E08-AF6F-C749480DA3CE}" presName="sibTrans" presStyleCnt="0"/>
      <dgm:spPr/>
    </dgm:pt>
    <dgm:pt modelId="{4B87D577-3BE5-4CF2-A680-9F98F058048A}" type="pres">
      <dgm:prSet presAssocID="{0F4A2E6B-F5DA-4F29-A320-912D9E776CBF}" presName="compNode" presStyleCnt="0"/>
      <dgm:spPr/>
    </dgm:pt>
    <dgm:pt modelId="{F86FF93E-356E-491A-A772-725657F7A28A}" type="pres">
      <dgm:prSet presAssocID="{0F4A2E6B-F5DA-4F29-A320-912D9E776CBF}" presName="bgRect" presStyleLbl="bgShp" presStyleIdx="3" presStyleCnt="6"/>
      <dgm:spPr/>
    </dgm:pt>
    <dgm:pt modelId="{C3B8CEA7-A95B-4CF7-8D66-91962C065327}" type="pres">
      <dgm:prSet presAssocID="{0F4A2E6B-F5DA-4F29-A320-912D9E776C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城市"/>
        </a:ext>
      </dgm:extLst>
    </dgm:pt>
    <dgm:pt modelId="{B55C28C2-FBFB-44EE-B960-1A860DD2FD9F}" type="pres">
      <dgm:prSet presAssocID="{0F4A2E6B-F5DA-4F29-A320-912D9E776CBF}" presName="spaceRect" presStyleCnt="0"/>
      <dgm:spPr/>
    </dgm:pt>
    <dgm:pt modelId="{E2521213-F4F2-4890-AFB1-05C76A8D3FCB}" type="pres">
      <dgm:prSet presAssocID="{0F4A2E6B-F5DA-4F29-A320-912D9E776CBF}" presName="parTx" presStyleLbl="revTx" presStyleIdx="3" presStyleCnt="6">
        <dgm:presLayoutVars>
          <dgm:chMax val="0"/>
          <dgm:chPref val="0"/>
        </dgm:presLayoutVars>
      </dgm:prSet>
      <dgm:spPr/>
    </dgm:pt>
    <dgm:pt modelId="{A64B3137-86D8-4EF2-B121-2666103A739F}" type="pres">
      <dgm:prSet presAssocID="{3F04B0AA-3225-47C3-8A38-52AD470B6284}" presName="sibTrans" presStyleCnt="0"/>
      <dgm:spPr/>
    </dgm:pt>
    <dgm:pt modelId="{03E4A6A8-341C-4BD9-8CB1-852A261D2019}" type="pres">
      <dgm:prSet presAssocID="{FBE2AE91-992F-44F0-BA01-1337A9AEA998}" presName="compNode" presStyleCnt="0"/>
      <dgm:spPr/>
    </dgm:pt>
    <dgm:pt modelId="{08FE9A4C-A673-4795-B974-ADBEAE4CCD02}" type="pres">
      <dgm:prSet presAssocID="{FBE2AE91-992F-44F0-BA01-1337A9AEA998}" presName="bgRect" presStyleLbl="bgShp" presStyleIdx="4" presStyleCnt="6"/>
      <dgm:spPr/>
    </dgm:pt>
    <dgm:pt modelId="{4D14CE0A-AF2C-4D06-9852-6A5CFDE252C2}" type="pres">
      <dgm:prSet presAssocID="{FBE2AE91-992F-44F0-BA01-1337A9AEA9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26BCED-61B4-4028-8279-6DAE1619AB67}" type="pres">
      <dgm:prSet presAssocID="{FBE2AE91-992F-44F0-BA01-1337A9AEA998}" presName="spaceRect" presStyleCnt="0"/>
      <dgm:spPr/>
    </dgm:pt>
    <dgm:pt modelId="{B9B7FB8C-767D-4FE2-8B14-3C93DB99B10C}" type="pres">
      <dgm:prSet presAssocID="{FBE2AE91-992F-44F0-BA01-1337A9AEA998}" presName="parTx" presStyleLbl="revTx" presStyleIdx="4" presStyleCnt="6">
        <dgm:presLayoutVars>
          <dgm:chMax val="0"/>
          <dgm:chPref val="0"/>
        </dgm:presLayoutVars>
      </dgm:prSet>
      <dgm:spPr/>
    </dgm:pt>
    <dgm:pt modelId="{7526737A-D445-4140-B11E-DEB1AE3CA8DA}" type="pres">
      <dgm:prSet presAssocID="{07980151-A11E-47F2-847A-9A354D3E2EA9}" presName="sibTrans" presStyleCnt="0"/>
      <dgm:spPr/>
    </dgm:pt>
    <dgm:pt modelId="{1BD3734F-AF2A-4560-B108-7E67A3648BEB}" type="pres">
      <dgm:prSet presAssocID="{1829E5B3-4239-40BD-B38B-44D9923F7F47}" presName="compNode" presStyleCnt="0"/>
      <dgm:spPr/>
    </dgm:pt>
    <dgm:pt modelId="{5EDDC7B2-FFC0-49AB-9983-E86F3F3A1C0F}" type="pres">
      <dgm:prSet presAssocID="{1829E5B3-4239-40BD-B38B-44D9923F7F47}" presName="bgRect" presStyleLbl="bgShp" presStyleIdx="5" presStyleCnt="6"/>
      <dgm:spPr/>
    </dgm:pt>
    <dgm:pt modelId="{2AEE7F50-91FB-44E0-B029-3983C6E732A7}" type="pres">
      <dgm:prSet presAssocID="{1829E5B3-4239-40BD-B38B-44D9923F7F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7F51E2-2CD1-48E4-9A8C-9D4490C8401A}" type="pres">
      <dgm:prSet presAssocID="{1829E5B3-4239-40BD-B38B-44D9923F7F47}" presName="spaceRect" presStyleCnt="0"/>
      <dgm:spPr/>
    </dgm:pt>
    <dgm:pt modelId="{7D512848-7C80-4833-A9D8-A0B168D3B482}" type="pres">
      <dgm:prSet presAssocID="{1829E5B3-4239-40BD-B38B-44D9923F7F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B7B500-2ECD-4EB6-A9DB-7B9467F55D0D}" type="presOf" srcId="{1829E5B3-4239-40BD-B38B-44D9923F7F47}" destId="{7D512848-7C80-4833-A9D8-A0B168D3B482}" srcOrd="0" destOrd="0" presId="urn:microsoft.com/office/officeart/2018/2/layout/IconVerticalSolidList"/>
    <dgm:cxn modelId="{CBD81709-DFCD-4AFC-9BCF-34112444137A}" srcId="{65E766CA-5F07-42E3-8610-B4532427CF7D}" destId="{1829E5B3-4239-40BD-B38B-44D9923F7F47}" srcOrd="5" destOrd="0" parTransId="{A73B8A4A-BE87-4748-B020-D733CAB07E7D}" sibTransId="{28FF1035-A579-453F-B0DF-07AB992C3F0E}"/>
    <dgm:cxn modelId="{4DAF011C-5523-4925-A59C-EAAC19842E41}" srcId="{65E766CA-5F07-42E3-8610-B4532427CF7D}" destId="{FBE2AE91-992F-44F0-BA01-1337A9AEA998}" srcOrd="4" destOrd="0" parTransId="{B42BBB98-0DAD-43D2-BBAB-F618BB40B07C}" sibTransId="{07980151-A11E-47F2-847A-9A354D3E2EA9}"/>
    <dgm:cxn modelId="{001D0D3B-FAA1-4483-9C58-68D22DC09B9E}" type="presOf" srcId="{FBE2AE91-992F-44F0-BA01-1337A9AEA998}" destId="{B9B7FB8C-767D-4FE2-8B14-3C93DB99B10C}" srcOrd="0" destOrd="0" presId="urn:microsoft.com/office/officeart/2018/2/layout/IconVerticalSolidList"/>
    <dgm:cxn modelId="{9784C25B-FAA9-4496-A610-A6C44A43AB28}" srcId="{65E766CA-5F07-42E3-8610-B4532427CF7D}" destId="{4E857B33-F061-4528-8578-5C497DF46525}" srcOrd="2" destOrd="0" parTransId="{4C1D4D96-116B-4BD6-8195-3A9B9584C532}" sibTransId="{E20AB3E6-14C8-4E08-AF6F-C749480DA3CE}"/>
    <dgm:cxn modelId="{908EC35E-46AF-4658-9648-9887CC3FA4A2}" srcId="{65E766CA-5F07-42E3-8610-B4532427CF7D}" destId="{8775BE4B-91CD-4E13-B5D4-9CA2CF13298E}" srcOrd="1" destOrd="0" parTransId="{8CBE5697-F745-415C-AE5D-A178D3DFBD66}" sibTransId="{D2824199-343D-4CD5-B0D5-FADC944BFA11}"/>
    <dgm:cxn modelId="{EF073462-21DE-43F2-9C67-A6F08C7C2D42}" srcId="{65E766CA-5F07-42E3-8610-B4532427CF7D}" destId="{0F4A2E6B-F5DA-4F29-A320-912D9E776CBF}" srcOrd="3" destOrd="0" parTransId="{A044D1CC-86E4-4014-9354-5AEBCB3AC07E}" sibTransId="{3F04B0AA-3225-47C3-8A38-52AD470B6284}"/>
    <dgm:cxn modelId="{ACBD6264-F216-49DB-8823-6BA2082EAA67}" type="presOf" srcId="{65E766CA-5F07-42E3-8610-B4532427CF7D}" destId="{DC5C12B1-D6D9-4E77-93E9-2BAF487F89DA}" srcOrd="0" destOrd="0" presId="urn:microsoft.com/office/officeart/2018/2/layout/IconVerticalSolidList"/>
    <dgm:cxn modelId="{AA660094-7F9F-49C3-AE79-024440C17B0E}" srcId="{65E766CA-5F07-42E3-8610-B4532427CF7D}" destId="{7DDB86EF-A527-4532-89C3-24A27B793BDA}" srcOrd="0" destOrd="0" parTransId="{F3804465-7488-414D-8607-C466A0CAA49D}" sibTransId="{62124337-350F-4AC5-930D-3E0358551D21}"/>
    <dgm:cxn modelId="{7A351294-DFC3-46BB-A318-F608BBD05C1D}" type="presOf" srcId="{8775BE4B-91CD-4E13-B5D4-9CA2CF13298E}" destId="{E5642B59-79D5-4AD7-B291-78B837352C0E}" srcOrd="0" destOrd="0" presId="urn:microsoft.com/office/officeart/2018/2/layout/IconVerticalSolidList"/>
    <dgm:cxn modelId="{677C74C8-A65A-40B9-9E68-C24090AA36EB}" type="presOf" srcId="{7DDB86EF-A527-4532-89C3-24A27B793BDA}" destId="{388709E5-3665-4121-96AE-CDA8783C0803}" srcOrd="0" destOrd="0" presId="urn:microsoft.com/office/officeart/2018/2/layout/IconVerticalSolidList"/>
    <dgm:cxn modelId="{6297DAD3-FCDC-4505-890E-182ACBD4AC46}" type="presOf" srcId="{4E857B33-F061-4528-8578-5C497DF46525}" destId="{B1BC8293-9433-49A9-97D0-C60668C4B9EF}" srcOrd="0" destOrd="0" presId="urn:microsoft.com/office/officeart/2018/2/layout/IconVerticalSolidList"/>
    <dgm:cxn modelId="{2F3127EF-1B59-44A5-A980-4ACBFCF4C652}" type="presOf" srcId="{0F4A2E6B-F5DA-4F29-A320-912D9E776CBF}" destId="{E2521213-F4F2-4890-AFB1-05C76A8D3FCB}" srcOrd="0" destOrd="0" presId="urn:microsoft.com/office/officeart/2018/2/layout/IconVerticalSolidList"/>
    <dgm:cxn modelId="{68CF79A8-D9CF-4F81-8A76-6AA192FDB13E}" type="presParOf" srcId="{DC5C12B1-D6D9-4E77-93E9-2BAF487F89DA}" destId="{E2A0B06A-A3FD-4AB4-95C5-4406862AEC22}" srcOrd="0" destOrd="0" presId="urn:microsoft.com/office/officeart/2018/2/layout/IconVerticalSolidList"/>
    <dgm:cxn modelId="{6C51A245-2D25-4473-ADF3-ABF2FD0893F2}" type="presParOf" srcId="{E2A0B06A-A3FD-4AB4-95C5-4406862AEC22}" destId="{8EEC5F2D-028A-459C-838C-DDD456F621E0}" srcOrd="0" destOrd="0" presId="urn:microsoft.com/office/officeart/2018/2/layout/IconVerticalSolidList"/>
    <dgm:cxn modelId="{845E6223-8F49-42B5-8990-939248C90E58}" type="presParOf" srcId="{E2A0B06A-A3FD-4AB4-95C5-4406862AEC22}" destId="{03EDD7C3-3ADC-4CDA-BEC1-EB09B94697D2}" srcOrd="1" destOrd="0" presId="urn:microsoft.com/office/officeart/2018/2/layout/IconVerticalSolidList"/>
    <dgm:cxn modelId="{A3D462E2-7110-4A4B-BD3D-EC9C5AC8638C}" type="presParOf" srcId="{E2A0B06A-A3FD-4AB4-95C5-4406862AEC22}" destId="{2790A7F3-0879-4634-BD7F-62D346993B62}" srcOrd="2" destOrd="0" presId="urn:microsoft.com/office/officeart/2018/2/layout/IconVerticalSolidList"/>
    <dgm:cxn modelId="{98F8793A-B7DE-4366-91DC-BF7CA1462C3E}" type="presParOf" srcId="{E2A0B06A-A3FD-4AB4-95C5-4406862AEC22}" destId="{388709E5-3665-4121-96AE-CDA8783C0803}" srcOrd="3" destOrd="0" presId="urn:microsoft.com/office/officeart/2018/2/layout/IconVerticalSolidList"/>
    <dgm:cxn modelId="{E033F95B-8CA3-42D6-A8CD-5CCDB309B267}" type="presParOf" srcId="{DC5C12B1-D6D9-4E77-93E9-2BAF487F89DA}" destId="{9DFB78EC-3D19-4477-9CD0-F3C26A34FB20}" srcOrd="1" destOrd="0" presId="urn:microsoft.com/office/officeart/2018/2/layout/IconVerticalSolidList"/>
    <dgm:cxn modelId="{2D13F88B-9F17-46F7-B61A-7D356FB26D03}" type="presParOf" srcId="{DC5C12B1-D6D9-4E77-93E9-2BAF487F89DA}" destId="{056A8D92-FF12-4397-BE4B-5C0685C9430A}" srcOrd="2" destOrd="0" presId="urn:microsoft.com/office/officeart/2018/2/layout/IconVerticalSolidList"/>
    <dgm:cxn modelId="{19ABE5B3-0796-4319-8025-402C0567FA0F}" type="presParOf" srcId="{056A8D92-FF12-4397-BE4B-5C0685C9430A}" destId="{E2F9343B-9194-4ED5-9108-12CA03BE397A}" srcOrd="0" destOrd="0" presId="urn:microsoft.com/office/officeart/2018/2/layout/IconVerticalSolidList"/>
    <dgm:cxn modelId="{1F50C963-71A7-4500-BC3E-4A2BE5ABBE8A}" type="presParOf" srcId="{056A8D92-FF12-4397-BE4B-5C0685C9430A}" destId="{8731F683-B4ED-42EC-AB94-E885702A0433}" srcOrd="1" destOrd="0" presId="urn:microsoft.com/office/officeart/2018/2/layout/IconVerticalSolidList"/>
    <dgm:cxn modelId="{CFEC7FAD-B048-4D6B-8793-51635305B6D7}" type="presParOf" srcId="{056A8D92-FF12-4397-BE4B-5C0685C9430A}" destId="{AD6DCFF4-1E12-4CC2-8E95-5FD41E6FA9A7}" srcOrd="2" destOrd="0" presId="urn:microsoft.com/office/officeart/2018/2/layout/IconVerticalSolidList"/>
    <dgm:cxn modelId="{78EC0CA5-DB40-4A43-A9F0-ADECD8E3DF6C}" type="presParOf" srcId="{056A8D92-FF12-4397-BE4B-5C0685C9430A}" destId="{E5642B59-79D5-4AD7-B291-78B837352C0E}" srcOrd="3" destOrd="0" presId="urn:microsoft.com/office/officeart/2018/2/layout/IconVerticalSolidList"/>
    <dgm:cxn modelId="{EAC05C54-F049-4FB2-8CBF-4F2EAA095B11}" type="presParOf" srcId="{DC5C12B1-D6D9-4E77-93E9-2BAF487F89DA}" destId="{EB4FE269-2DDD-4653-A849-856C145B9562}" srcOrd="3" destOrd="0" presId="urn:microsoft.com/office/officeart/2018/2/layout/IconVerticalSolidList"/>
    <dgm:cxn modelId="{3EF050A5-F1F0-4AF7-89F8-A5AB400C6840}" type="presParOf" srcId="{DC5C12B1-D6D9-4E77-93E9-2BAF487F89DA}" destId="{139FC032-29A4-448A-920A-70F67E4BDDAE}" srcOrd="4" destOrd="0" presId="urn:microsoft.com/office/officeart/2018/2/layout/IconVerticalSolidList"/>
    <dgm:cxn modelId="{B20287C0-B9F4-4BAB-937A-A0C19CABC7BB}" type="presParOf" srcId="{139FC032-29A4-448A-920A-70F67E4BDDAE}" destId="{4539A30B-BD30-4576-839C-600EE561FFF6}" srcOrd="0" destOrd="0" presId="urn:microsoft.com/office/officeart/2018/2/layout/IconVerticalSolidList"/>
    <dgm:cxn modelId="{D4F09F5D-C82A-437C-BABD-5A2AFCD281B9}" type="presParOf" srcId="{139FC032-29A4-448A-920A-70F67E4BDDAE}" destId="{EA94339E-33F1-4971-B8E5-E13A0CC5862C}" srcOrd="1" destOrd="0" presId="urn:microsoft.com/office/officeart/2018/2/layout/IconVerticalSolidList"/>
    <dgm:cxn modelId="{D77A6227-092F-4DB4-975F-79AEFE92222B}" type="presParOf" srcId="{139FC032-29A4-448A-920A-70F67E4BDDAE}" destId="{33914D17-B1F2-424C-9470-6CE436EB4E3F}" srcOrd="2" destOrd="0" presId="urn:microsoft.com/office/officeart/2018/2/layout/IconVerticalSolidList"/>
    <dgm:cxn modelId="{C15A6A1A-81EF-4FEF-A970-EB4C0C52330D}" type="presParOf" srcId="{139FC032-29A4-448A-920A-70F67E4BDDAE}" destId="{B1BC8293-9433-49A9-97D0-C60668C4B9EF}" srcOrd="3" destOrd="0" presId="urn:microsoft.com/office/officeart/2018/2/layout/IconVerticalSolidList"/>
    <dgm:cxn modelId="{55A6CA5A-817E-4959-8609-C1A270DA3843}" type="presParOf" srcId="{DC5C12B1-D6D9-4E77-93E9-2BAF487F89DA}" destId="{8255D33F-879F-4B99-8877-DED5EB6EC7E1}" srcOrd="5" destOrd="0" presId="urn:microsoft.com/office/officeart/2018/2/layout/IconVerticalSolidList"/>
    <dgm:cxn modelId="{083B2601-4EAD-478D-A69A-9CA1C703E700}" type="presParOf" srcId="{DC5C12B1-D6D9-4E77-93E9-2BAF487F89DA}" destId="{4B87D577-3BE5-4CF2-A680-9F98F058048A}" srcOrd="6" destOrd="0" presId="urn:microsoft.com/office/officeart/2018/2/layout/IconVerticalSolidList"/>
    <dgm:cxn modelId="{3E4DA14D-99FD-47B4-8673-B03F41867BBB}" type="presParOf" srcId="{4B87D577-3BE5-4CF2-A680-9F98F058048A}" destId="{F86FF93E-356E-491A-A772-725657F7A28A}" srcOrd="0" destOrd="0" presId="urn:microsoft.com/office/officeart/2018/2/layout/IconVerticalSolidList"/>
    <dgm:cxn modelId="{6E137FBC-0FD4-41D7-A4CB-E6DCBB87AF2D}" type="presParOf" srcId="{4B87D577-3BE5-4CF2-A680-9F98F058048A}" destId="{C3B8CEA7-A95B-4CF7-8D66-91962C065327}" srcOrd="1" destOrd="0" presId="urn:microsoft.com/office/officeart/2018/2/layout/IconVerticalSolidList"/>
    <dgm:cxn modelId="{6A92FD95-E34C-44F5-B624-7C7B1FDB472B}" type="presParOf" srcId="{4B87D577-3BE5-4CF2-A680-9F98F058048A}" destId="{B55C28C2-FBFB-44EE-B960-1A860DD2FD9F}" srcOrd="2" destOrd="0" presId="urn:microsoft.com/office/officeart/2018/2/layout/IconVerticalSolidList"/>
    <dgm:cxn modelId="{FDFE46A0-6D74-4E6C-AB31-E93882CC9DDD}" type="presParOf" srcId="{4B87D577-3BE5-4CF2-A680-9F98F058048A}" destId="{E2521213-F4F2-4890-AFB1-05C76A8D3FCB}" srcOrd="3" destOrd="0" presId="urn:microsoft.com/office/officeart/2018/2/layout/IconVerticalSolidList"/>
    <dgm:cxn modelId="{AFA10025-529A-4D17-9EDD-2F1801A748AD}" type="presParOf" srcId="{DC5C12B1-D6D9-4E77-93E9-2BAF487F89DA}" destId="{A64B3137-86D8-4EF2-B121-2666103A739F}" srcOrd="7" destOrd="0" presId="urn:microsoft.com/office/officeart/2018/2/layout/IconVerticalSolidList"/>
    <dgm:cxn modelId="{508C7140-6D31-46F4-A5FE-A942AF531E8D}" type="presParOf" srcId="{DC5C12B1-D6D9-4E77-93E9-2BAF487F89DA}" destId="{03E4A6A8-341C-4BD9-8CB1-852A261D2019}" srcOrd="8" destOrd="0" presId="urn:microsoft.com/office/officeart/2018/2/layout/IconVerticalSolidList"/>
    <dgm:cxn modelId="{EEAE2699-C6D6-4084-9DC5-ED98B8F3D15F}" type="presParOf" srcId="{03E4A6A8-341C-4BD9-8CB1-852A261D2019}" destId="{08FE9A4C-A673-4795-B974-ADBEAE4CCD02}" srcOrd="0" destOrd="0" presId="urn:microsoft.com/office/officeart/2018/2/layout/IconVerticalSolidList"/>
    <dgm:cxn modelId="{2959F4BE-B971-42AD-BECF-6083C117F2DE}" type="presParOf" srcId="{03E4A6A8-341C-4BD9-8CB1-852A261D2019}" destId="{4D14CE0A-AF2C-4D06-9852-6A5CFDE252C2}" srcOrd="1" destOrd="0" presId="urn:microsoft.com/office/officeart/2018/2/layout/IconVerticalSolidList"/>
    <dgm:cxn modelId="{7C6BA01A-D071-4F99-9316-C4D1BF319098}" type="presParOf" srcId="{03E4A6A8-341C-4BD9-8CB1-852A261D2019}" destId="{D626BCED-61B4-4028-8279-6DAE1619AB67}" srcOrd="2" destOrd="0" presId="urn:microsoft.com/office/officeart/2018/2/layout/IconVerticalSolidList"/>
    <dgm:cxn modelId="{7811E420-62A4-4725-AE1F-2A467D83A5C7}" type="presParOf" srcId="{03E4A6A8-341C-4BD9-8CB1-852A261D2019}" destId="{B9B7FB8C-767D-4FE2-8B14-3C93DB99B10C}" srcOrd="3" destOrd="0" presId="urn:microsoft.com/office/officeart/2018/2/layout/IconVerticalSolidList"/>
    <dgm:cxn modelId="{951A4741-4B23-419A-9B19-1EB9572158DC}" type="presParOf" srcId="{DC5C12B1-D6D9-4E77-93E9-2BAF487F89DA}" destId="{7526737A-D445-4140-B11E-DEB1AE3CA8DA}" srcOrd="9" destOrd="0" presId="urn:microsoft.com/office/officeart/2018/2/layout/IconVerticalSolidList"/>
    <dgm:cxn modelId="{8E5E81B3-BB0F-47FC-B3BD-356E849D09CC}" type="presParOf" srcId="{DC5C12B1-D6D9-4E77-93E9-2BAF487F89DA}" destId="{1BD3734F-AF2A-4560-B108-7E67A3648BEB}" srcOrd="10" destOrd="0" presId="urn:microsoft.com/office/officeart/2018/2/layout/IconVerticalSolidList"/>
    <dgm:cxn modelId="{62642D56-D0D8-4BBA-8812-197E21D5DA29}" type="presParOf" srcId="{1BD3734F-AF2A-4560-B108-7E67A3648BEB}" destId="{5EDDC7B2-FFC0-49AB-9983-E86F3F3A1C0F}" srcOrd="0" destOrd="0" presId="urn:microsoft.com/office/officeart/2018/2/layout/IconVerticalSolidList"/>
    <dgm:cxn modelId="{039CBA2A-7756-471E-996C-DA131354F4A7}" type="presParOf" srcId="{1BD3734F-AF2A-4560-B108-7E67A3648BEB}" destId="{2AEE7F50-91FB-44E0-B029-3983C6E732A7}" srcOrd="1" destOrd="0" presId="urn:microsoft.com/office/officeart/2018/2/layout/IconVerticalSolidList"/>
    <dgm:cxn modelId="{D0C3D7F2-47CB-4CA4-AF20-D7505908F9FC}" type="presParOf" srcId="{1BD3734F-AF2A-4560-B108-7E67A3648BEB}" destId="{D47F51E2-2CD1-48E4-9A8C-9D4490C8401A}" srcOrd="2" destOrd="0" presId="urn:microsoft.com/office/officeart/2018/2/layout/IconVerticalSolidList"/>
    <dgm:cxn modelId="{F6D3914E-88FE-4BAB-937A-81071DD2CB0E}" type="presParOf" srcId="{1BD3734F-AF2A-4560-B108-7E67A3648BEB}" destId="{7D512848-7C80-4833-A9D8-A0B168D3B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5F2D-028A-459C-838C-DDD456F621E0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D7C3-3ADC-4CDA-BEC1-EB09B94697D2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09E5-3665-4121-96AE-CDA8783C0803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Module1 Fixed-Income Securities : Defining Elements</a:t>
          </a:r>
        </a:p>
      </dsp:txBody>
      <dsp:txXfrm>
        <a:off x="640447" y="1301"/>
        <a:ext cx="9079814" cy="554499"/>
      </dsp:txXfrm>
    </dsp:sp>
    <dsp:sp modelId="{E2F9343B-9194-4ED5-9108-12CA03BE397A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F683-B4ED-42EC-AB94-E885702A0433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2B59-79D5-4AD7-B291-78B837352C0E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Module2 Fixed-Income Markets : Issuance, Trading, and Funding</a:t>
          </a:r>
        </a:p>
      </dsp:txBody>
      <dsp:txXfrm>
        <a:off x="640447" y="694425"/>
        <a:ext cx="9079814" cy="554499"/>
      </dsp:txXfrm>
    </dsp:sp>
    <dsp:sp modelId="{4539A30B-BD30-4576-839C-600EE561FFF6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4339E-33F1-4971-B8E5-E13A0CC5862C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8293-9433-49A9-97D0-C60668C4B9EF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Module3 Introduction to Fixed-Income Valuation</a:t>
          </a:r>
        </a:p>
      </dsp:txBody>
      <dsp:txXfrm>
        <a:off x="640447" y="1387550"/>
        <a:ext cx="9079814" cy="554499"/>
      </dsp:txXfrm>
    </dsp:sp>
    <dsp:sp modelId="{F86FF93E-356E-491A-A772-725657F7A28A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8CEA7-A95B-4CF7-8D66-91962C065327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1213-F4F2-4890-AFB1-05C76A8D3FCB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Module4 Introduction to Asset-Backed Securities</a:t>
          </a:r>
        </a:p>
      </dsp:txBody>
      <dsp:txXfrm>
        <a:off x="640447" y="2080674"/>
        <a:ext cx="9079814" cy="554499"/>
      </dsp:txXfrm>
    </dsp:sp>
    <dsp:sp modelId="{08FE9A4C-A673-4795-B974-ADBEAE4CCD02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CE0A-AF2C-4D06-9852-6A5CFDE252C2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FB8C-767D-4FE2-8B14-3C93DB99B10C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Module5 Understanding Fixed-Income Risk and Return</a:t>
          </a:r>
        </a:p>
      </dsp:txBody>
      <dsp:txXfrm>
        <a:off x="640447" y="2773799"/>
        <a:ext cx="9079814" cy="554499"/>
      </dsp:txXfrm>
    </dsp:sp>
    <dsp:sp modelId="{5EDDC7B2-FFC0-49AB-9983-E86F3F3A1C0F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E7F50-91FB-44E0-B029-3983C6E732A7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2848-7C80-4833-A9D8-A0B168D3B482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Module6 Fundamentals of Credit Analysis</a:t>
          </a:r>
        </a:p>
      </dsp:txBody>
      <dsp:txXfrm>
        <a:off x="640447" y="3466924"/>
        <a:ext cx="9079814" cy="55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CF576-9A04-42CB-893E-368EAAF7C4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CF576-9A04-42CB-893E-368EAAF7C4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C3-5E32-47DA-8A19-348079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Fixed 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5F04F-F762-5B91-6136-506B5A69A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063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44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F4D7-676C-455D-9445-537A24F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1A9CA-5557-483B-95E9-B74AE5886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192037"/>
              </p:ext>
            </p:extLst>
          </p:nvPr>
        </p:nvGraphicFramePr>
        <p:xfrm>
          <a:off x="1023938" y="2534920"/>
          <a:ext cx="97202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387944865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52052189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10605690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69741813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350874598"/>
                    </a:ext>
                  </a:extLst>
                </a:gridCol>
              </a:tblGrid>
              <a:tr h="370840">
                <a:tc rowSpan="1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Non-Investment Grade(Junk or High Yield)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LOW Grade or speculative Grade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529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142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75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88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76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5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87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47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86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138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41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6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F68F-E026-4096-92A3-38A539CD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D8EE-4F32-440E-9672-FB705992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Issuer vs Issue Rating</a:t>
            </a:r>
          </a:p>
          <a:p>
            <a:r>
              <a:rPr lang="en-US" dirty="0">
                <a:solidFill>
                  <a:srgbClr val="FF0000"/>
                </a:solidFill>
              </a:rPr>
              <a:t>An issuer credit rating </a:t>
            </a:r>
            <a:r>
              <a:rPr lang="en-US" dirty="0"/>
              <a:t>is meant to address an obligor’s overall creditworthiness—its ability and willingness to make timely payments of interest and principal on its debt. </a:t>
            </a:r>
            <a:r>
              <a:rPr lang="en-US" dirty="0">
                <a:solidFill>
                  <a:srgbClr val="FF0000"/>
                </a:solidFill>
              </a:rPr>
              <a:t>The issuer credit rating </a:t>
            </a:r>
            <a:r>
              <a:rPr lang="en-US" dirty="0"/>
              <a:t>usually applies to its senior unsecured debt. </a:t>
            </a:r>
          </a:p>
          <a:p>
            <a:r>
              <a:rPr lang="en-US" dirty="0">
                <a:solidFill>
                  <a:srgbClr val="FF0000"/>
                </a:solidFill>
              </a:rPr>
              <a:t>Issue ratings </a:t>
            </a:r>
            <a:r>
              <a:rPr lang="en-US" dirty="0"/>
              <a:t>refer to specific financial obligations of an issuer and take into consideration such factors as ranking in the capital structure.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cross-default provision</a:t>
            </a:r>
          </a:p>
        </p:txBody>
      </p:sp>
    </p:spTree>
    <p:extLst>
      <p:ext uri="{BB962C8B-B14F-4D97-AF65-F5344CB8AC3E}">
        <p14:creationId xmlns:p14="http://schemas.microsoft.com/office/powerpoint/2010/main" val="210377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1AD9-7DA9-4E92-A1C8-9B8FF0DF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746D-3DBD-4702-82D4-E64EB923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Notching</a:t>
            </a:r>
          </a:p>
          <a:p>
            <a:r>
              <a:rPr lang="en-US" dirty="0"/>
              <a:t>default risk</a:t>
            </a:r>
          </a:p>
          <a:p>
            <a:r>
              <a:rPr lang="en-US" dirty="0"/>
              <a:t>priority of payment in the event of a default</a:t>
            </a:r>
          </a:p>
          <a:p>
            <a:r>
              <a:rPr lang="en-US" dirty="0"/>
              <a:t>potential loss severity in the event of default</a:t>
            </a:r>
          </a:p>
          <a:p>
            <a:r>
              <a:rPr lang="en-US" dirty="0"/>
              <a:t>structural subordination</a:t>
            </a:r>
          </a:p>
          <a:p>
            <a:endParaRPr lang="en-US" dirty="0"/>
          </a:p>
          <a:p>
            <a:r>
              <a:rPr lang="en-US" dirty="0"/>
              <a:t>As a general rule, the higher the senior unsecured rating, the smaller the notching</a:t>
            </a:r>
          </a:p>
          <a:p>
            <a:r>
              <a:rPr lang="en-US" dirty="0"/>
              <a:t>adjustment.</a:t>
            </a:r>
          </a:p>
        </p:txBody>
      </p:sp>
    </p:spTree>
    <p:extLst>
      <p:ext uri="{BB962C8B-B14F-4D97-AF65-F5344CB8AC3E}">
        <p14:creationId xmlns:p14="http://schemas.microsoft.com/office/powerpoint/2010/main" val="78244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95B4-7930-4F66-A8CF-13126C6E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DBA2-8314-449E-8342-57104742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ESG Rating</a:t>
            </a:r>
          </a:p>
          <a:p>
            <a:r>
              <a:rPr lang="en-US" dirty="0"/>
              <a:t>■ Environmental themes, such as investing in companies that are responding to consumer demand for sustainable practices, the reduction of carbon emissions, and other environmental agendas.</a:t>
            </a:r>
          </a:p>
          <a:p>
            <a:r>
              <a:rPr lang="en-US" dirty="0"/>
              <a:t>■ Social themes, such as investing in companies committed to a diverse and inclusive workplace, minimizing salary gap, and community involvement programs.</a:t>
            </a:r>
          </a:p>
          <a:p>
            <a:r>
              <a:rPr lang="en-US" dirty="0"/>
              <a:t>■ Governance themes, such as investing in companies committed to diverse board composition and strong oversight.</a:t>
            </a:r>
          </a:p>
        </p:txBody>
      </p:sp>
    </p:spTree>
    <p:extLst>
      <p:ext uri="{BB962C8B-B14F-4D97-AF65-F5344CB8AC3E}">
        <p14:creationId xmlns:p14="http://schemas.microsoft.com/office/powerpoint/2010/main" val="32733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29C3-3020-4083-960F-8885B406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9B5E-E3C5-41F2-80A5-F2A8FD35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Risks in Relying on Agency Ratings</a:t>
            </a:r>
          </a:p>
          <a:p>
            <a:r>
              <a:rPr lang="en-US" dirty="0"/>
              <a:t>Credit ratings can change over time.</a:t>
            </a:r>
          </a:p>
          <a:p>
            <a:r>
              <a:rPr lang="en-US" dirty="0"/>
              <a:t>Credit ratings tend to lag the market’s pricing of credit risk.</a:t>
            </a:r>
          </a:p>
          <a:p>
            <a:r>
              <a:rPr lang="en-US" dirty="0"/>
              <a:t>Rating agencies may make mistakes.</a:t>
            </a:r>
          </a:p>
          <a:p>
            <a:r>
              <a:rPr lang="en-US" dirty="0"/>
              <a:t>Some risks are difficult to capture in credit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5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6B28-A20C-410D-ACC5-0FFA4E24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83AF-51E8-46D5-8E4B-5AE4BC54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Based on the practice of notching by the rating agencies, a subordinated bond from a company with an issuer rating of BB would likely carry what rating?</a:t>
            </a:r>
          </a:p>
          <a:p>
            <a:r>
              <a:rPr lang="en-US" b="1" dirty="0"/>
              <a:t>A. </a:t>
            </a:r>
            <a:r>
              <a:rPr lang="en-US" dirty="0"/>
              <a:t>B+</a:t>
            </a:r>
          </a:p>
          <a:p>
            <a:r>
              <a:rPr lang="en-US" b="1" dirty="0"/>
              <a:t>B. </a:t>
            </a:r>
            <a:r>
              <a:rPr lang="en-US" dirty="0"/>
              <a:t>BB</a:t>
            </a:r>
          </a:p>
          <a:p>
            <a:r>
              <a:rPr lang="en-US" b="1" dirty="0"/>
              <a:t>C. </a:t>
            </a:r>
            <a:r>
              <a:rPr lang="en-US" dirty="0"/>
              <a:t>BBB–</a:t>
            </a:r>
          </a:p>
          <a:p>
            <a:r>
              <a:rPr lang="en-US" dirty="0"/>
              <a:t>2. The fixed-income portfolio manager you work with asked you why a bond from an issuer you cover didn’t rise in price when it was upgraded by Fitch from B+ to BB. Which of the following is the most likely explanation?</a:t>
            </a:r>
          </a:p>
          <a:p>
            <a:r>
              <a:rPr lang="en-US" dirty="0"/>
              <a:t>A. Bond prices never react to rating changes.</a:t>
            </a:r>
          </a:p>
          <a:p>
            <a:r>
              <a:rPr lang="en-US" dirty="0"/>
              <a:t>B. The bond doesn’t trade often, so the price hasn’t adjusted to the rating change yet.</a:t>
            </a:r>
          </a:p>
          <a:p>
            <a:r>
              <a:rPr lang="en-US" dirty="0"/>
              <a:t>C. The market was expecting the rating change, and so it was already “priced in” to the bond.</a:t>
            </a:r>
          </a:p>
        </p:txBody>
      </p:sp>
    </p:spTree>
    <p:extLst>
      <p:ext uri="{BB962C8B-B14F-4D97-AF65-F5344CB8AC3E}">
        <p14:creationId xmlns:p14="http://schemas.microsoft.com/office/powerpoint/2010/main" val="134136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E668-A4BC-4EE3-90C2-BB066903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15FE-B0B7-49C2-9FB7-51B80428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3. Amalgamated Corp. and Widget Corp. each have bonds outstanding with similar coupons and maturity dates. Both bonds are rated B2, B–, and B by Moody’s, S&amp;P, and Fitch, respectively. The bonds, however, trade at very different prices—the Amalgamated bond trades at €89, whereas the Widget bond trades at €62. What is the </a:t>
            </a:r>
            <a:r>
              <a:rPr lang="en-US" i="1" dirty="0"/>
              <a:t>most likely </a:t>
            </a:r>
            <a:r>
              <a:rPr lang="en-US" dirty="0"/>
              <a:t>explanation of the price (and yield) difference?</a:t>
            </a:r>
          </a:p>
          <a:p>
            <a:r>
              <a:rPr lang="en-US" b="1" dirty="0"/>
              <a:t>A. </a:t>
            </a:r>
            <a:r>
              <a:rPr lang="en-US" dirty="0"/>
              <a:t>Widget’s credit ratings are lagging the market’s assessment of the company’s credit deterioration.</a:t>
            </a:r>
          </a:p>
          <a:p>
            <a:r>
              <a:rPr lang="en-US" b="1" dirty="0"/>
              <a:t>B. </a:t>
            </a:r>
            <a:r>
              <a:rPr lang="en-US" dirty="0"/>
              <a:t>The bonds have similar risks of default (as reflected in the ratings), but the market believes the Amalgamated bond has a higher expected loss in the event of default.</a:t>
            </a:r>
          </a:p>
          <a:p>
            <a:r>
              <a:rPr lang="en-US" b="1" dirty="0"/>
              <a:t>C. </a:t>
            </a:r>
            <a:r>
              <a:rPr lang="en-US" dirty="0"/>
              <a:t>The bonds have similar risks of default (as reflected in the ratings), but the market believes the Widget bond has a higher expected recovery rate in the event of default.</a:t>
            </a:r>
          </a:p>
        </p:txBody>
      </p:sp>
    </p:spTree>
    <p:extLst>
      <p:ext uri="{BB962C8B-B14F-4D97-AF65-F5344CB8AC3E}">
        <p14:creationId xmlns:p14="http://schemas.microsoft.com/office/powerpoint/2010/main" val="40921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0AC-5C6C-40E2-B456-B18B797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91BC-CD79-4814-ADB3-C32138E5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Credit risk</a:t>
            </a:r>
          </a:p>
          <a:p>
            <a:r>
              <a:rPr lang="en-US" dirty="0"/>
              <a:t>Credit risk is the risk of loss resulting from the borrower (issuer of debt) failing to make full and timely payments of interest and/or principal.</a:t>
            </a:r>
          </a:p>
          <a:p>
            <a:r>
              <a:rPr lang="en-US" dirty="0"/>
              <a:t>Credit risk has two components. </a:t>
            </a:r>
            <a:r>
              <a:rPr lang="en-US" dirty="0">
                <a:solidFill>
                  <a:srgbClr val="FF0000"/>
                </a:solidFill>
              </a:rPr>
              <a:t>The first is known as default risk</a:t>
            </a:r>
            <a:r>
              <a:rPr lang="en-US" dirty="0"/>
              <a:t>, or default probability, which is the probability that a borrower defaults—that is, fails to meet its obligation to make full and timely payments of principal and interest according to the terms of the debt security. </a:t>
            </a:r>
            <a:r>
              <a:rPr lang="en-US" dirty="0">
                <a:solidFill>
                  <a:srgbClr val="FF0000"/>
                </a:solidFill>
              </a:rPr>
              <a:t>The second component is loss severity </a:t>
            </a:r>
            <a:r>
              <a:rPr lang="en-US" dirty="0"/>
              <a:t>(also known as “loss given default”) in the event of default—that is, the portion of a bond’s value (including unpaid interest) an investor loses.</a:t>
            </a:r>
          </a:p>
          <a:p>
            <a:r>
              <a:rPr lang="en-US" dirty="0"/>
              <a:t>Loss given default = 1 – recovery rate</a:t>
            </a:r>
          </a:p>
          <a:p>
            <a:r>
              <a:rPr lang="en-US" dirty="0"/>
              <a:t>Expected loss = Default probability × Loss given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BEDD-8F36-4C95-95D0-6ECEC7C0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4B1F-3E46-4A65-B7C9-92219F75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Important credit-related risks include the following:</a:t>
            </a:r>
          </a:p>
          <a:p>
            <a:r>
              <a:rPr lang="en-US" sz="2800" dirty="0"/>
              <a:t>Spread risk</a:t>
            </a:r>
          </a:p>
          <a:p>
            <a:pPr lvl="1"/>
            <a:r>
              <a:rPr lang="en-US" sz="2400" dirty="0"/>
              <a:t>Credit migration risk or downgrade risk</a:t>
            </a:r>
          </a:p>
          <a:p>
            <a:pPr lvl="1"/>
            <a:r>
              <a:rPr lang="en-US" sz="2400" dirty="0"/>
              <a:t>Market liquidity risk</a:t>
            </a:r>
          </a:p>
          <a:p>
            <a:pPr lvl="2"/>
            <a:r>
              <a:rPr lang="en-US" sz="2000" dirty="0"/>
              <a:t>Two main issuer specific factors that affect market liquidity risk</a:t>
            </a:r>
          </a:p>
          <a:p>
            <a:pPr lvl="2"/>
            <a:r>
              <a:rPr lang="en-US" sz="2000" dirty="0"/>
              <a:t>1)The size of the issuer</a:t>
            </a:r>
          </a:p>
          <a:p>
            <a:pPr lvl="2"/>
            <a:r>
              <a:rPr lang="en-US" sz="2000" dirty="0"/>
              <a:t>2)The credit quality of the issuer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6A8-EB8D-4A86-9160-67007F2B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Fundamentals of credit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084F-6FE2-42CB-8C48-5EA6590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Capital structure </a:t>
            </a:r>
          </a:p>
          <a:p>
            <a:r>
              <a:rPr lang="en-US" dirty="0"/>
              <a:t>The composition and distribution across operating units of a company’s debt and equity—including bank debt, bonds of all seniority rankings, preferred stock, and common equity—is referred to as its capital structure.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Seniority ranking</a:t>
            </a:r>
          </a:p>
          <a:p>
            <a:r>
              <a:rPr lang="en-US" dirty="0"/>
              <a:t>The ranking refers to the priority of payment, with the most senior or highest-ranking debt having the first claim on the cash flows and assets of the issuer. Broadly, there is secured debt and unsecured debt.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33ED-1660-42F7-988F-BB931E09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C66E-A863-463E-8EBF-390C292B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Seniority ranking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DE6A7-6EA5-43B6-B68B-CADA52EB2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2335509"/>
            <a:ext cx="3218669" cy="39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F516-E06C-4D47-8E2B-8C86996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7BB4-E15B-49B7-968A-67EBE2CC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Recovery rates</a:t>
            </a:r>
          </a:p>
          <a:p>
            <a:r>
              <a:rPr lang="en-US" dirty="0"/>
              <a:t>Pari </a:t>
            </a:r>
            <a:r>
              <a:rPr lang="en-US" dirty="0" err="1"/>
              <a:t>passu</a:t>
            </a:r>
            <a:r>
              <a:rPr lang="en-US" dirty="0"/>
              <a:t>(“on an equal footing”)</a:t>
            </a:r>
          </a:p>
          <a:p>
            <a:r>
              <a:rPr lang="en-US" dirty="0"/>
              <a:t>A few things are worth noting:</a:t>
            </a:r>
          </a:p>
          <a:p>
            <a:r>
              <a:rPr lang="en-US" dirty="0"/>
              <a:t>1.</a:t>
            </a:r>
            <a:r>
              <a:rPr lang="en-US" b="1" dirty="0"/>
              <a:t> </a:t>
            </a:r>
            <a:r>
              <a:rPr lang="en-US" dirty="0"/>
              <a:t>Recovery rates can vary widely by industry.</a:t>
            </a:r>
          </a:p>
          <a:p>
            <a:r>
              <a:rPr lang="en-US" dirty="0"/>
              <a:t>2. Recovery rates can also vary depending on when they occur in a credit</a:t>
            </a:r>
          </a:p>
          <a:p>
            <a:r>
              <a:rPr lang="en-US" dirty="0"/>
              <a:t>cycle.</a:t>
            </a:r>
          </a:p>
          <a:p>
            <a:r>
              <a:rPr lang="en-US" dirty="0"/>
              <a:t>3. These recovery rates are averages.</a:t>
            </a:r>
          </a:p>
          <a:p>
            <a:r>
              <a:rPr lang="en-US" dirty="0"/>
              <a:t>Priority of claims: </a:t>
            </a:r>
            <a:r>
              <a:rPr lang="en-US" dirty="0">
                <a:solidFill>
                  <a:srgbClr val="FF0000"/>
                </a:solidFill>
              </a:rPr>
              <a:t>Not always absolute.</a:t>
            </a:r>
          </a:p>
        </p:txBody>
      </p:sp>
    </p:spTree>
    <p:extLst>
      <p:ext uri="{BB962C8B-B14F-4D97-AF65-F5344CB8AC3E}">
        <p14:creationId xmlns:p14="http://schemas.microsoft.com/office/powerpoint/2010/main" val="12060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DA95-934E-46FE-B41E-63A2E287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3A64-2542-48C6-9F6B-578C1B2C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Which of the following </a:t>
            </a:r>
            <a:r>
              <a:rPr lang="en-US" i="1" dirty="0"/>
              <a:t>best </a:t>
            </a:r>
            <a:r>
              <a:rPr lang="en-US" dirty="0"/>
              <a:t>defines credit risk?</a:t>
            </a:r>
          </a:p>
          <a:p>
            <a:r>
              <a:rPr lang="en-US" dirty="0"/>
              <a:t>A. The probability of default times the severity of loss given default</a:t>
            </a:r>
          </a:p>
          <a:p>
            <a:r>
              <a:rPr lang="en-US" dirty="0"/>
              <a:t>B. The loss of principal and interest payments in the event of bankruptcy</a:t>
            </a:r>
          </a:p>
          <a:p>
            <a:r>
              <a:rPr lang="en-US" dirty="0"/>
              <a:t>C. The risk of not receiving full interest and principal payments on a timely basis</a:t>
            </a:r>
          </a:p>
          <a:p>
            <a:r>
              <a:rPr lang="en-US" dirty="0"/>
              <a:t>2. Which of the following is the best measure of credit risk?</a:t>
            </a:r>
          </a:p>
          <a:p>
            <a:r>
              <a:rPr lang="en-US" dirty="0"/>
              <a:t>A. The expected loss</a:t>
            </a:r>
          </a:p>
          <a:p>
            <a:r>
              <a:rPr lang="en-US" dirty="0"/>
              <a:t>B. The severity of loss</a:t>
            </a:r>
          </a:p>
          <a:p>
            <a:r>
              <a:rPr lang="en-US" dirty="0"/>
              <a:t>C. The probability of default</a:t>
            </a:r>
          </a:p>
        </p:txBody>
      </p:sp>
    </p:spTree>
    <p:extLst>
      <p:ext uri="{BB962C8B-B14F-4D97-AF65-F5344CB8AC3E}">
        <p14:creationId xmlns:p14="http://schemas.microsoft.com/office/powerpoint/2010/main" val="41509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2FFE-2C3E-4522-8D75-D345BF85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4E18-F2BD-403A-B369-D02537E6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3. Under which circumstance is a subordinated bondholder most likely to recover some value in a bankruptcy without a senior creditor getting paid in full? When:</a:t>
            </a:r>
          </a:p>
          <a:p>
            <a:r>
              <a:rPr lang="en-US" dirty="0"/>
              <a:t>A. absolute priority rules are enforced.</a:t>
            </a:r>
          </a:p>
          <a:p>
            <a:r>
              <a:rPr lang="en-US" dirty="0"/>
              <a:t>B. the various classes of claimants agree to it.</a:t>
            </a:r>
          </a:p>
          <a:p>
            <a:r>
              <a:rPr lang="en-US" dirty="0"/>
              <a:t>C. the company is liquidated rather than reorganized.</a:t>
            </a:r>
          </a:p>
          <a:p>
            <a:r>
              <a:rPr lang="en-US" dirty="0"/>
              <a:t>4. In the event of bankruptcy, claims at the same level of the capital structure are:</a:t>
            </a:r>
          </a:p>
          <a:p>
            <a:r>
              <a:rPr lang="en-US" dirty="0"/>
              <a:t>A. on an equal footing, regardless of size, maturity, or time outstanding.</a:t>
            </a:r>
          </a:p>
          <a:p>
            <a:r>
              <a:rPr lang="en-US" dirty="0"/>
              <a:t>B. paid in the order of maturity from shortest to longest, regardless of size or time outstanding.</a:t>
            </a:r>
          </a:p>
          <a:p>
            <a:r>
              <a:rPr lang="en-US" dirty="0"/>
              <a:t>C. paid on a first-in, first-out (FIFO) basis so that the longest-standing claims are satisfied first, regardless of size or maturity.</a:t>
            </a:r>
          </a:p>
        </p:txBody>
      </p:sp>
    </p:spTree>
    <p:extLst>
      <p:ext uri="{BB962C8B-B14F-4D97-AF65-F5344CB8AC3E}">
        <p14:creationId xmlns:p14="http://schemas.microsoft.com/office/powerpoint/2010/main" val="301631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7FF-F27E-4411-B202-151F38B7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37D3-29E2-4C7A-B32A-3268A6AE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Credit rating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72DDC0-7045-4F95-90C2-8D1CE20EC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331"/>
              </p:ext>
            </p:extLst>
          </p:nvPr>
        </p:nvGraphicFramePr>
        <p:xfrm>
          <a:off x="1024128" y="2778760"/>
          <a:ext cx="8128000" cy="4078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48162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9042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5653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38745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705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Moody’s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S&amp;P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86268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r>
                        <a:rPr lang="en-US" dirty="0"/>
                        <a:t>Investment</a:t>
                      </a:r>
                    </a:p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High-Quality</a:t>
                      </a:r>
                    </a:p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548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804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15673"/>
                  </a:ext>
                </a:extLst>
              </a:tr>
              <a:tr h="369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442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Upper-Medium</a:t>
                      </a:r>
                    </a:p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16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07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Low-Medium</a:t>
                      </a:r>
                    </a:p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557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650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2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13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9822</TotalTime>
  <Words>1289</Words>
  <Application>Microsoft Office PowerPoint</Application>
  <PresentationFormat>Widescreen</PresentationFormat>
  <Paragraphs>179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Tw Cen MT</vt:lpstr>
      <vt:lpstr>Tw Cen MT Condensed</vt:lpstr>
      <vt:lpstr>Calibri</vt:lpstr>
      <vt:lpstr>Wingdings 3</vt:lpstr>
      <vt:lpstr>Integral</vt:lpstr>
      <vt:lpstr>Fixed income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practices</vt:lpstr>
      <vt:lpstr>practices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practices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164</cp:revision>
  <dcterms:created xsi:type="dcterms:W3CDTF">2023-02-20T01:14:47Z</dcterms:created>
  <dcterms:modified xsi:type="dcterms:W3CDTF">2023-05-11T07:57:32Z</dcterms:modified>
</cp:coreProperties>
</file>