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96" r:id="rId2"/>
    <p:sldId id="397" r:id="rId3"/>
    <p:sldId id="399" r:id="rId4"/>
    <p:sldId id="400" r:id="rId5"/>
    <p:sldId id="401" r:id="rId6"/>
    <p:sldId id="402" r:id="rId7"/>
    <p:sldId id="403" r:id="rId8"/>
    <p:sldId id="404" r:id="rId9"/>
    <p:sldId id="398" r:id="rId10"/>
    <p:sldId id="405" r:id="rId11"/>
    <p:sldId id="40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F51EA5-8AB5-4AC4-B3FD-7BBEB64443B6}">
          <p14:sldIdLst>
            <p14:sldId id="396"/>
            <p14:sldId id="397"/>
            <p14:sldId id="399"/>
            <p14:sldId id="400"/>
            <p14:sldId id="401"/>
            <p14:sldId id="402"/>
            <p14:sldId id="403"/>
            <p14:sldId id="404"/>
            <p14:sldId id="398"/>
            <p14:sldId id="405"/>
            <p14:sldId id="4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48280-F18E-4769-9169-02F5DF14C56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CF576-9A04-42CB-893E-368EAAF7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AE87C0-8280-45FA-80E7-8D3312DCDAE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1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8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5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7C0-8280-45FA-80E7-8D3312DCDAE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7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AE87C0-8280-45FA-80E7-8D3312DCDAE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3AAE21-9DE8-4951-A8C8-7DE4F7511C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DBC3-6CF9-439D-9FD8-6E120373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3E3F-F4BC-46DB-B308-33226C73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COMMERCIAL MORTGAGE-BACKED SECURITIES</a:t>
            </a:r>
          </a:p>
          <a:p>
            <a:r>
              <a:rPr lang="en-US" sz="2400" dirty="0"/>
              <a:t>Commercial mortgage-backed securities (CMBS) are backed by a pool of commercial mortgages on income-producing property, such as multifamily properties (e.g., apartment buildings), office buildings, industrial properties (including warehouses), shopping centers, hotels, and health care facilities (e.g., senior housing care facilities).</a:t>
            </a:r>
          </a:p>
          <a:p>
            <a:r>
              <a:rPr lang="en-US" sz="2400" dirty="0"/>
              <a:t>Two key indicators of potential credit performance are the loan-to-value ratio (LTV), which was discussed earlier, and the debt-service-coverage (DSC) ratio, sometimes referred to as DSCR.</a:t>
            </a:r>
          </a:p>
        </p:txBody>
      </p:sp>
    </p:spTree>
    <p:extLst>
      <p:ext uri="{BB962C8B-B14F-4D97-AF65-F5344CB8AC3E}">
        <p14:creationId xmlns:p14="http://schemas.microsoft.com/office/powerpoint/2010/main" val="195012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52D0-809E-4022-AE70-58D6B932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7836-A458-4A5A-B2F6-5142AE919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NON-MORTGAGE ASSET-BACKED SECURITIES</a:t>
            </a:r>
          </a:p>
          <a:p>
            <a:r>
              <a:rPr lang="en-US" dirty="0">
                <a:solidFill>
                  <a:srgbClr val="FF0000"/>
                </a:solidFill>
              </a:rPr>
              <a:t>Credit card receivable ABS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lockout or revolving period </a:t>
            </a:r>
            <a:r>
              <a:rPr lang="en-US" dirty="0"/>
              <a:t>is the period during which the principal repaid is reinvested to acquire additional loans with a principal equal to the principal repaid.</a:t>
            </a:r>
          </a:p>
          <a:p>
            <a:r>
              <a:rPr lang="en-US" dirty="0"/>
              <a:t>When the lockout period is over, the principal that is repaid by the cardholders is no longer reinvested but instead is distributed to investors.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2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E2AC-B54B-47D3-9772-8DDCB806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1B2E-83F2-4250-BFF7-85C5A78E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Credit card receivable asset-backed securities differ from auto loan ABS in the following way:</a:t>
            </a:r>
          </a:p>
          <a:p>
            <a:r>
              <a:rPr lang="en-US" b="1" dirty="0"/>
              <a:t>A. </a:t>
            </a:r>
            <a:r>
              <a:rPr lang="en-US" dirty="0"/>
              <a:t>credit card loans are recourse loans, whereas auto loans are non-recourse loans.</a:t>
            </a:r>
          </a:p>
          <a:p>
            <a:r>
              <a:rPr lang="en-US" b="1" dirty="0"/>
              <a:t>B. </a:t>
            </a:r>
            <a:r>
              <a:rPr lang="en-US" dirty="0"/>
              <a:t>the collateral for credit card receivable-backed securities is a pool of non-amortizing loans, whereas the collateral for auto loan ABS is a pool of amortizing loans.</a:t>
            </a:r>
          </a:p>
          <a:p>
            <a:r>
              <a:rPr lang="en-US" b="1" dirty="0"/>
              <a:t>C. </a:t>
            </a:r>
            <a:r>
              <a:rPr lang="en-US" dirty="0"/>
              <a:t>credit card receivable-backed securities have regular principal repayments, whereas auto loan ABS include a lockout period during which the cash proceeds from principal repayments are reinvested in additional loan receivables.</a:t>
            </a:r>
          </a:p>
        </p:txBody>
      </p:sp>
    </p:spTree>
    <p:extLst>
      <p:ext uri="{BB962C8B-B14F-4D97-AF65-F5344CB8AC3E}">
        <p14:creationId xmlns:p14="http://schemas.microsoft.com/office/powerpoint/2010/main" val="85764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D385-7D38-42AF-A3EB-56E955B8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9221-0817-49EA-929D-1DD0A65B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commercial loans backing CMBS are balloon loans that require a substantial principal repayment at maturity of the loan.</a:t>
            </a:r>
          </a:p>
          <a:p>
            <a:pPr marL="0" indent="0">
              <a:buNone/>
            </a:pPr>
            <a:r>
              <a:rPr lang="en-US" dirty="0"/>
              <a:t>Call protection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prepayment lockout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Prepayment penalty 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yield maintenance charge(make whole charge)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Defeasance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3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A46D-B335-4401-AAC0-1812AF3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FFFD-3C24-4978-B383-CDD53C956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Defeasance can be </a:t>
            </a:r>
            <a:r>
              <a:rPr lang="en-US" i="1" dirty="0"/>
              <a:t>best </a:t>
            </a:r>
            <a:r>
              <a:rPr lang="en-US" dirty="0"/>
              <a:t>described as:</a:t>
            </a:r>
          </a:p>
          <a:p>
            <a:r>
              <a:rPr lang="en-US" b="1" dirty="0"/>
              <a:t>A. </a:t>
            </a:r>
            <a:r>
              <a:rPr lang="en-US" dirty="0"/>
              <a:t>a predetermined penalty that a borrower who wants to refinance must pay to do so.</a:t>
            </a:r>
          </a:p>
          <a:p>
            <a:r>
              <a:rPr lang="en-US" b="1" dirty="0"/>
              <a:t>B. </a:t>
            </a:r>
            <a:r>
              <a:rPr lang="en-US" dirty="0"/>
              <a:t>a contractual agreement that prohibits any prepayments during a specified period of time.</a:t>
            </a:r>
          </a:p>
          <a:p>
            <a:r>
              <a:rPr lang="en-US" b="1" dirty="0"/>
              <a:t>C. </a:t>
            </a:r>
            <a:r>
              <a:rPr lang="en-US" dirty="0"/>
              <a:t>funds that the borrower must provide to replicate the cash flows that would exist in the absence of prepayments.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0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384-0581-468E-B013-261A415E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42B6-D388-4A10-8238-B74E0154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A risk that investors typically face when holding CMBS is:</a:t>
            </a:r>
          </a:p>
          <a:p>
            <a:r>
              <a:rPr lang="en-US" b="1" dirty="0"/>
              <a:t>A. </a:t>
            </a:r>
            <a:r>
              <a:rPr lang="en-US" dirty="0"/>
              <a:t>call risk.</a:t>
            </a:r>
          </a:p>
          <a:p>
            <a:r>
              <a:rPr lang="en-US" b="1" dirty="0"/>
              <a:t>B. </a:t>
            </a:r>
            <a:r>
              <a:rPr lang="en-US" dirty="0"/>
              <a:t>balloon risk.</a:t>
            </a:r>
          </a:p>
          <a:p>
            <a:r>
              <a:rPr lang="en-US" b="1" dirty="0"/>
              <a:t>C. </a:t>
            </a:r>
            <a:r>
              <a:rPr lang="en-US" dirty="0"/>
              <a:t>contraction risk.</a:t>
            </a:r>
          </a:p>
          <a:p>
            <a:r>
              <a:rPr lang="en-US" dirty="0"/>
              <a:t>3. The credit risk of a commercial mortgage-backed security is lower:</a:t>
            </a:r>
          </a:p>
          <a:p>
            <a:r>
              <a:rPr lang="en-US" b="1" dirty="0"/>
              <a:t>A. </a:t>
            </a:r>
            <a:r>
              <a:rPr lang="en-US" dirty="0"/>
              <a:t>the lower the DSC ratio and the lower the LTV.</a:t>
            </a:r>
          </a:p>
          <a:p>
            <a:r>
              <a:rPr lang="en-US" b="1" dirty="0"/>
              <a:t>B. </a:t>
            </a:r>
            <a:r>
              <a:rPr lang="en-US" dirty="0"/>
              <a:t>the lower the DSC ratio and the higher the LTV.</a:t>
            </a:r>
          </a:p>
          <a:p>
            <a:r>
              <a:rPr lang="en-US" b="1" dirty="0"/>
              <a:t>C. </a:t>
            </a:r>
            <a:r>
              <a:rPr lang="en-US" dirty="0"/>
              <a:t>the higher the DSC ratio and the lower the LTV.</a:t>
            </a:r>
          </a:p>
        </p:txBody>
      </p:sp>
    </p:spTree>
    <p:extLst>
      <p:ext uri="{BB962C8B-B14F-4D97-AF65-F5344CB8AC3E}">
        <p14:creationId xmlns:p14="http://schemas.microsoft.com/office/powerpoint/2010/main" val="246266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F40-0752-46C1-8D34-8A1381F9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F094-CFF7-4D9C-A16A-EF854EB1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NON-MORTGAGE ASSET-BACKED SECURITIES</a:t>
            </a:r>
          </a:p>
          <a:p>
            <a:r>
              <a:rPr lang="en-US" dirty="0">
                <a:solidFill>
                  <a:srgbClr val="FF0000"/>
                </a:solidFill>
              </a:rPr>
              <a:t>Auto loan ABS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1B47D1-004A-44B7-98B9-5CA17F68A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15006"/>
              </p:ext>
            </p:extLst>
          </p:nvPr>
        </p:nvGraphicFramePr>
        <p:xfrm>
          <a:off x="1024128" y="3306064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552782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93201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5425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133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note principal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scheduled distribution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A-1 (senior)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August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4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A-2 (senior)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November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2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A-3 (senior)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192,260,000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April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2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 (subordinated)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68,870,000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September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7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(subordinated)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85,480,000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September 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2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 (subordinated)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84,060,000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October 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 (subordinated)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22,330,000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January 2027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8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28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6A46-8290-4299-B33C-E3E5152C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5131-44D2-4765-BB70-4845C96E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collateral for this securitization is a pool of subprime automobile loan contracts secured for new and used automobiles and light-duty trucks and vans. The issuing entity will issue seven sequential-pay classes of asset-backed notes pursuant to the indenture.</a:t>
            </a:r>
          </a:p>
          <a:p>
            <a:r>
              <a:rPr lang="en-US" dirty="0"/>
              <a:t>On the closing date, the initial amount of overcollateralization is approximately US$49,868,074, or 5.25% of the aggregate principal balance of the automobile loan contracts as of the cutoff date. On the closing date, 2.0% of the expected initial aggregate principal balance of the automobile loan contracts will be deposited into the reserve account, which is approximately US$18,997,361.</a:t>
            </a:r>
          </a:p>
        </p:txBody>
      </p:sp>
    </p:spTree>
    <p:extLst>
      <p:ext uri="{BB962C8B-B14F-4D97-AF65-F5344CB8AC3E}">
        <p14:creationId xmlns:p14="http://schemas.microsoft.com/office/powerpoint/2010/main" val="191203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13BE-9FF1-44C0-85A5-5715C274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B2CB-40DE-4AB6-9714-9F26E9467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The reference to subprime meant that:</a:t>
            </a:r>
          </a:p>
          <a:p>
            <a:r>
              <a:rPr lang="en-US" b="1" dirty="0"/>
              <a:t>A. </a:t>
            </a:r>
            <a:r>
              <a:rPr lang="en-US" dirty="0"/>
              <a:t>the asset-backed notes were rated below investment grade.</a:t>
            </a:r>
          </a:p>
          <a:p>
            <a:r>
              <a:rPr lang="en-US" b="1" dirty="0"/>
              <a:t>B. </a:t>
            </a:r>
            <a:r>
              <a:rPr lang="en-US" dirty="0"/>
              <a:t>the automobile (auto) loan contracts were made to borrowers who did not have or could not document strong credit.</a:t>
            </a:r>
          </a:p>
          <a:p>
            <a:r>
              <a:rPr lang="en-US" b="1" dirty="0"/>
              <a:t>C. </a:t>
            </a:r>
            <a:r>
              <a:rPr lang="en-US" dirty="0"/>
              <a:t>some of the auto loan contracts were secured by autos of low quality that may have been difficult to sell in case the borrower defaults.</a:t>
            </a:r>
          </a:p>
          <a:p>
            <a:r>
              <a:rPr lang="en-US" dirty="0"/>
              <a:t>2. Based on the information provided, if on the first distribution date there were losses on the loans of US$10 million:</a:t>
            </a:r>
          </a:p>
          <a:p>
            <a:r>
              <a:rPr lang="en-US" dirty="0"/>
              <a:t>A. none of the classes of notes will have incurred losses.</a:t>
            </a:r>
          </a:p>
          <a:p>
            <a:r>
              <a:rPr lang="en-US" dirty="0"/>
              <a:t>B. Class E notes will have incurred losses of US$10 million.</a:t>
            </a:r>
          </a:p>
          <a:p>
            <a:r>
              <a:rPr lang="en-US" dirty="0"/>
              <a:t>C. Classes B, C, D, and E will have incurred losses pro rata of their initial note principal balances.</a:t>
            </a:r>
          </a:p>
        </p:txBody>
      </p:sp>
    </p:spTree>
    <p:extLst>
      <p:ext uri="{BB962C8B-B14F-4D97-AF65-F5344CB8AC3E}">
        <p14:creationId xmlns:p14="http://schemas.microsoft.com/office/powerpoint/2010/main" val="222802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BD28-ABE1-4EE3-A25E-24CFDD90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80C7-2B60-4228-B2CA-51D749C6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Based on the information provided, if the first loss on the loans was US$40 million over and above the protection provided by the internal credit enhancements and occurred in January 2020, which class(es) of notes realized losses?</a:t>
            </a:r>
          </a:p>
          <a:p>
            <a:r>
              <a:rPr lang="en-US" b="1" dirty="0"/>
              <a:t>A. </a:t>
            </a:r>
            <a:r>
              <a:rPr lang="en-US" dirty="0"/>
              <a:t>Class E and then Class D</a:t>
            </a:r>
          </a:p>
          <a:p>
            <a:r>
              <a:rPr lang="en-US" b="1" dirty="0"/>
              <a:t>B. </a:t>
            </a:r>
            <a:r>
              <a:rPr lang="en-US" dirty="0"/>
              <a:t>Each class of subordinated notes in proportion to its principal balance</a:t>
            </a:r>
          </a:p>
          <a:p>
            <a:r>
              <a:rPr lang="en-US" b="1" dirty="0"/>
              <a:t>C. </a:t>
            </a:r>
            <a:r>
              <a:rPr lang="en-US" dirty="0"/>
              <a:t>Class E and then each class of subordinated notes in proportion to its principal balance</a:t>
            </a:r>
          </a:p>
        </p:txBody>
      </p:sp>
    </p:spTree>
    <p:extLst>
      <p:ext uri="{BB962C8B-B14F-4D97-AF65-F5344CB8AC3E}">
        <p14:creationId xmlns:p14="http://schemas.microsoft.com/office/powerpoint/2010/main" val="346641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0790-823E-403E-B856-EBE7D69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Module4</a:t>
            </a:r>
            <a:br>
              <a:rPr lang="en-US" sz="4000" dirty="0"/>
            </a:br>
            <a:r>
              <a:rPr lang="en-US" sz="4000" dirty="0"/>
              <a:t>Introduction to ASSET-ABCKED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6112E-C76A-4E81-AE36-3719BBD9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NON-MORTGAGE ASSET-BACKED SECURITIES</a:t>
            </a:r>
          </a:p>
          <a:p>
            <a:r>
              <a:rPr lang="en-US" dirty="0">
                <a:solidFill>
                  <a:srgbClr val="FF0000"/>
                </a:solidFill>
              </a:rPr>
              <a:t>Credit card receivable ABS</a:t>
            </a:r>
          </a:p>
          <a:p>
            <a:r>
              <a:rPr lang="en-US" dirty="0"/>
              <a:t>For a pool of credit card receivables, the cash flows consist of finance charges collected, fees, and principal repayments.</a:t>
            </a:r>
          </a:p>
          <a:p>
            <a:r>
              <a:rPr lang="en-US" dirty="0"/>
              <a:t>Some provisions in credit card receivable ABS require early principal amortization if specific events occur.</a:t>
            </a:r>
          </a:p>
          <a:p>
            <a:r>
              <a:rPr lang="en-US" dirty="0"/>
              <a:t>As noted earlier, the collateral of credit card receivable ABS is a pool of non amortizing loans. These loans have </a:t>
            </a:r>
            <a:r>
              <a:rPr lang="en-US" dirty="0">
                <a:solidFill>
                  <a:srgbClr val="FF0000"/>
                </a:solidFill>
              </a:rPr>
              <a:t>lockout periods </a:t>
            </a:r>
            <a:r>
              <a:rPr lang="en-US" dirty="0"/>
              <a:t>during which the cash flows that are paid out to security holders are based only on finance charges collected and fees.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50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5589</TotalTime>
  <Words>963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Tw Cen MT</vt:lpstr>
      <vt:lpstr>Tw Cen MT Condensed</vt:lpstr>
      <vt:lpstr>Calibri</vt:lpstr>
      <vt:lpstr>Wingdings</vt:lpstr>
      <vt:lpstr>Wingdings 3</vt:lpstr>
      <vt:lpstr>Integral</vt:lpstr>
      <vt:lpstr>Module4 Introduction to ASSET-ABCKED SECURITIES</vt:lpstr>
      <vt:lpstr>Module4 Introduction to ASSET-ABCKED SECURITIES</vt:lpstr>
      <vt:lpstr>practices</vt:lpstr>
      <vt:lpstr>practices</vt:lpstr>
      <vt:lpstr>Module4 Introduction to ASSET-ABCKED SECURITIES</vt:lpstr>
      <vt:lpstr>Module4 Introduction to ASSET-ABCKED SECURITIES</vt:lpstr>
      <vt:lpstr>Module4 Introduction to ASSET-ABCKED SECURITIES</vt:lpstr>
      <vt:lpstr>Module4 Introduction to ASSET-ABCKED SECURITIES</vt:lpstr>
      <vt:lpstr>Module4 Introduction to ASSET-ABCKED SECURITIES</vt:lpstr>
      <vt:lpstr>Module4 Introduction to ASSET-ABCKED SECURITIES</vt:lpstr>
      <vt:lpstr>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Module4 Introduction to ASSET-ABCKED SECURITIES</dc:title>
  <dc:creator>秦玮杰</dc:creator>
  <cp:lastModifiedBy>秦玮杰</cp:lastModifiedBy>
  <cp:revision>105</cp:revision>
  <dcterms:created xsi:type="dcterms:W3CDTF">2023-02-20T01:14:47Z</dcterms:created>
  <dcterms:modified xsi:type="dcterms:W3CDTF">2023-03-17T03:09:39Z</dcterms:modified>
</cp:coreProperties>
</file>