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7" r:id="rId2"/>
    <p:sldId id="259" r:id="rId3"/>
    <p:sldId id="262" r:id="rId4"/>
    <p:sldId id="270" r:id="rId5"/>
    <p:sldId id="260" r:id="rId6"/>
    <p:sldId id="261"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4" autoAdjust="0"/>
    <p:restoredTop sz="94660"/>
  </p:normalViewPr>
  <p:slideViewPr>
    <p:cSldViewPr snapToGrid="0">
      <p:cViewPr varScale="1">
        <p:scale>
          <a:sx n="65" d="100"/>
          <a:sy n="65" d="100"/>
        </p:scale>
        <p:origin x="66"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p:txBody>
          <a:bodyPr/>
          <a:lstStyle/>
          <a:p>
            <a:r>
              <a:rPr lang="en-US" dirty="0"/>
              <a:t>R</a:t>
            </a:r>
            <a:r>
              <a:rPr lang="en-US" altLang="zh-CN" dirty="0"/>
              <a:t>eading 48</a:t>
            </a:r>
            <a:br>
              <a:rPr lang="en-US" altLang="zh-CN" dirty="0"/>
            </a:br>
            <a:r>
              <a:rPr lang="en-US" altLang="zh-CN" dirty="0"/>
              <a:t>Derivative Markets and Instruments</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lstStyle/>
          <a:p>
            <a:r>
              <a:rPr lang="en-US" dirty="0"/>
              <a:t>a. define a derivative and distinguish between exchange-traded and over-the-counter derivatives</a:t>
            </a:r>
          </a:p>
          <a:p>
            <a:r>
              <a:rPr lang="en-US" dirty="0"/>
              <a:t>b. contrast forward commitments with contingent claims</a:t>
            </a:r>
          </a:p>
          <a:p>
            <a:r>
              <a:rPr lang="en-US" dirty="0"/>
              <a:t>c. define forward contracts, futures,  options(calls and puts), swaps, and credit derivatives and compare their basic characteristics</a:t>
            </a:r>
          </a:p>
          <a:p>
            <a:r>
              <a:rPr lang="en-US" dirty="0"/>
              <a:t>d. determine the value at expiration and profit from a long or a short position in a call or put option</a:t>
            </a:r>
          </a:p>
          <a:p>
            <a:r>
              <a:rPr lang="en-US" dirty="0"/>
              <a:t>e. describe purposes of, and controversies related to, derivative markets</a:t>
            </a:r>
          </a:p>
          <a:p>
            <a:r>
              <a:rPr lang="en-US" dirty="0"/>
              <a:t>f. explain arbitrage and the role it plays in determining prices and promoting market efficiency</a:t>
            </a:r>
          </a:p>
        </p:txBody>
      </p:sp>
    </p:spTree>
    <p:extLst>
      <p:ext uri="{BB962C8B-B14F-4D97-AF65-F5344CB8AC3E}">
        <p14:creationId xmlns:p14="http://schemas.microsoft.com/office/powerpoint/2010/main" val="2170393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DDC2-E810-45A5-A2A3-082B741E061A}"/>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477C1FAF-88FA-451A-8529-8445A60F9FAE}"/>
              </a:ext>
            </a:extLst>
          </p:cNvPr>
          <p:cNvSpPr>
            <a:spLocks noGrp="1"/>
          </p:cNvSpPr>
          <p:nvPr>
            <p:ph idx="1"/>
          </p:nvPr>
        </p:nvSpPr>
        <p:spPr/>
        <p:txBody>
          <a:bodyPr>
            <a:normAutofit/>
          </a:bodyPr>
          <a:lstStyle/>
          <a:p>
            <a:r>
              <a:rPr lang="en-US" dirty="0"/>
              <a:t>The account is specifically referred to as a </a:t>
            </a:r>
            <a:r>
              <a:rPr lang="en-US" b="1" dirty="0"/>
              <a:t>margin </a:t>
            </a:r>
            <a:r>
              <a:rPr lang="en-US" dirty="0"/>
              <a:t>account.</a:t>
            </a:r>
          </a:p>
          <a:p>
            <a:pPr lvl="1"/>
            <a:r>
              <a:rPr lang="en-US" dirty="0"/>
              <a:t>Initial margin</a:t>
            </a:r>
          </a:p>
          <a:p>
            <a:pPr lvl="1"/>
            <a:r>
              <a:rPr lang="en-US" dirty="0"/>
              <a:t>Maintenance margin</a:t>
            </a:r>
          </a:p>
          <a:p>
            <a:pPr lvl="1"/>
            <a:r>
              <a:rPr lang="en-US" dirty="0"/>
              <a:t>Margin call</a:t>
            </a:r>
          </a:p>
          <a:p>
            <a:r>
              <a:rPr lang="en-US" dirty="0"/>
              <a:t>In a forward contact, with the entire payoff made at expiration, a loss by one party can be large enough to trigger a default. Because futures contracts settle gains and collect losses daily, the amounts that could be lost upon default are much smaller and naturally give the clearinghouse much greater flexibility to manage the credit risk it assumes.</a:t>
            </a:r>
          </a:p>
          <a:p>
            <a:endParaRPr lang="en-US" dirty="0"/>
          </a:p>
          <a:p>
            <a:endParaRPr lang="en-US" dirty="0"/>
          </a:p>
        </p:txBody>
      </p:sp>
    </p:spTree>
    <p:extLst>
      <p:ext uri="{BB962C8B-B14F-4D97-AF65-F5344CB8AC3E}">
        <p14:creationId xmlns:p14="http://schemas.microsoft.com/office/powerpoint/2010/main" val="702635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Most participants in futures markets buy and sell contracts, collecting their profits and incurring their losses, with no ultimate intent to make or take delivery of the underlying asset.</a:t>
            </a:r>
          </a:p>
          <a:p>
            <a:r>
              <a:rPr lang="en-US" i="1" dirty="0"/>
              <a:t>The futures price converges to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729988902"/>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dirty="0"/>
              <a:t>Definition: </a:t>
            </a:r>
            <a:r>
              <a:rPr lang="en-US" i="1" dirty="0"/>
              <a:t>A swap is an over- the- counter derivative contract in which two parties agree to exchange a series of cash flows whereby one party pays a variable series that will be determined by an underlying asset or rate and the other party pays either (1) a variable series determined by a different underlying asset or rate or (2) a fixed series.</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lstStyle/>
          <a:p>
            <a:r>
              <a:rPr lang="en-US" dirty="0"/>
              <a:t>Derivatives: Definitions and Uses</a:t>
            </a:r>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lstStyle/>
          <a:p>
            <a:r>
              <a:rPr lang="en-US" dirty="0"/>
              <a:t>Definition: A derivative is a financial instrument(contract) that derives its performance from the performance of an underlying asset.</a:t>
            </a:r>
          </a:p>
          <a:p>
            <a:endParaRPr lang="en-US" dirty="0"/>
          </a:p>
        </p:txBody>
      </p:sp>
    </p:spTree>
    <p:extLst>
      <p:ext uri="{BB962C8B-B14F-4D97-AF65-F5344CB8AC3E}">
        <p14:creationId xmlns:p14="http://schemas.microsoft.com/office/powerpoint/2010/main" val="273282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42BD1-170F-4100-B175-C7693746132C}"/>
              </a:ext>
            </a:extLst>
          </p:cNvPr>
          <p:cNvSpPr>
            <a:spLocks noGrp="1"/>
          </p:cNvSpPr>
          <p:nvPr>
            <p:ph type="title"/>
          </p:nvPr>
        </p:nvSpPr>
        <p:spPr/>
        <p:txBody>
          <a:bodyPr/>
          <a:lstStyle/>
          <a:p>
            <a:r>
              <a:rPr lang="en-US" dirty="0"/>
              <a:t>THE STRUCTURE OF DERIVATIVE MARKETS</a:t>
            </a:r>
          </a:p>
        </p:txBody>
      </p:sp>
      <p:sp>
        <p:nvSpPr>
          <p:cNvPr id="3" name="Content Placeholder 2">
            <a:extLst>
              <a:ext uri="{FF2B5EF4-FFF2-40B4-BE49-F238E27FC236}">
                <a16:creationId xmlns:a16="http://schemas.microsoft.com/office/drawing/2014/main" id="{5798EC7A-A41E-4B87-BF86-452CC03065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1660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lstStyle/>
          <a:p>
            <a:r>
              <a:rPr lang="en-US" dirty="0"/>
              <a:t>TYPES OF DERIVATIVES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dirty="0"/>
              <a:t>Forward commitments</a:t>
            </a:r>
          </a:p>
          <a:p>
            <a:pPr lvl="1"/>
            <a:r>
              <a:rPr lang="en-US" dirty="0"/>
              <a:t>Forward</a:t>
            </a:r>
            <a:r>
              <a:rPr lang="en-US" altLang="zh-CN" dirty="0"/>
              <a:t>s</a:t>
            </a:r>
            <a:endParaRPr lang="en-US" dirty="0"/>
          </a:p>
          <a:p>
            <a:pPr lvl="1"/>
            <a:r>
              <a:rPr lang="en-US" dirty="0"/>
              <a:t>Futures</a:t>
            </a:r>
          </a:p>
          <a:p>
            <a:pPr lvl="1"/>
            <a:r>
              <a:rPr lang="en-US" dirty="0"/>
              <a:t>Swaps</a:t>
            </a:r>
          </a:p>
          <a:p>
            <a:r>
              <a:rPr lang="en-US" dirty="0"/>
              <a:t>Contingent claims</a:t>
            </a:r>
          </a:p>
          <a:p>
            <a:pPr lvl="1"/>
            <a:r>
              <a:rPr lang="en-US" dirty="0"/>
              <a:t>Options</a:t>
            </a:r>
          </a:p>
          <a:p>
            <a:pPr lvl="1"/>
            <a:r>
              <a:rPr lang="en-US"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lstStyle/>
          <a:p>
            <a:r>
              <a:rPr lang="en-US"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lstStyle/>
          <a:p>
            <a:r>
              <a:rPr lang="en-US" dirty="0"/>
              <a:t>Derivatives fall into two general classifications: </a:t>
            </a:r>
            <a:r>
              <a:rPr lang="en-US" dirty="0">
                <a:solidFill>
                  <a:srgbClr val="FF0000"/>
                </a:solidFill>
              </a:rPr>
              <a:t>forward commitments </a:t>
            </a:r>
            <a:r>
              <a:rPr lang="en-US" dirty="0"/>
              <a:t>and </a:t>
            </a:r>
            <a:r>
              <a:rPr lang="en-US" dirty="0">
                <a:solidFill>
                  <a:srgbClr val="FF0000"/>
                </a:solidFill>
              </a:rPr>
              <a:t>contingent claims</a:t>
            </a:r>
            <a:r>
              <a:rPr lang="en-US" dirty="0"/>
              <a:t>. </a:t>
            </a:r>
          </a:p>
          <a:p>
            <a:r>
              <a:rPr lang="en-US" dirty="0"/>
              <a:t>The factor that distinguishes forward commitments from contingent claims is that forward commitments </a:t>
            </a:r>
            <a:r>
              <a:rPr lang="en-US" i="1" dirty="0">
                <a:solidFill>
                  <a:srgbClr val="FF0000"/>
                </a:solidFill>
              </a:rPr>
              <a:t>obligate</a:t>
            </a:r>
            <a:r>
              <a:rPr lang="en-US" i="1" dirty="0"/>
              <a:t> </a:t>
            </a:r>
            <a:r>
              <a:rPr lang="en-US" dirty="0"/>
              <a:t>the parties to engage in a transaction at a future date on terms agreed upon in advance, whereas contingent claims provide one party the </a:t>
            </a:r>
            <a:r>
              <a:rPr lang="en-US" i="1" dirty="0">
                <a:solidFill>
                  <a:srgbClr val="FF0000"/>
                </a:solidFill>
              </a:rPr>
              <a:t>right but not the obligation </a:t>
            </a:r>
            <a:r>
              <a:rPr lang="en-US" dirty="0"/>
              <a:t>to engage in a future transaction on terms agreed upon in advance.</a:t>
            </a:r>
          </a:p>
        </p:txBody>
      </p:sp>
    </p:spTree>
    <p:extLst>
      <p:ext uri="{BB962C8B-B14F-4D97-AF65-F5344CB8AC3E}">
        <p14:creationId xmlns:p14="http://schemas.microsoft.com/office/powerpoint/2010/main" val="2424597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fontScale="90000"/>
          </a:bodyPr>
          <a:lstStyle/>
          <a:p>
            <a:r>
              <a:rPr lang="en-US" sz="4000" dirty="0"/>
              <a:t>TYPES OF DERIVATIVES</a:t>
            </a:r>
            <a:br>
              <a:rPr lang="en-US" sz="4000" dirty="0"/>
            </a:br>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lstStyle/>
          <a:p>
            <a:r>
              <a:rPr lang="en-US" i="1" dirty="0"/>
              <a:t>Definition: A forward contract is an over- the- counter derivative contract in which two parties agree that one party, the buyer, will purchase an underlying asset from the other party, the seller, at a later date at a fixed price they agree on when the contract is signed.</a:t>
            </a:r>
          </a:p>
          <a:p>
            <a:r>
              <a:rPr lang="en-US" dirty="0"/>
              <a:t>At time </a:t>
            </a:r>
            <a:r>
              <a:rPr lang="en-US" i="1" dirty="0"/>
              <a:t>t </a:t>
            </a:r>
            <a:r>
              <a:rPr lang="en-US" dirty="0"/>
              <a:t>= 0, the long and the short agree that the short will deliver the asset to the long at time </a:t>
            </a:r>
            <a:r>
              <a:rPr lang="en-US" i="1" dirty="0"/>
              <a:t>T </a:t>
            </a:r>
            <a:r>
              <a:rPr lang="en-US" dirty="0"/>
              <a:t>for a price of </a:t>
            </a:r>
            <a:r>
              <a:rPr lang="en-US" i="1" dirty="0"/>
              <a:t>F</a:t>
            </a:r>
            <a:r>
              <a:rPr lang="en-US" baseline="-25000" dirty="0"/>
              <a:t>0</a:t>
            </a:r>
            <a:r>
              <a:rPr lang="en-US" dirty="0"/>
              <a:t>(</a:t>
            </a:r>
            <a:r>
              <a:rPr lang="en-US" i="1" dirty="0"/>
              <a:t>T</a:t>
            </a:r>
            <a:r>
              <a:rPr lang="en-US" dirty="0"/>
              <a:t>).</a:t>
            </a:r>
          </a:p>
          <a:p>
            <a:r>
              <a:rPr lang="en-US" dirty="0"/>
              <a:t>Now, let us roll forward to time </a:t>
            </a:r>
            <a:r>
              <a:rPr lang="en-US" i="1" dirty="0"/>
              <a:t>T</a:t>
            </a:r>
            <a:r>
              <a:rPr lang="en-US" dirty="0"/>
              <a:t>, when the price of the underlying is </a:t>
            </a:r>
            <a:r>
              <a:rPr lang="en-US" i="1" dirty="0"/>
              <a:t>S</a:t>
            </a:r>
            <a:r>
              <a:rPr lang="en-US" i="1" baseline="-25000" dirty="0"/>
              <a:t>T</a:t>
            </a:r>
            <a:r>
              <a:rPr lang="en-US" dirty="0"/>
              <a:t>.</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dirty="0"/>
              <a:t>TYPES OF DERIVATIVES</a:t>
            </a:r>
            <a:br>
              <a:rPr lang="en-US" dirty="0"/>
            </a:br>
            <a:r>
              <a:rPr lang="en-US"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lstStyle/>
          <a:p>
            <a:r>
              <a:rPr lang="en-US" dirty="0"/>
              <a:t>TYPES OF DERIVATIVES</a:t>
            </a:r>
            <a:br>
              <a:rPr lang="en-US" dirty="0"/>
            </a:br>
            <a:r>
              <a:rPr lang="en-US"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no money changes hands between parties when the contract is initiated.  </a:t>
            </a:r>
          </a:p>
          <a:p>
            <a:pPr lvl="1"/>
            <a:r>
              <a:rPr lang="en-US" dirty="0"/>
              <a:t>The long and the short are engaged in a zero- sum game, which is a type of competition in which one participant’s gains are the other’s losses. Only one party could default at a time. Forward contracts have zero value at the start.</a:t>
            </a:r>
          </a:p>
          <a:p>
            <a:pPr lvl="1"/>
            <a:r>
              <a:rPr lang="en-US" dirty="0"/>
              <a:t>Forward contracts need not specifically settle by delivery of the underlying asset. They can settle by an exchange of cash.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risk management.</a:t>
            </a:r>
            <a:endParaRPr lang="en-US" b="1" dirty="0"/>
          </a:p>
          <a:p>
            <a:pPr lvl="1"/>
            <a:r>
              <a:rPr lang="en-US" dirty="0"/>
              <a:t>As previously mentioned, forward contracts are OTC contracts.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lstStyle/>
          <a:p>
            <a:r>
              <a:rPr lang="en-US" sz="1600" dirty="0"/>
              <a:t>Futures contracts are specialized versions of forward contracts that have been standardized and that trade on a futures exchange.</a:t>
            </a:r>
          </a:p>
          <a:p>
            <a:r>
              <a:rPr lang="en-US" sz="1600" dirty="0"/>
              <a:t>Definition: A futures contract is a standardized derivative contract created and traded on a futures exchange in which two parties agree that one party, the buyer, will purchase an underlying asset from the other party, the seller, at a later date and at a price agreed on by the two parties when the contract is initiated and in which there is </a:t>
            </a:r>
            <a:r>
              <a:rPr lang="en-US" sz="1600" b="1" dirty="0"/>
              <a:t>a daily settling of gains and losses </a:t>
            </a:r>
            <a:r>
              <a:rPr lang="en-US" sz="1600" dirty="0"/>
              <a:t>and </a:t>
            </a:r>
            <a:r>
              <a:rPr lang="en-US" sz="1600" b="1" dirty="0"/>
              <a:t>a credit guarantee by the futures exchange through its clearinghouse.</a:t>
            </a:r>
          </a:p>
          <a:p>
            <a:r>
              <a:rPr lang="en-US" sz="1600" dirty="0"/>
              <a:t>At the end of each day, the clearinghouse engages in a practice called </a:t>
            </a:r>
            <a:r>
              <a:rPr lang="en-US" sz="1600" b="1" dirty="0"/>
              <a:t>mark to market</a:t>
            </a:r>
            <a:r>
              <a:rPr lang="en-US" sz="1600" dirty="0"/>
              <a:t>, also known as the </a:t>
            </a:r>
            <a:r>
              <a:rPr lang="en-US" sz="1600" b="1" dirty="0"/>
              <a:t>daily settlement</a:t>
            </a:r>
            <a:r>
              <a:rPr lang="en-US" sz="1600" dirty="0"/>
              <a:t>.</a:t>
            </a:r>
          </a:p>
        </p:txBody>
      </p:sp>
    </p:spTree>
    <p:extLst>
      <p:ext uri="{BB962C8B-B14F-4D97-AF65-F5344CB8AC3E}">
        <p14:creationId xmlns:p14="http://schemas.microsoft.com/office/powerpoint/2010/main" val="2509196955"/>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16483</TotalTime>
  <Words>835</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华文新魏</vt:lpstr>
      <vt:lpstr>方正姚体</vt:lpstr>
      <vt:lpstr>Arial</vt:lpstr>
      <vt:lpstr>Trebuchet MS</vt:lpstr>
      <vt:lpstr>Wingdings 3</vt:lpstr>
      <vt:lpstr>Facet</vt:lpstr>
      <vt:lpstr>Reading 48 Derivative Markets and Instruments</vt:lpstr>
      <vt:lpstr>Derivatives: Definitions and Uses</vt:lpstr>
      <vt:lpstr>THE STRUCTURE OF DERIVATIVE MARKETS</vt:lpstr>
      <vt:lpstr>TYPES OF DERIVATIVES</vt:lpstr>
      <vt:lpstr>TYPES OF DERIVATIVES</vt:lpstr>
      <vt:lpstr>TYPES OF DERIVATIVES Forward Contracts </vt:lpstr>
      <vt:lpstr>TYPES OF DERIVATIVES Forward Contracts</vt:lpstr>
      <vt:lpstr>TYPES OF DERIVATIVES Forward Contracts</vt:lpstr>
      <vt:lpstr>TYPES OF DERIVATIVES Futures Contracts</vt:lpstr>
      <vt:lpstr>TYPES OF DERIVATIVES Futures Contracts</vt:lpstr>
      <vt:lpstr>TYPES OF DERIVATIVES Futures Contracts</vt:lpstr>
      <vt:lpstr>TYPES OF DERIVATIVES Futures Contracts</vt:lpstr>
      <vt:lpstr>TYPES OF DERIVATIVES Swap Contracts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49</cp:revision>
  <dcterms:created xsi:type="dcterms:W3CDTF">2021-07-05T01:04:15Z</dcterms:created>
  <dcterms:modified xsi:type="dcterms:W3CDTF">2021-10-13T06:56:07Z</dcterms:modified>
</cp:coreProperties>
</file>