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9" r:id="rId3"/>
    <p:sldId id="270" r:id="rId4"/>
    <p:sldId id="260" r:id="rId5"/>
    <p:sldId id="261" r:id="rId6"/>
    <p:sldId id="263" r:id="rId7"/>
    <p:sldId id="264" r:id="rId8"/>
    <p:sldId id="271" r:id="rId9"/>
    <p:sldId id="265" r:id="rId10"/>
    <p:sldId id="273" r:id="rId11"/>
    <p:sldId id="272" r:id="rId12"/>
    <p:sldId id="267" r:id="rId13"/>
    <p:sldId id="268" r:id="rId14"/>
    <p:sldId id="269"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2" r:id="rId40"/>
    <p:sldId id="303" r:id="rId41"/>
    <p:sldId id="298" r:id="rId42"/>
    <p:sldId id="299" r:id="rId43"/>
    <p:sldId id="301" r:id="rId44"/>
    <p:sldId id="300" r:id="rId45"/>
    <p:sldId id="304" r:id="rId46"/>
    <p:sldId id="305" r:id="rId47"/>
    <p:sldId id="306" r:id="rId48"/>
    <p:sldId id="307" r:id="rId49"/>
    <p:sldId id="308" r:id="rId50"/>
    <p:sldId id="309" r:id="rId51"/>
    <p:sldId id="310" r:id="rId52"/>
    <p:sldId id="311"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ctive and definition" id="{348F82F4-F16C-4145-B9F4-DB5DE3A5162B}">
          <p14:sldIdLst>
            <p14:sldId id="257"/>
            <p14:sldId id="259"/>
          </p14:sldIdLst>
        </p14:section>
        <p14:section name="type of derivatives" id="{B74288DA-37E7-41FE-B048-DBECE349D372}">
          <p14:sldIdLst>
            <p14:sldId id="270"/>
            <p14:sldId id="260"/>
            <p14:sldId id="261"/>
            <p14:sldId id="263"/>
            <p14:sldId id="264"/>
            <p14:sldId id="271"/>
            <p14:sldId id="265"/>
            <p14:sldId id="273"/>
            <p14:sldId id="272"/>
            <p14:sldId id="267"/>
            <p14:sldId id="268"/>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48</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p:txBody>
          <a:bodyPr/>
          <a:lstStyle/>
          <a:p>
            <a:r>
              <a:rPr lang="en-US" altLang="zh-CN" dirty="0"/>
              <a:t>Futures price=</a:t>
            </a:r>
            <a:r>
              <a:rPr lang="en-US" dirty="0"/>
              <a:t>5.5  </a:t>
            </a:r>
            <a:r>
              <a:rPr lang="en-US" altLang="zh-CN" dirty="0"/>
              <a:t>quantity=2 initial margin=1.1 maintenance margin=0.6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1839875498"/>
              </p:ext>
            </p:extLst>
          </p:nvPr>
        </p:nvGraphicFramePr>
        <p:xfrm>
          <a:off x="677333" y="2543175"/>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0.9</a:t>
                      </a:r>
                    </a:p>
                  </a:txBody>
                  <a:tcPr/>
                </a:tc>
                <a:tc>
                  <a:txBody>
                    <a:bodyPr/>
                    <a:lstStyle/>
                    <a:p>
                      <a:r>
                        <a:rPr lang="en-US" dirty="0"/>
                        <a:t>0</a:t>
                      </a:r>
                    </a:p>
                  </a:txBody>
                  <a:tcPr/>
                </a:tc>
                <a:tc>
                  <a:txBody>
                    <a:bodyPr/>
                    <a:lstStyle/>
                    <a:p>
                      <a:r>
                        <a:rPr lang="en-US" dirty="0"/>
                        <a:t>5.2</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-0.4</a:t>
                      </a:r>
                    </a:p>
                  </a:txBody>
                  <a:tcPr/>
                </a:tc>
                <a:tc>
                  <a:txBody>
                    <a:bodyPr/>
                    <a:lstStyle/>
                    <a:p>
                      <a:r>
                        <a:rPr lang="en-US" dirty="0"/>
                        <a:t>0.7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0.7</a:t>
                      </a:r>
                    </a:p>
                  </a:txBody>
                  <a:tcPr/>
                </a:tc>
                <a:tc>
                  <a:txBody>
                    <a:bodyPr/>
                    <a:lstStyle/>
                    <a:p>
                      <a:r>
                        <a:rPr lang="en-US" dirty="0"/>
                        <a:t>0</a:t>
                      </a:r>
                    </a:p>
                  </a:txBody>
                  <a:tcPr/>
                </a:tc>
                <a:tc>
                  <a:txBody>
                    <a:bodyPr/>
                    <a:lstStyle/>
                    <a:p>
                      <a:r>
                        <a:rPr lang="en-US" dirty="0"/>
                        <a:t>5.1</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0.9</a:t>
                      </a:r>
                    </a:p>
                  </a:txBody>
                  <a:tcPr/>
                </a:tc>
                <a:tc>
                  <a:txBody>
                    <a:bodyPr/>
                    <a:lstStyle/>
                    <a:p>
                      <a:r>
                        <a:rPr lang="en-US" dirty="0"/>
                        <a:t>0</a:t>
                      </a:r>
                    </a:p>
                  </a:txBody>
                  <a:tcPr/>
                </a:tc>
                <a:tc>
                  <a:txBody>
                    <a:bodyPr/>
                    <a:lstStyle/>
                    <a:p>
                      <a:r>
                        <a:rPr lang="en-US" dirty="0"/>
                        <a:t>4.9</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lstStyle/>
          <a:p>
            <a:r>
              <a:rPr lang="en-US" dirty="0"/>
              <a:t>Definition </a:t>
            </a:r>
            <a:r>
              <a:rPr lang="en-US" altLang="zh-CN" dirty="0"/>
              <a:t>of derivatives</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dirty="0"/>
              <a:t>Definition: 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000" dirty="0"/>
              <a:t>TYPES OF DERIVATIVES</a:t>
            </a:r>
            <a:br>
              <a:rPr lang="en-US" sz="4000" dirty="0"/>
            </a:br>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lstStyle/>
          <a:p>
            <a:r>
              <a:rPr lang="en-US" i="1" dirty="0"/>
              <a:t>Definition: A forward contract is an over- the- counter derivative contract in which two parties agree that one party, the buyer, will purchase an underlying asset from the other party, the seller, at a later date at a fixed price they agree on when the contract is signed.</a:t>
            </a:r>
          </a:p>
          <a:p>
            <a:r>
              <a:rPr lang="en-US" dirty="0"/>
              <a:t>At time </a:t>
            </a:r>
            <a:r>
              <a:rPr lang="en-US" i="1" dirty="0"/>
              <a:t>t </a:t>
            </a:r>
            <a:r>
              <a:rPr lang="en-US" dirty="0"/>
              <a:t>= 0, the long and the short agree that the short will deliver the asset to the long at time </a:t>
            </a:r>
            <a:r>
              <a:rPr lang="en-US" i="1" dirty="0"/>
              <a:t>T </a:t>
            </a:r>
            <a:r>
              <a:rPr lang="en-US" dirty="0"/>
              <a:t>for a price of </a:t>
            </a:r>
            <a:r>
              <a:rPr lang="en-US" i="1" dirty="0"/>
              <a:t>F</a:t>
            </a:r>
            <a:r>
              <a:rPr lang="en-US" baseline="-25000" dirty="0"/>
              <a:t>0</a:t>
            </a:r>
            <a:r>
              <a:rPr lang="en-US" dirty="0"/>
              <a:t>(</a:t>
            </a:r>
            <a:r>
              <a:rPr lang="en-US" i="1" dirty="0"/>
              <a:t>T</a:t>
            </a:r>
            <a:r>
              <a:rPr lang="en-US" dirty="0"/>
              <a:t>).</a:t>
            </a:r>
          </a:p>
          <a:p>
            <a:r>
              <a:rPr lang="en-US" dirty="0"/>
              <a:t>Now, let us roll forward to time </a:t>
            </a:r>
            <a:r>
              <a:rPr lang="en-US" i="1" dirty="0"/>
              <a:t>T</a:t>
            </a:r>
            <a:r>
              <a:rPr lang="en-US" dirty="0"/>
              <a:t>, when the price of the underlying is </a:t>
            </a:r>
            <a:r>
              <a:rPr lang="en-US" i="1" dirty="0"/>
              <a:t>S</a:t>
            </a:r>
            <a:r>
              <a:rPr lang="en-US" i="1" baseline="-25000" dirty="0"/>
              <a:t>T</a:t>
            </a:r>
            <a:r>
              <a:rPr lang="en-US" dirty="0"/>
              <a:t>.</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TYPES OF DERIVATIVES</a:t>
            </a:r>
            <a:br>
              <a:rPr lang="en-US" dirty="0"/>
            </a:br>
            <a:r>
              <a:rPr lang="en-US"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two parties agree that one party, the buyer, will purchase an underlying asset from the other party, the seller, at a later date and at a price agreed on by the two parties when the contract is initiated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56582</TotalTime>
  <Words>3037</Words>
  <Application>Microsoft Office PowerPoint</Application>
  <PresentationFormat>Widescreen</PresentationFormat>
  <Paragraphs>349</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华文新魏</vt:lpstr>
      <vt:lpstr>方正姚体</vt:lpstr>
      <vt:lpstr>Arial</vt:lpstr>
      <vt:lpstr>Trebuchet MS</vt:lpstr>
      <vt:lpstr>Wingdings 3</vt:lpstr>
      <vt:lpstr>Facet</vt:lpstr>
      <vt:lpstr>Reading 48 Derivative Markets and Instruments</vt:lpstr>
      <vt:lpstr>Definition of derivatives</vt:lpstr>
      <vt:lpstr>TYPES OF DERIVATIVES</vt:lpstr>
      <vt:lpstr>TYPES OF DERIVATIVES</vt:lpstr>
      <vt:lpstr>TYPES OF DERIVATIVES Forward Contracts </vt:lpstr>
      <vt:lpstr>TYPES OF DERIVATIVES Forward Contracts</vt:lpstr>
      <vt:lpstr>TYPES OF DERIVATIVES Forward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172</cp:revision>
  <dcterms:created xsi:type="dcterms:W3CDTF">2021-07-05T01:04:15Z</dcterms:created>
  <dcterms:modified xsi:type="dcterms:W3CDTF">2021-11-26T05:45:42Z</dcterms:modified>
</cp:coreProperties>
</file>