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51" r:id="rId2"/>
    <p:sldId id="396" r:id="rId3"/>
    <p:sldId id="397" r:id="rId4"/>
    <p:sldId id="398" r:id="rId5"/>
    <p:sldId id="399" r:id="rId6"/>
    <p:sldId id="400" r:id="rId7"/>
    <p:sldId id="401" r:id="rId8"/>
    <p:sldId id="40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51EA5-8AB5-4AC4-B3FD-7BBEB64443B6}">
          <p14:sldIdLst>
            <p14:sldId id="351"/>
            <p14:sldId id="396"/>
            <p14:sldId id="397"/>
            <p14:sldId id="398"/>
            <p14:sldId id="399"/>
            <p14:sldId id="400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766CA-5F07-42E3-8610-B4532427CF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DB86EF-A527-4532-89C3-24A27B793BDA}">
      <dgm:prSet/>
      <dgm:spPr/>
      <dgm:t>
        <a:bodyPr/>
        <a:lstStyle/>
        <a:p>
          <a:r>
            <a:rPr lang="en-US" dirty="0"/>
            <a:t>Module1 Fixed-Income Securities : Defining Elements</a:t>
          </a:r>
        </a:p>
      </dgm:t>
    </dgm:pt>
    <dgm:pt modelId="{F3804465-7488-414D-8607-C466A0CAA49D}" type="parTrans" cxnId="{AA660094-7F9F-49C3-AE79-024440C17B0E}">
      <dgm:prSet/>
      <dgm:spPr/>
      <dgm:t>
        <a:bodyPr/>
        <a:lstStyle/>
        <a:p>
          <a:endParaRPr lang="en-US"/>
        </a:p>
      </dgm:t>
    </dgm:pt>
    <dgm:pt modelId="{62124337-350F-4AC5-930D-3E0358551D21}" type="sibTrans" cxnId="{AA660094-7F9F-49C3-AE79-024440C17B0E}">
      <dgm:prSet/>
      <dgm:spPr/>
      <dgm:t>
        <a:bodyPr/>
        <a:lstStyle/>
        <a:p>
          <a:endParaRPr lang="en-US"/>
        </a:p>
      </dgm:t>
    </dgm:pt>
    <dgm:pt modelId="{8775BE4B-91CD-4E13-B5D4-9CA2CF13298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Module2 Fixed-Income Markets : Issuance, Trading, and Funding</a:t>
          </a:r>
        </a:p>
      </dgm:t>
    </dgm:pt>
    <dgm:pt modelId="{8CBE5697-F745-415C-AE5D-A178D3DFBD66}" type="parTrans" cxnId="{908EC35E-46AF-4658-9648-9887CC3FA4A2}">
      <dgm:prSet/>
      <dgm:spPr/>
      <dgm:t>
        <a:bodyPr/>
        <a:lstStyle/>
        <a:p>
          <a:endParaRPr lang="en-US"/>
        </a:p>
      </dgm:t>
    </dgm:pt>
    <dgm:pt modelId="{D2824199-343D-4CD5-B0D5-FADC944BFA11}" type="sibTrans" cxnId="{908EC35E-46AF-4658-9648-9887CC3FA4A2}">
      <dgm:prSet/>
      <dgm:spPr/>
      <dgm:t>
        <a:bodyPr/>
        <a:lstStyle/>
        <a:p>
          <a:endParaRPr lang="en-US"/>
        </a:p>
      </dgm:t>
    </dgm:pt>
    <dgm:pt modelId="{4E857B33-F061-4528-8578-5C497DF4652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Module3 Introduction to Fixed-Income Valuation</a:t>
          </a:r>
        </a:p>
      </dgm:t>
    </dgm:pt>
    <dgm:pt modelId="{4C1D4D96-116B-4BD6-8195-3A9B9584C532}" type="parTrans" cxnId="{9784C25B-FAA9-4496-A610-A6C44A43AB28}">
      <dgm:prSet/>
      <dgm:spPr/>
      <dgm:t>
        <a:bodyPr/>
        <a:lstStyle/>
        <a:p>
          <a:endParaRPr lang="en-US"/>
        </a:p>
      </dgm:t>
    </dgm:pt>
    <dgm:pt modelId="{E20AB3E6-14C8-4E08-AF6F-C749480DA3CE}" type="sibTrans" cxnId="{9784C25B-FAA9-4496-A610-A6C44A43AB28}">
      <dgm:prSet/>
      <dgm:spPr/>
      <dgm:t>
        <a:bodyPr/>
        <a:lstStyle/>
        <a:p>
          <a:endParaRPr lang="en-US"/>
        </a:p>
      </dgm:t>
    </dgm:pt>
    <dgm:pt modelId="{0F4A2E6B-F5DA-4F29-A320-912D9E776CB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Module4 Introduction to Asset-Backed Securities</a:t>
          </a:r>
        </a:p>
      </dgm:t>
    </dgm:pt>
    <dgm:pt modelId="{A044D1CC-86E4-4014-9354-5AEBCB3AC07E}" type="parTrans" cxnId="{EF073462-21DE-43F2-9C67-A6F08C7C2D42}">
      <dgm:prSet/>
      <dgm:spPr/>
      <dgm:t>
        <a:bodyPr/>
        <a:lstStyle/>
        <a:p>
          <a:endParaRPr lang="en-US"/>
        </a:p>
      </dgm:t>
    </dgm:pt>
    <dgm:pt modelId="{3F04B0AA-3225-47C3-8A38-52AD470B6284}" type="sibTrans" cxnId="{EF073462-21DE-43F2-9C67-A6F08C7C2D42}">
      <dgm:prSet/>
      <dgm:spPr/>
      <dgm:t>
        <a:bodyPr/>
        <a:lstStyle/>
        <a:p>
          <a:endParaRPr lang="en-US"/>
        </a:p>
      </dgm:t>
    </dgm:pt>
    <dgm:pt modelId="{FBE2AE91-992F-44F0-BA01-1337A9AEA99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Module5 Understanding Fixed-Income Risk and Return</a:t>
          </a:r>
        </a:p>
      </dgm:t>
    </dgm:pt>
    <dgm:pt modelId="{B42BBB98-0DAD-43D2-BBAB-F618BB40B07C}" type="parTrans" cxnId="{4DAF011C-5523-4925-A59C-EAAC19842E41}">
      <dgm:prSet/>
      <dgm:spPr/>
      <dgm:t>
        <a:bodyPr/>
        <a:lstStyle/>
        <a:p>
          <a:endParaRPr lang="en-US"/>
        </a:p>
      </dgm:t>
    </dgm:pt>
    <dgm:pt modelId="{07980151-A11E-47F2-847A-9A354D3E2EA9}" type="sibTrans" cxnId="{4DAF011C-5523-4925-A59C-EAAC19842E41}">
      <dgm:prSet/>
      <dgm:spPr/>
      <dgm:t>
        <a:bodyPr/>
        <a:lstStyle/>
        <a:p>
          <a:endParaRPr lang="en-US"/>
        </a:p>
      </dgm:t>
    </dgm:pt>
    <dgm:pt modelId="{1829E5B3-4239-40BD-B38B-44D9923F7F47}">
      <dgm:prSet/>
      <dgm:spPr/>
      <dgm:t>
        <a:bodyPr/>
        <a:lstStyle/>
        <a:p>
          <a:r>
            <a:rPr lang="en-US" dirty="0"/>
            <a:t>Module6 Fundamentals of Credit Analysis</a:t>
          </a:r>
        </a:p>
      </dgm:t>
    </dgm:pt>
    <dgm:pt modelId="{A73B8A4A-BE87-4748-B020-D733CAB07E7D}" type="parTrans" cxnId="{CBD81709-DFCD-4AFC-9BCF-34112444137A}">
      <dgm:prSet/>
      <dgm:spPr/>
      <dgm:t>
        <a:bodyPr/>
        <a:lstStyle/>
        <a:p>
          <a:endParaRPr lang="en-US"/>
        </a:p>
      </dgm:t>
    </dgm:pt>
    <dgm:pt modelId="{28FF1035-A579-453F-B0DF-07AB992C3F0E}" type="sibTrans" cxnId="{CBD81709-DFCD-4AFC-9BCF-34112444137A}">
      <dgm:prSet/>
      <dgm:spPr/>
      <dgm:t>
        <a:bodyPr/>
        <a:lstStyle/>
        <a:p>
          <a:endParaRPr lang="en-US"/>
        </a:p>
      </dgm:t>
    </dgm:pt>
    <dgm:pt modelId="{DC5C12B1-D6D9-4E77-93E9-2BAF487F89DA}" type="pres">
      <dgm:prSet presAssocID="{65E766CA-5F07-42E3-8610-B4532427CF7D}" presName="root" presStyleCnt="0">
        <dgm:presLayoutVars>
          <dgm:dir/>
          <dgm:resizeHandles val="exact"/>
        </dgm:presLayoutVars>
      </dgm:prSet>
      <dgm:spPr/>
    </dgm:pt>
    <dgm:pt modelId="{E2A0B06A-A3FD-4AB4-95C5-4406862AEC22}" type="pres">
      <dgm:prSet presAssocID="{7DDB86EF-A527-4532-89C3-24A27B793BDA}" presName="compNode" presStyleCnt="0"/>
      <dgm:spPr/>
    </dgm:pt>
    <dgm:pt modelId="{8EEC5F2D-028A-459C-838C-DDD456F621E0}" type="pres">
      <dgm:prSet presAssocID="{7DDB86EF-A527-4532-89C3-24A27B793BDA}" presName="bgRect" presStyleLbl="bgShp" presStyleIdx="0" presStyleCnt="6"/>
      <dgm:spPr/>
    </dgm:pt>
    <dgm:pt modelId="{03EDD7C3-3ADC-4CDA-BEC1-EB09B94697D2}" type="pres">
      <dgm:prSet presAssocID="{7DDB86EF-A527-4532-89C3-24A27B793BD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2790A7F3-0879-4634-BD7F-62D346993B62}" type="pres">
      <dgm:prSet presAssocID="{7DDB86EF-A527-4532-89C3-24A27B793BDA}" presName="spaceRect" presStyleCnt="0"/>
      <dgm:spPr/>
    </dgm:pt>
    <dgm:pt modelId="{388709E5-3665-4121-96AE-CDA8783C0803}" type="pres">
      <dgm:prSet presAssocID="{7DDB86EF-A527-4532-89C3-24A27B793BDA}" presName="parTx" presStyleLbl="revTx" presStyleIdx="0" presStyleCnt="6">
        <dgm:presLayoutVars>
          <dgm:chMax val="0"/>
          <dgm:chPref val="0"/>
        </dgm:presLayoutVars>
      </dgm:prSet>
      <dgm:spPr/>
    </dgm:pt>
    <dgm:pt modelId="{9DFB78EC-3D19-4477-9CD0-F3C26A34FB20}" type="pres">
      <dgm:prSet presAssocID="{62124337-350F-4AC5-930D-3E0358551D21}" presName="sibTrans" presStyleCnt="0"/>
      <dgm:spPr/>
    </dgm:pt>
    <dgm:pt modelId="{056A8D92-FF12-4397-BE4B-5C0685C9430A}" type="pres">
      <dgm:prSet presAssocID="{8775BE4B-91CD-4E13-B5D4-9CA2CF13298E}" presName="compNode" presStyleCnt="0"/>
      <dgm:spPr/>
    </dgm:pt>
    <dgm:pt modelId="{E2F9343B-9194-4ED5-9108-12CA03BE397A}" type="pres">
      <dgm:prSet presAssocID="{8775BE4B-91CD-4E13-B5D4-9CA2CF13298E}" presName="bgRect" presStyleLbl="bgShp" presStyleIdx="1" presStyleCnt="6"/>
      <dgm:spPr/>
    </dgm:pt>
    <dgm:pt modelId="{8731F683-B4ED-42EC-AB94-E885702A0433}" type="pres">
      <dgm:prSet presAssocID="{8775BE4B-91CD-4E13-B5D4-9CA2CF1329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元"/>
        </a:ext>
      </dgm:extLst>
    </dgm:pt>
    <dgm:pt modelId="{AD6DCFF4-1E12-4CC2-8E95-5FD41E6FA9A7}" type="pres">
      <dgm:prSet presAssocID="{8775BE4B-91CD-4E13-B5D4-9CA2CF13298E}" presName="spaceRect" presStyleCnt="0"/>
      <dgm:spPr/>
    </dgm:pt>
    <dgm:pt modelId="{E5642B59-79D5-4AD7-B291-78B837352C0E}" type="pres">
      <dgm:prSet presAssocID="{8775BE4B-91CD-4E13-B5D4-9CA2CF13298E}" presName="parTx" presStyleLbl="revTx" presStyleIdx="1" presStyleCnt="6">
        <dgm:presLayoutVars>
          <dgm:chMax val="0"/>
          <dgm:chPref val="0"/>
        </dgm:presLayoutVars>
      </dgm:prSet>
      <dgm:spPr/>
    </dgm:pt>
    <dgm:pt modelId="{EB4FE269-2DDD-4653-A849-856C145B9562}" type="pres">
      <dgm:prSet presAssocID="{D2824199-343D-4CD5-B0D5-FADC944BFA11}" presName="sibTrans" presStyleCnt="0"/>
      <dgm:spPr/>
    </dgm:pt>
    <dgm:pt modelId="{139FC032-29A4-448A-920A-70F67E4BDDAE}" type="pres">
      <dgm:prSet presAssocID="{4E857B33-F061-4528-8578-5C497DF46525}" presName="compNode" presStyleCnt="0"/>
      <dgm:spPr/>
    </dgm:pt>
    <dgm:pt modelId="{4539A30B-BD30-4576-839C-600EE561FFF6}" type="pres">
      <dgm:prSet presAssocID="{4E857B33-F061-4528-8578-5C497DF46525}" presName="bgRect" presStyleLbl="bgShp" presStyleIdx="2" presStyleCnt="6"/>
      <dgm:spPr/>
    </dgm:pt>
    <dgm:pt modelId="{EA94339E-33F1-4971-B8E5-E13A0CC5862C}" type="pres">
      <dgm:prSet presAssocID="{4E857B33-F061-4528-8578-5C497DF465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硬币"/>
        </a:ext>
      </dgm:extLst>
    </dgm:pt>
    <dgm:pt modelId="{33914D17-B1F2-424C-9470-6CE436EB4E3F}" type="pres">
      <dgm:prSet presAssocID="{4E857B33-F061-4528-8578-5C497DF46525}" presName="spaceRect" presStyleCnt="0"/>
      <dgm:spPr/>
    </dgm:pt>
    <dgm:pt modelId="{B1BC8293-9433-49A9-97D0-C60668C4B9EF}" type="pres">
      <dgm:prSet presAssocID="{4E857B33-F061-4528-8578-5C497DF46525}" presName="parTx" presStyleLbl="revTx" presStyleIdx="2" presStyleCnt="6">
        <dgm:presLayoutVars>
          <dgm:chMax val="0"/>
          <dgm:chPref val="0"/>
        </dgm:presLayoutVars>
      </dgm:prSet>
      <dgm:spPr/>
    </dgm:pt>
    <dgm:pt modelId="{8255D33F-879F-4B99-8877-DED5EB6EC7E1}" type="pres">
      <dgm:prSet presAssocID="{E20AB3E6-14C8-4E08-AF6F-C749480DA3CE}" presName="sibTrans" presStyleCnt="0"/>
      <dgm:spPr/>
    </dgm:pt>
    <dgm:pt modelId="{4B87D577-3BE5-4CF2-A680-9F98F058048A}" type="pres">
      <dgm:prSet presAssocID="{0F4A2E6B-F5DA-4F29-A320-912D9E776CBF}" presName="compNode" presStyleCnt="0"/>
      <dgm:spPr/>
    </dgm:pt>
    <dgm:pt modelId="{F86FF93E-356E-491A-A772-725657F7A28A}" type="pres">
      <dgm:prSet presAssocID="{0F4A2E6B-F5DA-4F29-A320-912D9E776CBF}" presName="bgRect" presStyleLbl="bgShp" presStyleIdx="3" presStyleCnt="6"/>
      <dgm:spPr/>
    </dgm:pt>
    <dgm:pt modelId="{C3B8CEA7-A95B-4CF7-8D66-91962C065327}" type="pres">
      <dgm:prSet presAssocID="{0F4A2E6B-F5DA-4F29-A320-912D9E776C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城市"/>
        </a:ext>
      </dgm:extLst>
    </dgm:pt>
    <dgm:pt modelId="{B55C28C2-FBFB-44EE-B960-1A860DD2FD9F}" type="pres">
      <dgm:prSet presAssocID="{0F4A2E6B-F5DA-4F29-A320-912D9E776CBF}" presName="spaceRect" presStyleCnt="0"/>
      <dgm:spPr/>
    </dgm:pt>
    <dgm:pt modelId="{E2521213-F4F2-4890-AFB1-05C76A8D3FCB}" type="pres">
      <dgm:prSet presAssocID="{0F4A2E6B-F5DA-4F29-A320-912D9E776CBF}" presName="parTx" presStyleLbl="revTx" presStyleIdx="3" presStyleCnt="6">
        <dgm:presLayoutVars>
          <dgm:chMax val="0"/>
          <dgm:chPref val="0"/>
        </dgm:presLayoutVars>
      </dgm:prSet>
      <dgm:spPr/>
    </dgm:pt>
    <dgm:pt modelId="{A64B3137-86D8-4EF2-B121-2666103A739F}" type="pres">
      <dgm:prSet presAssocID="{3F04B0AA-3225-47C3-8A38-52AD470B6284}" presName="sibTrans" presStyleCnt="0"/>
      <dgm:spPr/>
    </dgm:pt>
    <dgm:pt modelId="{03E4A6A8-341C-4BD9-8CB1-852A261D2019}" type="pres">
      <dgm:prSet presAssocID="{FBE2AE91-992F-44F0-BA01-1337A9AEA998}" presName="compNode" presStyleCnt="0"/>
      <dgm:spPr/>
    </dgm:pt>
    <dgm:pt modelId="{08FE9A4C-A673-4795-B974-ADBEAE4CCD02}" type="pres">
      <dgm:prSet presAssocID="{FBE2AE91-992F-44F0-BA01-1337A9AEA998}" presName="bgRect" presStyleLbl="bgShp" presStyleIdx="4" presStyleCnt="6"/>
      <dgm:spPr/>
    </dgm:pt>
    <dgm:pt modelId="{4D14CE0A-AF2C-4D06-9852-6A5CFDE252C2}" type="pres">
      <dgm:prSet presAssocID="{FBE2AE91-992F-44F0-BA01-1337A9AEA9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26BCED-61B4-4028-8279-6DAE1619AB67}" type="pres">
      <dgm:prSet presAssocID="{FBE2AE91-992F-44F0-BA01-1337A9AEA998}" presName="spaceRect" presStyleCnt="0"/>
      <dgm:spPr/>
    </dgm:pt>
    <dgm:pt modelId="{B9B7FB8C-767D-4FE2-8B14-3C93DB99B10C}" type="pres">
      <dgm:prSet presAssocID="{FBE2AE91-992F-44F0-BA01-1337A9AEA998}" presName="parTx" presStyleLbl="revTx" presStyleIdx="4" presStyleCnt="6">
        <dgm:presLayoutVars>
          <dgm:chMax val="0"/>
          <dgm:chPref val="0"/>
        </dgm:presLayoutVars>
      </dgm:prSet>
      <dgm:spPr/>
    </dgm:pt>
    <dgm:pt modelId="{7526737A-D445-4140-B11E-DEB1AE3CA8DA}" type="pres">
      <dgm:prSet presAssocID="{07980151-A11E-47F2-847A-9A354D3E2EA9}" presName="sibTrans" presStyleCnt="0"/>
      <dgm:spPr/>
    </dgm:pt>
    <dgm:pt modelId="{1BD3734F-AF2A-4560-B108-7E67A3648BEB}" type="pres">
      <dgm:prSet presAssocID="{1829E5B3-4239-40BD-B38B-44D9923F7F47}" presName="compNode" presStyleCnt="0"/>
      <dgm:spPr/>
    </dgm:pt>
    <dgm:pt modelId="{5EDDC7B2-FFC0-49AB-9983-E86F3F3A1C0F}" type="pres">
      <dgm:prSet presAssocID="{1829E5B3-4239-40BD-B38B-44D9923F7F47}" presName="bgRect" presStyleLbl="bgShp" presStyleIdx="5" presStyleCnt="6"/>
      <dgm:spPr/>
    </dgm:pt>
    <dgm:pt modelId="{2AEE7F50-91FB-44E0-B029-3983C6E732A7}" type="pres">
      <dgm:prSet presAssocID="{1829E5B3-4239-40BD-B38B-44D9923F7F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7F51E2-2CD1-48E4-9A8C-9D4490C8401A}" type="pres">
      <dgm:prSet presAssocID="{1829E5B3-4239-40BD-B38B-44D9923F7F47}" presName="spaceRect" presStyleCnt="0"/>
      <dgm:spPr/>
    </dgm:pt>
    <dgm:pt modelId="{7D512848-7C80-4833-A9D8-A0B168D3B482}" type="pres">
      <dgm:prSet presAssocID="{1829E5B3-4239-40BD-B38B-44D9923F7F4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3B7B500-2ECD-4EB6-A9DB-7B9467F55D0D}" type="presOf" srcId="{1829E5B3-4239-40BD-B38B-44D9923F7F47}" destId="{7D512848-7C80-4833-A9D8-A0B168D3B482}" srcOrd="0" destOrd="0" presId="urn:microsoft.com/office/officeart/2018/2/layout/IconVerticalSolidList"/>
    <dgm:cxn modelId="{CBD81709-DFCD-4AFC-9BCF-34112444137A}" srcId="{65E766CA-5F07-42E3-8610-B4532427CF7D}" destId="{1829E5B3-4239-40BD-B38B-44D9923F7F47}" srcOrd="5" destOrd="0" parTransId="{A73B8A4A-BE87-4748-B020-D733CAB07E7D}" sibTransId="{28FF1035-A579-453F-B0DF-07AB992C3F0E}"/>
    <dgm:cxn modelId="{4DAF011C-5523-4925-A59C-EAAC19842E41}" srcId="{65E766CA-5F07-42E3-8610-B4532427CF7D}" destId="{FBE2AE91-992F-44F0-BA01-1337A9AEA998}" srcOrd="4" destOrd="0" parTransId="{B42BBB98-0DAD-43D2-BBAB-F618BB40B07C}" sibTransId="{07980151-A11E-47F2-847A-9A354D3E2EA9}"/>
    <dgm:cxn modelId="{001D0D3B-FAA1-4483-9C58-68D22DC09B9E}" type="presOf" srcId="{FBE2AE91-992F-44F0-BA01-1337A9AEA998}" destId="{B9B7FB8C-767D-4FE2-8B14-3C93DB99B10C}" srcOrd="0" destOrd="0" presId="urn:microsoft.com/office/officeart/2018/2/layout/IconVerticalSolidList"/>
    <dgm:cxn modelId="{9784C25B-FAA9-4496-A610-A6C44A43AB28}" srcId="{65E766CA-5F07-42E3-8610-B4532427CF7D}" destId="{4E857B33-F061-4528-8578-5C497DF46525}" srcOrd="2" destOrd="0" parTransId="{4C1D4D96-116B-4BD6-8195-3A9B9584C532}" sibTransId="{E20AB3E6-14C8-4E08-AF6F-C749480DA3CE}"/>
    <dgm:cxn modelId="{908EC35E-46AF-4658-9648-9887CC3FA4A2}" srcId="{65E766CA-5F07-42E3-8610-B4532427CF7D}" destId="{8775BE4B-91CD-4E13-B5D4-9CA2CF13298E}" srcOrd="1" destOrd="0" parTransId="{8CBE5697-F745-415C-AE5D-A178D3DFBD66}" sibTransId="{D2824199-343D-4CD5-B0D5-FADC944BFA11}"/>
    <dgm:cxn modelId="{EF073462-21DE-43F2-9C67-A6F08C7C2D42}" srcId="{65E766CA-5F07-42E3-8610-B4532427CF7D}" destId="{0F4A2E6B-F5DA-4F29-A320-912D9E776CBF}" srcOrd="3" destOrd="0" parTransId="{A044D1CC-86E4-4014-9354-5AEBCB3AC07E}" sibTransId="{3F04B0AA-3225-47C3-8A38-52AD470B6284}"/>
    <dgm:cxn modelId="{ACBD6264-F216-49DB-8823-6BA2082EAA67}" type="presOf" srcId="{65E766CA-5F07-42E3-8610-B4532427CF7D}" destId="{DC5C12B1-D6D9-4E77-93E9-2BAF487F89DA}" srcOrd="0" destOrd="0" presId="urn:microsoft.com/office/officeart/2018/2/layout/IconVerticalSolidList"/>
    <dgm:cxn modelId="{AA660094-7F9F-49C3-AE79-024440C17B0E}" srcId="{65E766CA-5F07-42E3-8610-B4532427CF7D}" destId="{7DDB86EF-A527-4532-89C3-24A27B793BDA}" srcOrd="0" destOrd="0" parTransId="{F3804465-7488-414D-8607-C466A0CAA49D}" sibTransId="{62124337-350F-4AC5-930D-3E0358551D21}"/>
    <dgm:cxn modelId="{7A351294-DFC3-46BB-A318-F608BBD05C1D}" type="presOf" srcId="{8775BE4B-91CD-4E13-B5D4-9CA2CF13298E}" destId="{E5642B59-79D5-4AD7-B291-78B837352C0E}" srcOrd="0" destOrd="0" presId="urn:microsoft.com/office/officeart/2018/2/layout/IconVerticalSolidList"/>
    <dgm:cxn modelId="{677C74C8-A65A-40B9-9E68-C24090AA36EB}" type="presOf" srcId="{7DDB86EF-A527-4532-89C3-24A27B793BDA}" destId="{388709E5-3665-4121-96AE-CDA8783C0803}" srcOrd="0" destOrd="0" presId="urn:microsoft.com/office/officeart/2018/2/layout/IconVerticalSolidList"/>
    <dgm:cxn modelId="{6297DAD3-FCDC-4505-890E-182ACBD4AC46}" type="presOf" srcId="{4E857B33-F061-4528-8578-5C497DF46525}" destId="{B1BC8293-9433-49A9-97D0-C60668C4B9EF}" srcOrd="0" destOrd="0" presId="urn:microsoft.com/office/officeart/2018/2/layout/IconVerticalSolidList"/>
    <dgm:cxn modelId="{2F3127EF-1B59-44A5-A980-4ACBFCF4C652}" type="presOf" srcId="{0F4A2E6B-F5DA-4F29-A320-912D9E776CBF}" destId="{E2521213-F4F2-4890-AFB1-05C76A8D3FCB}" srcOrd="0" destOrd="0" presId="urn:microsoft.com/office/officeart/2018/2/layout/IconVerticalSolidList"/>
    <dgm:cxn modelId="{68CF79A8-D9CF-4F81-8A76-6AA192FDB13E}" type="presParOf" srcId="{DC5C12B1-D6D9-4E77-93E9-2BAF487F89DA}" destId="{E2A0B06A-A3FD-4AB4-95C5-4406862AEC22}" srcOrd="0" destOrd="0" presId="urn:microsoft.com/office/officeart/2018/2/layout/IconVerticalSolidList"/>
    <dgm:cxn modelId="{6C51A245-2D25-4473-ADF3-ABF2FD0893F2}" type="presParOf" srcId="{E2A0B06A-A3FD-4AB4-95C5-4406862AEC22}" destId="{8EEC5F2D-028A-459C-838C-DDD456F621E0}" srcOrd="0" destOrd="0" presId="urn:microsoft.com/office/officeart/2018/2/layout/IconVerticalSolidList"/>
    <dgm:cxn modelId="{845E6223-8F49-42B5-8990-939248C90E58}" type="presParOf" srcId="{E2A0B06A-A3FD-4AB4-95C5-4406862AEC22}" destId="{03EDD7C3-3ADC-4CDA-BEC1-EB09B94697D2}" srcOrd="1" destOrd="0" presId="urn:microsoft.com/office/officeart/2018/2/layout/IconVerticalSolidList"/>
    <dgm:cxn modelId="{A3D462E2-7110-4A4B-BD3D-EC9C5AC8638C}" type="presParOf" srcId="{E2A0B06A-A3FD-4AB4-95C5-4406862AEC22}" destId="{2790A7F3-0879-4634-BD7F-62D346993B62}" srcOrd="2" destOrd="0" presId="urn:microsoft.com/office/officeart/2018/2/layout/IconVerticalSolidList"/>
    <dgm:cxn modelId="{98F8793A-B7DE-4366-91DC-BF7CA1462C3E}" type="presParOf" srcId="{E2A0B06A-A3FD-4AB4-95C5-4406862AEC22}" destId="{388709E5-3665-4121-96AE-CDA8783C0803}" srcOrd="3" destOrd="0" presId="urn:microsoft.com/office/officeart/2018/2/layout/IconVerticalSolidList"/>
    <dgm:cxn modelId="{E033F95B-8CA3-42D6-A8CD-5CCDB309B267}" type="presParOf" srcId="{DC5C12B1-D6D9-4E77-93E9-2BAF487F89DA}" destId="{9DFB78EC-3D19-4477-9CD0-F3C26A34FB20}" srcOrd="1" destOrd="0" presId="urn:microsoft.com/office/officeart/2018/2/layout/IconVerticalSolidList"/>
    <dgm:cxn modelId="{2D13F88B-9F17-46F7-B61A-7D356FB26D03}" type="presParOf" srcId="{DC5C12B1-D6D9-4E77-93E9-2BAF487F89DA}" destId="{056A8D92-FF12-4397-BE4B-5C0685C9430A}" srcOrd="2" destOrd="0" presId="urn:microsoft.com/office/officeart/2018/2/layout/IconVerticalSolidList"/>
    <dgm:cxn modelId="{19ABE5B3-0796-4319-8025-402C0567FA0F}" type="presParOf" srcId="{056A8D92-FF12-4397-BE4B-5C0685C9430A}" destId="{E2F9343B-9194-4ED5-9108-12CA03BE397A}" srcOrd="0" destOrd="0" presId="urn:microsoft.com/office/officeart/2018/2/layout/IconVerticalSolidList"/>
    <dgm:cxn modelId="{1F50C963-71A7-4500-BC3E-4A2BE5ABBE8A}" type="presParOf" srcId="{056A8D92-FF12-4397-BE4B-5C0685C9430A}" destId="{8731F683-B4ED-42EC-AB94-E885702A0433}" srcOrd="1" destOrd="0" presId="urn:microsoft.com/office/officeart/2018/2/layout/IconVerticalSolidList"/>
    <dgm:cxn modelId="{CFEC7FAD-B048-4D6B-8793-51635305B6D7}" type="presParOf" srcId="{056A8D92-FF12-4397-BE4B-5C0685C9430A}" destId="{AD6DCFF4-1E12-4CC2-8E95-5FD41E6FA9A7}" srcOrd="2" destOrd="0" presId="urn:microsoft.com/office/officeart/2018/2/layout/IconVerticalSolidList"/>
    <dgm:cxn modelId="{78EC0CA5-DB40-4A43-A9F0-ADECD8E3DF6C}" type="presParOf" srcId="{056A8D92-FF12-4397-BE4B-5C0685C9430A}" destId="{E5642B59-79D5-4AD7-B291-78B837352C0E}" srcOrd="3" destOrd="0" presId="urn:microsoft.com/office/officeart/2018/2/layout/IconVerticalSolidList"/>
    <dgm:cxn modelId="{EAC05C54-F049-4FB2-8CBF-4F2EAA095B11}" type="presParOf" srcId="{DC5C12B1-D6D9-4E77-93E9-2BAF487F89DA}" destId="{EB4FE269-2DDD-4653-A849-856C145B9562}" srcOrd="3" destOrd="0" presId="urn:microsoft.com/office/officeart/2018/2/layout/IconVerticalSolidList"/>
    <dgm:cxn modelId="{3EF050A5-F1F0-4AF7-89F8-A5AB400C6840}" type="presParOf" srcId="{DC5C12B1-D6D9-4E77-93E9-2BAF487F89DA}" destId="{139FC032-29A4-448A-920A-70F67E4BDDAE}" srcOrd="4" destOrd="0" presId="urn:microsoft.com/office/officeart/2018/2/layout/IconVerticalSolidList"/>
    <dgm:cxn modelId="{B20287C0-B9F4-4BAB-937A-A0C19CABC7BB}" type="presParOf" srcId="{139FC032-29A4-448A-920A-70F67E4BDDAE}" destId="{4539A30B-BD30-4576-839C-600EE561FFF6}" srcOrd="0" destOrd="0" presId="urn:microsoft.com/office/officeart/2018/2/layout/IconVerticalSolidList"/>
    <dgm:cxn modelId="{D4F09F5D-C82A-437C-BABD-5A2AFCD281B9}" type="presParOf" srcId="{139FC032-29A4-448A-920A-70F67E4BDDAE}" destId="{EA94339E-33F1-4971-B8E5-E13A0CC5862C}" srcOrd="1" destOrd="0" presId="urn:microsoft.com/office/officeart/2018/2/layout/IconVerticalSolidList"/>
    <dgm:cxn modelId="{D77A6227-092F-4DB4-975F-79AEFE92222B}" type="presParOf" srcId="{139FC032-29A4-448A-920A-70F67E4BDDAE}" destId="{33914D17-B1F2-424C-9470-6CE436EB4E3F}" srcOrd="2" destOrd="0" presId="urn:microsoft.com/office/officeart/2018/2/layout/IconVerticalSolidList"/>
    <dgm:cxn modelId="{C15A6A1A-81EF-4FEF-A970-EB4C0C52330D}" type="presParOf" srcId="{139FC032-29A4-448A-920A-70F67E4BDDAE}" destId="{B1BC8293-9433-49A9-97D0-C60668C4B9EF}" srcOrd="3" destOrd="0" presId="urn:microsoft.com/office/officeart/2018/2/layout/IconVerticalSolidList"/>
    <dgm:cxn modelId="{55A6CA5A-817E-4959-8609-C1A270DA3843}" type="presParOf" srcId="{DC5C12B1-D6D9-4E77-93E9-2BAF487F89DA}" destId="{8255D33F-879F-4B99-8877-DED5EB6EC7E1}" srcOrd="5" destOrd="0" presId="urn:microsoft.com/office/officeart/2018/2/layout/IconVerticalSolidList"/>
    <dgm:cxn modelId="{083B2601-4EAD-478D-A69A-9CA1C703E700}" type="presParOf" srcId="{DC5C12B1-D6D9-4E77-93E9-2BAF487F89DA}" destId="{4B87D577-3BE5-4CF2-A680-9F98F058048A}" srcOrd="6" destOrd="0" presId="urn:microsoft.com/office/officeart/2018/2/layout/IconVerticalSolidList"/>
    <dgm:cxn modelId="{3E4DA14D-99FD-47B4-8673-B03F41867BBB}" type="presParOf" srcId="{4B87D577-3BE5-4CF2-A680-9F98F058048A}" destId="{F86FF93E-356E-491A-A772-725657F7A28A}" srcOrd="0" destOrd="0" presId="urn:microsoft.com/office/officeart/2018/2/layout/IconVerticalSolidList"/>
    <dgm:cxn modelId="{6E137FBC-0FD4-41D7-A4CB-E6DCBB87AF2D}" type="presParOf" srcId="{4B87D577-3BE5-4CF2-A680-9F98F058048A}" destId="{C3B8CEA7-A95B-4CF7-8D66-91962C065327}" srcOrd="1" destOrd="0" presId="urn:microsoft.com/office/officeart/2018/2/layout/IconVerticalSolidList"/>
    <dgm:cxn modelId="{6A92FD95-E34C-44F5-B624-7C7B1FDB472B}" type="presParOf" srcId="{4B87D577-3BE5-4CF2-A680-9F98F058048A}" destId="{B55C28C2-FBFB-44EE-B960-1A860DD2FD9F}" srcOrd="2" destOrd="0" presId="urn:microsoft.com/office/officeart/2018/2/layout/IconVerticalSolidList"/>
    <dgm:cxn modelId="{FDFE46A0-6D74-4E6C-AB31-E93882CC9DDD}" type="presParOf" srcId="{4B87D577-3BE5-4CF2-A680-9F98F058048A}" destId="{E2521213-F4F2-4890-AFB1-05C76A8D3FCB}" srcOrd="3" destOrd="0" presId="urn:microsoft.com/office/officeart/2018/2/layout/IconVerticalSolidList"/>
    <dgm:cxn modelId="{AFA10025-529A-4D17-9EDD-2F1801A748AD}" type="presParOf" srcId="{DC5C12B1-D6D9-4E77-93E9-2BAF487F89DA}" destId="{A64B3137-86D8-4EF2-B121-2666103A739F}" srcOrd="7" destOrd="0" presId="urn:microsoft.com/office/officeart/2018/2/layout/IconVerticalSolidList"/>
    <dgm:cxn modelId="{508C7140-6D31-46F4-A5FE-A942AF531E8D}" type="presParOf" srcId="{DC5C12B1-D6D9-4E77-93E9-2BAF487F89DA}" destId="{03E4A6A8-341C-4BD9-8CB1-852A261D2019}" srcOrd="8" destOrd="0" presId="urn:microsoft.com/office/officeart/2018/2/layout/IconVerticalSolidList"/>
    <dgm:cxn modelId="{EEAE2699-C6D6-4084-9DC5-ED98B8F3D15F}" type="presParOf" srcId="{03E4A6A8-341C-4BD9-8CB1-852A261D2019}" destId="{08FE9A4C-A673-4795-B974-ADBEAE4CCD02}" srcOrd="0" destOrd="0" presId="urn:microsoft.com/office/officeart/2018/2/layout/IconVerticalSolidList"/>
    <dgm:cxn modelId="{2959F4BE-B971-42AD-BECF-6083C117F2DE}" type="presParOf" srcId="{03E4A6A8-341C-4BD9-8CB1-852A261D2019}" destId="{4D14CE0A-AF2C-4D06-9852-6A5CFDE252C2}" srcOrd="1" destOrd="0" presId="urn:microsoft.com/office/officeart/2018/2/layout/IconVerticalSolidList"/>
    <dgm:cxn modelId="{7C6BA01A-D071-4F99-9316-C4D1BF319098}" type="presParOf" srcId="{03E4A6A8-341C-4BD9-8CB1-852A261D2019}" destId="{D626BCED-61B4-4028-8279-6DAE1619AB67}" srcOrd="2" destOrd="0" presId="urn:microsoft.com/office/officeart/2018/2/layout/IconVerticalSolidList"/>
    <dgm:cxn modelId="{7811E420-62A4-4725-AE1F-2A467D83A5C7}" type="presParOf" srcId="{03E4A6A8-341C-4BD9-8CB1-852A261D2019}" destId="{B9B7FB8C-767D-4FE2-8B14-3C93DB99B10C}" srcOrd="3" destOrd="0" presId="urn:microsoft.com/office/officeart/2018/2/layout/IconVerticalSolidList"/>
    <dgm:cxn modelId="{951A4741-4B23-419A-9B19-1EB9572158DC}" type="presParOf" srcId="{DC5C12B1-D6D9-4E77-93E9-2BAF487F89DA}" destId="{7526737A-D445-4140-B11E-DEB1AE3CA8DA}" srcOrd="9" destOrd="0" presId="urn:microsoft.com/office/officeart/2018/2/layout/IconVerticalSolidList"/>
    <dgm:cxn modelId="{8E5E81B3-BB0F-47FC-B3BD-356E849D09CC}" type="presParOf" srcId="{DC5C12B1-D6D9-4E77-93E9-2BAF487F89DA}" destId="{1BD3734F-AF2A-4560-B108-7E67A3648BEB}" srcOrd="10" destOrd="0" presId="urn:microsoft.com/office/officeart/2018/2/layout/IconVerticalSolidList"/>
    <dgm:cxn modelId="{62642D56-D0D8-4BBA-8812-197E21D5DA29}" type="presParOf" srcId="{1BD3734F-AF2A-4560-B108-7E67A3648BEB}" destId="{5EDDC7B2-FFC0-49AB-9983-E86F3F3A1C0F}" srcOrd="0" destOrd="0" presId="urn:microsoft.com/office/officeart/2018/2/layout/IconVerticalSolidList"/>
    <dgm:cxn modelId="{039CBA2A-7756-471E-996C-DA131354F4A7}" type="presParOf" srcId="{1BD3734F-AF2A-4560-B108-7E67A3648BEB}" destId="{2AEE7F50-91FB-44E0-B029-3983C6E732A7}" srcOrd="1" destOrd="0" presId="urn:microsoft.com/office/officeart/2018/2/layout/IconVerticalSolidList"/>
    <dgm:cxn modelId="{D0C3D7F2-47CB-4CA4-AF20-D7505908F9FC}" type="presParOf" srcId="{1BD3734F-AF2A-4560-B108-7E67A3648BEB}" destId="{D47F51E2-2CD1-48E4-9A8C-9D4490C8401A}" srcOrd="2" destOrd="0" presId="urn:microsoft.com/office/officeart/2018/2/layout/IconVerticalSolidList"/>
    <dgm:cxn modelId="{F6D3914E-88FE-4BAB-937A-81071DD2CB0E}" type="presParOf" srcId="{1BD3734F-AF2A-4560-B108-7E67A3648BEB}" destId="{7D512848-7C80-4833-A9D8-A0B168D3B4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5F2D-028A-459C-838C-DDD456F621E0}">
      <dsp:nvSpPr>
        <dsp:cNvPr id="0" name=""/>
        <dsp:cNvSpPr/>
      </dsp:nvSpPr>
      <dsp:spPr>
        <a:xfrm>
          <a:off x="0" y="1301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D7C3-3ADC-4CDA-BEC1-EB09B94697D2}">
      <dsp:nvSpPr>
        <dsp:cNvPr id="0" name=""/>
        <dsp:cNvSpPr/>
      </dsp:nvSpPr>
      <dsp:spPr>
        <a:xfrm>
          <a:off x="167736" y="126063"/>
          <a:ext cx="304974" cy="304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709E5-3665-4121-96AE-CDA8783C0803}">
      <dsp:nvSpPr>
        <dsp:cNvPr id="0" name=""/>
        <dsp:cNvSpPr/>
      </dsp:nvSpPr>
      <dsp:spPr>
        <a:xfrm>
          <a:off x="640447" y="1301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Module1 Fixed-Income Securities : Defining Elements</a:t>
          </a:r>
        </a:p>
      </dsp:txBody>
      <dsp:txXfrm>
        <a:off x="640447" y="1301"/>
        <a:ext cx="9079814" cy="554499"/>
      </dsp:txXfrm>
    </dsp:sp>
    <dsp:sp modelId="{E2F9343B-9194-4ED5-9108-12CA03BE397A}">
      <dsp:nvSpPr>
        <dsp:cNvPr id="0" name=""/>
        <dsp:cNvSpPr/>
      </dsp:nvSpPr>
      <dsp:spPr>
        <a:xfrm>
          <a:off x="0" y="694425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1F683-B4ED-42EC-AB94-E885702A0433}">
      <dsp:nvSpPr>
        <dsp:cNvPr id="0" name=""/>
        <dsp:cNvSpPr/>
      </dsp:nvSpPr>
      <dsp:spPr>
        <a:xfrm>
          <a:off x="167736" y="819188"/>
          <a:ext cx="304974" cy="304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42B59-79D5-4AD7-B291-78B837352C0E}">
      <dsp:nvSpPr>
        <dsp:cNvPr id="0" name=""/>
        <dsp:cNvSpPr/>
      </dsp:nvSpPr>
      <dsp:spPr>
        <a:xfrm>
          <a:off x="640447" y="694425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Module2 Fixed-Income Markets : Issuance, Trading, and Funding</a:t>
          </a:r>
        </a:p>
      </dsp:txBody>
      <dsp:txXfrm>
        <a:off x="640447" y="694425"/>
        <a:ext cx="9079814" cy="554499"/>
      </dsp:txXfrm>
    </dsp:sp>
    <dsp:sp modelId="{4539A30B-BD30-4576-839C-600EE561FFF6}">
      <dsp:nvSpPr>
        <dsp:cNvPr id="0" name=""/>
        <dsp:cNvSpPr/>
      </dsp:nvSpPr>
      <dsp:spPr>
        <a:xfrm>
          <a:off x="0" y="1387550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4339E-33F1-4971-B8E5-E13A0CC5862C}">
      <dsp:nvSpPr>
        <dsp:cNvPr id="0" name=""/>
        <dsp:cNvSpPr/>
      </dsp:nvSpPr>
      <dsp:spPr>
        <a:xfrm>
          <a:off x="167736" y="1512312"/>
          <a:ext cx="304974" cy="304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8293-9433-49A9-97D0-C60668C4B9EF}">
      <dsp:nvSpPr>
        <dsp:cNvPr id="0" name=""/>
        <dsp:cNvSpPr/>
      </dsp:nvSpPr>
      <dsp:spPr>
        <a:xfrm>
          <a:off x="640447" y="1387550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Module3 Introduction to Fixed-Income Valuation</a:t>
          </a:r>
        </a:p>
      </dsp:txBody>
      <dsp:txXfrm>
        <a:off x="640447" y="1387550"/>
        <a:ext cx="9079814" cy="554499"/>
      </dsp:txXfrm>
    </dsp:sp>
    <dsp:sp modelId="{F86FF93E-356E-491A-A772-725657F7A28A}">
      <dsp:nvSpPr>
        <dsp:cNvPr id="0" name=""/>
        <dsp:cNvSpPr/>
      </dsp:nvSpPr>
      <dsp:spPr>
        <a:xfrm>
          <a:off x="0" y="2080674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8CEA7-A95B-4CF7-8D66-91962C065327}">
      <dsp:nvSpPr>
        <dsp:cNvPr id="0" name=""/>
        <dsp:cNvSpPr/>
      </dsp:nvSpPr>
      <dsp:spPr>
        <a:xfrm>
          <a:off x="167736" y="2205437"/>
          <a:ext cx="304974" cy="304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21213-F4F2-4890-AFB1-05C76A8D3FCB}">
      <dsp:nvSpPr>
        <dsp:cNvPr id="0" name=""/>
        <dsp:cNvSpPr/>
      </dsp:nvSpPr>
      <dsp:spPr>
        <a:xfrm>
          <a:off x="640447" y="208067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Module4 Introduction to Asset-Backed Securities</a:t>
          </a:r>
        </a:p>
      </dsp:txBody>
      <dsp:txXfrm>
        <a:off x="640447" y="2080674"/>
        <a:ext cx="9079814" cy="554499"/>
      </dsp:txXfrm>
    </dsp:sp>
    <dsp:sp modelId="{08FE9A4C-A673-4795-B974-ADBEAE4CCD02}">
      <dsp:nvSpPr>
        <dsp:cNvPr id="0" name=""/>
        <dsp:cNvSpPr/>
      </dsp:nvSpPr>
      <dsp:spPr>
        <a:xfrm>
          <a:off x="0" y="2773799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CE0A-AF2C-4D06-9852-6A5CFDE252C2}">
      <dsp:nvSpPr>
        <dsp:cNvPr id="0" name=""/>
        <dsp:cNvSpPr/>
      </dsp:nvSpPr>
      <dsp:spPr>
        <a:xfrm>
          <a:off x="167736" y="2898561"/>
          <a:ext cx="304974" cy="304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7FB8C-767D-4FE2-8B14-3C93DB99B10C}">
      <dsp:nvSpPr>
        <dsp:cNvPr id="0" name=""/>
        <dsp:cNvSpPr/>
      </dsp:nvSpPr>
      <dsp:spPr>
        <a:xfrm>
          <a:off x="640447" y="2773799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0000"/>
              </a:solidFill>
            </a:rPr>
            <a:t>Module5 Understanding Fixed-Income Risk and Return</a:t>
          </a:r>
        </a:p>
      </dsp:txBody>
      <dsp:txXfrm>
        <a:off x="640447" y="2773799"/>
        <a:ext cx="9079814" cy="554499"/>
      </dsp:txXfrm>
    </dsp:sp>
    <dsp:sp modelId="{5EDDC7B2-FFC0-49AB-9983-E86F3F3A1C0F}">
      <dsp:nvSpPr>
        <dsp:cNvPr id="0" name=""/>
        <dsp:cNvSpPr/>
      </dsp:nvSpPr>
      <dsp:spPr>
        <a:xfrm>
          <a:off x="0" y="3466924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E7F50-91FB-44E0-B029-3983C6E732A7}">
      <dsp:nvSpPr>
        <dsp:cNvPr id="0" name=""/>
        <dsp:cNvSpPr/>
      </dsp:nvSpPr>
      <dsp:spPr>
        <a:xfrm>
          <a:off x="167736" y="3591686"/>
          <a:ext cx="304974" cy="3049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12848-7C80-4833-A9D8-A0B168D3B482}">
      <dsp:nvSpPr>
        <dsp:cNvPr id="0" name=""/>
        <dsp:cNvSpPr/>
      </dsp:nvSpPr>
      <dsp:spPr>
        <a:xfrm>
          <a:off x="640447" y="346692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Module6 Fundamentals of Credit Analysis</a:t>
          </a:r>
        </a:p>
      </dsp:txBody>
      <dsp:txXfrm>
        <a:off x="640447" y="3466924"/>
        <a:ext cx="9079814" cy="55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48280-F18E-4769-9169-02F5DF14C56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CF576-9A04-42CB-893E-368EAAF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AE87C0-8280-45FA-80E7-8D3312DCDA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9C3-5E32-47DA-8A19-34807962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Fixed income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5F04F-F762-5B91-6136-506B5A69A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44963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44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BC3-6CF9-439D-9FD8-6E120373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Module5</a:t>
            </a:r>
            <a:br>
              <a:rPr lang="en-US" sz="4000" dirty="0"/>
            </a:br>
            <a:r>
              <a:rPr lang="en-US" sz="4000" dirty="0"/>
              <a:t>Understanding Fixed-Income</a:t>
            </a:r>
            <a:br>
              <a:rPr lang="en-US" sz="4000" dirty="0"/>
            </a:br>
            <a:r>
              <a:rPr lang="en-US" sz="4000" dirty="0"/>
              <a:t>Risk and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3E3F-F4BC-46DB-B308-33226C73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Sources of return</a:t>
            </a:r>
          </a:p>
          <a:p>
            <a:r>
              <a:rPr lang="en-US" sz="2400" dirty="0"/>
              <a:t>Fixed-rate bond investors have three sources of return: </a:t>
            </a:r>
          </a:p>
          <a:p>
            <a:r>
              <a:rPr lang="en-US" sz="2400" dirty="0"/>
              <a:t>(1) receipt of promised coupon and principal payments on the scheduled dates, </a:t>
            </a:r>
          </a:p>
          <a:p>
            <a:r>
              <a:rPr lang="en-US" sz="2400" dirty="0"/>
              <a:t>(2) reinvestment of coupon payments, and </a:t>
            </a:r>
          </a:p>
          <a:p>
            <a:r>
              <a:rPr lang="en-US" sz="2400" dirty="0"/>
              <a:t>(3) potential capital gains or losses on the sale of the bond prior to maturity</a:t>
            </a:r>
          </a:p>
        </p:txBody>
      </p:sp>
    </p:spTree>
    <p:extLst>
      <p:ext uri="{BB962C8B-B14F-4D97-AF65-F5344CB8AC3E}">
        <p14:creationId xmlns:p14="http://schemas.microsoft.com/office/powerpoint/2010/main" val="195012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6756-E9E7-4678-8F90-BAA89FB3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Module5</a:t>
            </a:r>
            <a:br>
              <a:rPr lang="en-US" sz="4000" dirty="0"/>
            </a:br>
            <a:r>
              <a:rPr lang="en-US" sz="4000" dirty="0"/>
              <a:t>Understanding Fixed-Income</a:t>
            </a:r>
            <a:br>
              <a:rPr lang="en-US" sz="4000" dirty="0"/>
            </a:br>
            <a:r>
              <a:rPr lang="en-US" sz="4000" dirty="0"/>
              <a:t>Risk and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3196-A058-4769-B40A-5BB3F9D5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each of the six examples, an investor initially buys a 10-year, 8% annual coupon payment bond at a price of 85.503075 per 100 of par value. The bond’s yield-to-maturity is 10.40%.</a:t>
            </a:r>
          </a:p>
          <a:p>
            <a:r>
              <a:rPr lang="en-US" dirty="0">
                <a:solidFill>
                  <a:srgbClr val="FF0000"/>
                </a:solidFill>
              </a:rPr>
              <a:t>Example 1:</a:t>
            </a:r>
          </a:p>
          <a:p>
            <a:r>
              <a:rPr lang="en-US" dirty="0"/>
              <a:t>A “buy-and-hold” investor purchases a 10-year, 8% annual coupon payment bond at 85.503075 per 100 of par value and holds it until maturity. The coupon payments are reinvested at 10.40%.</a:t>
            </a:r>
          </a:p>
          <a:p>
            <a:r>
              <a:rPr lang="en-US" dirty="0"/>
              <a:t>Future value of coupon = 8*1.1040</a:t>
            </a:r>
            <a:r>
              <a:rPr lang="en-US" baseline="30000" dirty="0"/>
              <a:t>9 </a:t>
            </a:r>
            <a:r>
              <a:rPr lang="en-US" dirty="0"/>
              <a:t>+ 8*1.1040</a:t>
            </a:r>
            <a:r>
              <a:rPr lang="en-US" baseline="30000" dirty="0"/>
              <a:t>8</a:t>
            </a:r>
            <a:r>
              <a:rPr lang="en-US" dirty="0"/>
              <a:t> + … + 8 = 129.970678</a:t>
            </a:r>
          </a:p>
          <a:p>
            <a:r>
              <a:rPr lang="en-US" dirty="0"/>
              <a:t>Total return = 229.970678</a:t>
            </a:r>
          </a:p>
          <a:p>
            <a:r>
              <a:rPr lang="en-US" dirty="0"/>
              <a:t>85.503075 * (1+r)</a:t>
            </a:r>
            <a:r>
              <a:rPr lang="en-US" baseline="30000" dirty="0"/>
              <a:t>10</a:t>
            </a:r>
            <a:r>
              <a:rPr lang="en-US" dirty="0"/>
              <a:t> = 229.970678 r=10.40%</a:t>
            </a:r>
          </a:p>
        </p:txBody>
      </p:sp>
    </p:spTree>
    <p:extLst>
      <p:ext uri="{BB962C8B-B14F-4D97-AF65-F5344CB8AC3E}">
        <p14:creationId xmlns:p14="http://schemas.microsoft.com/office/powerpoint/2010/main" val="15345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6011-84EF-4E79-B5B5-0C02B51B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Module5</a:t>
            </a:r>
            <a:br>
              <a:rPr lang="en-US" sz="4000" dirty="0"/>
            </a:br>
            <a:r>
              <a:rPr lang="en-US" sz="4000" dirty="0"/>
              <a:t>Understanding Fixed-Income</a:t>
            </a:r>
            <a:br>
              <a:rPr lang="en-US" sz="4000" dirty="0"/>
            </a:br>
            <a:r>
              <a:rPr lang="en-US" sz="4000" dirty="0"/>
              <a:t>Risk and 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34A61-E454-4C96-BE8C-94C64947F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2:</a:t>
                </a:r>
              </a:p>
              <a:p>
                <a:r>
                  <a:rPr lang="en-US" dirty="0"/>
                  <a:t>A second investor buys the 10-year, 8% annual coupon payment bond and sells the bond after four years. The yield-to-maturity remains 10.40%.</a:t>
                </a:r>
              </a:p>
              <a:p>
                <a:r>
                  <a:rPr lang="en-US" dirty="0"/>
                  <a:t>Future value of coupon = 8*1.1040</a:t>
                </a:r>
                <a:r>
                  <a:rPr lang="en-US" baseline="30000" dirty="0"/>
                  <a:t>3 </a:t>
                </a:r>
                <a:r>
                  <a:rPr lang="en-US" dirty="0"/>
                  <a:t>+ 8*1.1040</a:t>
                </a:r>
                <a:r>
                  <a:rPr lang="en-US" baseline="30000" dirty="0"/>
                  <a:t>2</a:t>
                </a:r>
                <a:r>
                  <a:rPr lang="en-US" dirty="0"/>
                  <a:t> + … + 8 = 37.347111</a:t>
                </a:r>
              </a:p>
              <a:p>
                <a:r>
                  <a:rPr lang="en-US" dirty="0"/>
                  <a:t>Sale price of bond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1.1040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1.1040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1.1040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89.66877</a:t>
                </a:r>
              </a:p>
              <a:p>
                <a:r>
                  <a:rPr lang="en-US" dirty="0"/>
                  <a:t>Total return = 127.015881</a:t>
                </a:r>
              </a:p>
              <a:p>
                <a:r>
                  <a:rPr lang="en-US" dirty="0"/>
                  <a:t>85.503075 * (1+r)</a:t>
                </a:r>
                <a:r>
                  <a:rPr lang="en-US" baseline="30000" dirty="0"/>
                  <a:t>4</a:t>
                </a:r>
                <a:r>
                  <a:rPr lang="en-US" dirty="0"/>
                  <a:t> = 127.015881  r=10.40%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34A61-E454-4C96-BE8C-94C64947F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8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C27-0641-46DD-B3BF-7FC85286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Module5</a:t>
            </a:r>
            <a:br>
              <a:rPr lang="en-US" sz="4000" dirty="0"/>
            </a:br>
            <a:r>
              <a:rPr lang="en-US" sz="4000" dirty="0"/>
              <a:t>Understanding Fixed-Income</a:t>
            </a:r>
            <a:br>
              <a:rPr lang="en-US" sz="4000" dirty="0"/>
            </a:br>
            <a:r>
              <a:rPr lang="en-US" sz="4000" dirty="0"/>
              <a:t>Risk and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0212-66F9-4D14-9911-D33CF1DA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3:</a:t>
            </a:r>
          </a:p>
          <a:p>
            <a:r>
              <a:rPr lang="en-US" dirty="0"/>
              <a:t>The buy-and-hold investor purchases the 10-year, 8% annual payment bond at 85.503075. After the bond is purchased and before the first coupon is received, interest rates go up to 11.40%.</a:t>
            </a:r>
          </a:p>
          <a:p>
            <a:r>
              <a:rPr lang="en-US" dirty="0"/>
              <a:t>Future value of coupon = 8*1.1140</a:t>
            </a:r>
            <a:r>
              <a:rPr lang="en-US" baseline="30000" dirty="0"/>
              <a:t>9 </a:t>
            </a:r>
            <a:r>
              <a:rPr lang="en-US" dirty="0"/>
              <a:t>+ 8*1.1140</a:t>
            </a:r>
            <a:r>
              <a:rPr lang="en-US" baseline="30000" dirty="0"/>
              <a:t>8</a:t>
            </a:r>
            <a:r>
              <a:rPr lang="en-US" dirty="0"/>
              <a:t> + … + 8 = 136.380195</a:t>
            </a:r>
          </a:p>
          <a:p>
            <a:r>
              <a:rPr lang="en-US" dirty="0"/>
              <a:t>Total return = 236.380195</a:t>
            </a:r>
          </a:p>
          <a:p>
            <a:r>
              <a:rPr lang="en-US" dirty="0"/>
              <a:t>85.503075 * (1+r)</a:t>
            </a:r>
            <a:r>
              <a:rPr lang="en-US" baseline="30000" dirty="0"/>
              <a:t>10</a:t>
            </a:r>
            <a:r>
              <a:rPr lang="en-US" dirty="0"/>
              <a:t> = 136.380195  r=10.70%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7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81FF-00FC-491B-9E11-3C79D48B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Module5</a:t>
            </a:r>
            <a:br>
              <a:rPr lang="en-US" sz="4000" dirty="0"/>
            </a:br>
            <a:r>
              <a:rPr lang="en-US" sz="4000" dirty="0"/>
              <a:t>Understanding Fixed-Income</a:t>
            </a:r>
            <a:br>
              <a:rPr lang="en-US" sz="4000" dirty="0"/>
            </a:br>
            <a:r>
              <a:rPr lang="en-US" sz="4000" dirty="0"/>
              <a:t>Risk and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1E641-75C1-4198-90CB-06C21B418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4:</a:t>
                </a:r>
              </a:p>
              <a:p>
                <a:r>
                  <a:rPr lang="en-US" dirty="0"/>
                  <a:t>The second investor buys the 10-year, 8% annual payment bond at 85.503075 and sells it in four years. After the bond is purchased, interest rates go up to 11.40%.</a:t>
                </a:r>
              </a:p>
              <a:p>
                <a:r>
                  <a:rPr lang="en-US" dirty="0"/>
                  <a:t>Future value of coupon = 8*1.1140</a:t>
                </a:r>
                <a:r>
                  <a:rPr lang="en-US" baseline="30000" dirty="0"/>
                  <a:t>3 </a:t>
                </a:r>
                <a:r>
                  <a:rPr lang="en-US" dirty="0"/>
                  <a:t>+ 8*1.1140</a:t>
                </a:r>
                <a:r>
                  <a:rPr lang="en-US" baseline="30000" dirty="0"/>
                  <a:t>2</a:t>
                </a:r>
                <a:r>
                  <a:rPr lang="en-US" dirty="0"/>
                  <a:t> + … + 8 = 37.899724</a:t>
                </a:r>
              </a:p>
              <a:p>
                <a:r>
                  <a:rPr lang="en-US" dirty="0"/>
                  <a:t>Sale price of bond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85.780408</a:t>
                </a:r>
              </a:p>
              <a:p>
                <a:r>
                  <a:rPr lang="en-US" dirty="0"/>
                  <a:t>Total return = 123.680132</a:t>
                </a:r>
              </a:p>
              <a:p>
                <a:r>
                  <a:rPr lang="en-US" dirty="0"/>
                  <a:t>85.503075 * (1+r)</a:t>
                </a:r>
                <a:r>
                  <a:rPr lang="en-US" baseline="30000" dirty="0"/>
                  <a:t>4</a:t>
                </a:r>
                <a:r>
                  <a:rPr lang="en-US" dirty="0"/>
                  <a:t> = 123.680132  r=9.67%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1E641-75C1-4198-90CB-06C21B418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48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8BC9-A786-440D-9219-1CAD0462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Module5</a:t>
            </a:r>
            <a:br>
              <a:rPr lang="en-US" sz="4000" dirty="0"/>
            </a:br>
            <a:r>
              <a:rPr lang="en-US" sz="4000" dirty="0"/>
              <a:t>Understanding Fixed-Income</a:t>
            </a:r>
            <a:br>
              <a:rPr lang="en-US" sz="4000" dirty="0"/>
            </a:br>
            <a:r>
              <a:rPr lang="en-US" sz="4000" dirty="0"/>
              <a:t>Risk and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B3A9-5E26-4AE6-BF28-DA674123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5:</a:t>
            </a:r>
          </a:p>
          <a:p>
            <a:r>
              <a:rPr lang="en-US" dirty="0"/>
              <a:t>The buy-and-hold investor purchases the 10-year bond at 85.503075 and holds the security until it matures. After the bond is purchased and before the first coupon is received, interest rates go down to 9.40%.</a:t>
            </a:r>
          </a:p>
          <a:p>
            <a:r>
              <a:rPr lang="en-US" dirty="0"/>
              <a:t>Future value of coupon = 8*1.0940</a:t>
            </a:r>
            <a:r>
              <a:rPr lang="en-US" baseline="30000" dirty="0"/>
              <a:t>9 </a:t>
            </a:r>
            <a:r>
              <a:rPr lang="en-US" dirty="0"/>
              <a:t>+ 8*1.0940</a:t>
            </a:r>
            <a:r>
              <a:rPr lang="en-US" baseline="30000" dirty="0"/>
              <a:t>8</a:t>
            </a:r>
            <a:r>
              <a:rPr lang="en-US" dirty="0"/>
              <a:t> + … + 8 = 123.888356</a:t>
            </a:r>
          </a:p>
          <a:p>
            <a:r>
              <a:rPr lang="en-US" dirty="0"/>
              <a:t>Total return = 223.888356</a:t>
            </a:r>
          </a:p>
          <a:p>
            <a:r>
              <a:rPr lang="en-US" dirty="0"/>
              <a:t>85.503075 * (1+r)</a:t>
            </a:r>
            <a:r>
              <a:rPr lang="en-US" baseline="30000" dirty="0"/>
              <a:t>10</a:t>
            </a:r>
            <a:r>
              <a:rPr lang="en-US" dirty="0"/>
              <a:t> = 223.888356  r=10.10%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4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D867-CB4F-4586-8ACC-4B6F1A2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Module5</a:t>
            </a:r>
            <a:br>
              <a:rPr lang="en-US" sz="4000" dirty="0"/>
            </a:br>
            <a:r>
              <a:rPr lang="en-US" sz="4000" dirty="0"/>
              <a:t>Understanding Fixed-Income</a:t>
            </a:r>
            <a:br>
              <a:rPr lang="en-US" sz="4000" dirty="0"/>
            </a:br>
            <a:r>
              <a:rPr lang="en-US" sz="4000" dirty="0"/>
              <a:t>Risk and 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D8198-8729-42EF-A877-F3C5B88B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6:</a:t>
                </a:r>
              </a:p>
              <a:p>
                <a:r>
                  <a:rPr lang="en-US" dirty="0"/>
                  <a:t>The second investor buys the 10-year bond at 85.503075 and sells it in four years. After the bond is purchased, interest rates go down to 9.40%.</a:t>
                </a:r>
              </a:p>
              <a:p>
                <a:r>
                  <a:rPr lang="en-US" dirty="0"/>
                  <a:t>Future value of coupon = 8*1.0940</a:t>
                </a:r>
                <a:r>
                  <a:rPr lang="en-US" baseline="30000" dirty="0"/>
                  <a:t>3 </a:t>
                </a:r>
                <a:r>
                  <a:rPr lang="en-US" dirty="0"/>
                  <a:t>+ 8*1.0940</a:t>
                </a:r>
                <a:r>
                  <a:rPr lang="en-US" baseline="30000" dirty="0"/>
                  <a:t>2</a:t>
                </a:r>
                <a:r>
                  <a:rPr lang="en-US" dirty="0"/>
                  <a:t> + … + 8 = 36.801397</a:t>
                </a:r>
              </a:p>
              <a:p>
                <a:r>
                  <a:rPr lang="en-US" dirty="0"/>
                  <a:t>Sale price of bond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094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93.793912</a:t>
                </a:r>
              </a:p>
              <a:p>
                <a:r>
                  <a:rPr lang="en-US" dirty="0"/>
                  <a:t>Total return = 130.595309</a:t>
                </a:r>
              </a:p>
              <a:p>
                <a:r>
                  <a:rPr lang="en-US" dirty="0"/>
                  <a:t>85.503075 * (1+r)</a:t>
                </a:r>
                <a:r>
                  <a:rPr lang="en-US" baseline="30000" dirty="0"/>
                  <a:t>4</a:t>
                </a:r>
                <a:r>
                  <a:rPr lang="en-US" dirty="0"/>
                  <a:t> = 130.595309  r=11.17%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There are two offsetting types of interest rate risk that affect the bond investor: coupon reinvestment risk and market price risk.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D8198-8729-42EF-A877-F3C5B88B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965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8106</TotalTime>
  <Words>605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Tw Cen MT</vt:lpstr>
      <vt:lpstr>Tw Cen MT Condensed</vt:lpstr>
      <vt:lpstr>Calibri</vt:lpstr>
      <vt:lpstr>Cambria Math</vt:lpstr>
      <vt:lpstr>Wingdings 3</vt:lpstr>
      <vt:lpstr>Integral</vt:lpstr>
      <vt:lpstr>Fixed income</vt:lpstr>
      <vt:lpstr>Module5 Understanding Fixed-Income Risk and Return</vt:lpstr>
      <vt:lpstr>Module5 Understanding Fixed-Income Risk and Return</vt:lpstr>
      <vt:lpstr>Module5 Understanding Fixed-Income Risk and Return</vt:lpstr>
      <vt:lpstr>Module5 Understanding Fixed-Income Risk and Return</vt:lpstr>
      <vt:lpstr>Module5 Understanding Fixed-Income Risk and Return</vt:lpstr>
      <vt:lpstr>Module5 Understanding Fixed-Income Risk and Return</vt:lpstr>
      <vt:lpstr>Module5 Understanding Fixed-Income Risk and Return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Module4 Introduction to ASSET-ABCKED SECURITIES</dc:title>
  <dc:creator>秦玮杰</dc:creator>
  <cp:lastModifiedBy>秦玮杰</cp:lastModifiedBy>
  <cp:revision>137</cp:revision>
  <dcterms:created xsi:type="dcterms:W3CDTF">2023-02-20T01:14:47Z</dcterms:created>
  <dcterms:modified xsi:type="dcterms:W3CDTF">2023-04-04T07:46:11Z</dcterms:modified>
</cp:coreProperties>
</file>