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257" r:id="rId2"/>
    <p:sldId id="266" r:id="rId3"/>
    <p:sldId id="259" r:id="rId4"/>
    <p:sldId id="260" r:id="rId5"/>
    <p:sldId id="262" r:id="rId6"/>
    <p:sldId id="258" r:id="rId7"/>
    <p:sldId id="267" r:id="rId8"/>
    <p:sldId id="268" r:id="rId9"/>
    <p:sldId id="269" r:id="rId10"/>
    <p:sldId id="270" r:id="rId11"/>
    <p:sldId id="271" r:id="rId12"/>
    <p:sldId id="272" r:id="rId13"/>
    <p:sldId id="274"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4" r:id="rId44"/>
    <p:sldId id="308" r:id="rId45"/>
    <p:sldId id="305" r:id="rId46"/>
    <p:sldId id="306" r:id="rId47"/>
    <p:sldId id="303" r:id="rId48"/>
    <p:sldId id="307" r:id="rId49"/>
    <p:sldId id="309" r:id="rId50"/>
    <p:sldId id="310" r:id="rId51"/>
    <p:sldId id="311" r:id="rId52"/>
    <p:sldId id="312" r:id="rId53"/>
    <p:sldId id="313" r:id="rId54"/>
    <p:sldId id="315" r:id="rId55"/>
    <p:sldId id="314" r:id="rId56"/>
    <p:sldId id="317" r:id="rId57"/>
    <p:sldId id="316" r:id="rId58"/>
    <p:sldId id="318" r:id="rId59"/>
    <p:sldId id="319" r:id="rId60"/>
    <p:sldId id="320" r:id="rId61"/>
    <p:sldId id="321" r:id="rId62"/>
    <p:sldId id="322" r:id="rId63"/>
    <p:sldId id="323" r:id="rId64"/>
    <p:sldId id="325" r:id="rId65"/>
    <p:sldId id="327" r:id="rId66"/>
    <p:sldId id="324" r:id="rId67"/>
    <p:sldId id="328" r:id="rId68"/>
    <p:sldId id="326" r:id="rId69"/>
    <p:sldId id="329" r:id="rId70"/>
    <p:sldId id="330" r:id="rId71"/>
    <p:sldId id="331" r:id="rId72"/>
    <p:sldId id="332" r:id="rId73"/>
    <p:sldId id="333" r:id="rId74"/>
    <p:sldId id="334" r:id="rId75"/>
    <p:sldId id="336"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58FF1-1DF8-40AD-B7D5-A40471A15CA8}" type="doc">
      <dgm:prSet loTypeId="urn:microsoft.com/office/officeart/2005/8/layout/hierarchy2" loCatId="hierarchy" qsTypeId="urn:microsoft.com/office/officeart/2005/8/quickstyle/3d4" qsCatId="3D" csTypeId="urn:microsoft.com/office/officeart/2005/8/colors/accent1_2" csCatId="accent1" phldr="1"/>
      <dgm:spPr/>
      <dgm:t>
        <a:bodyPr/>
        <a:lstStyle/>
        <a:p>
          <a:endParaRPr lang="en-US"/>
        </a:p>
      </dgm:t>
    </dgm:pt>
    <dgm:pt modelId="{34117180-1BAE-4CC2-A3EC-21896F2AEBF1}">
      <dgm:prSet phldrT="[文本]"/>
      <dgm:spPr/>
      <dgm:t>
        <a:bodyPr/>
        <a:lstStyle/>
        <a:p>
          <a:r>
            <a:rPr lang="en-US" dirty="0"/>
            <a:t>ALTERNATIVES</a:t>
          </a:r>
        </a:p>
      </dgm:t>
    </dgm:pt>
    <dgm:pt modelId="{2A26B14A-B2BC-4069-90AB-67B293922262}" type="parTrans" cxnId="{002B5997-E250-47C7-848D-C0EBE1462396}">
      <dgm:prSet/>
      <dgm:spPr/>
      <dgm:t>
        <a:bodyPr/>
        <a:lstStyle/>
        <a:p>
          <a:endParaRPr lang="en-US"/>
        </a:p>
      </dgm:t>
    </dgm:pt>
    <dgm:pt modelId="{58E99A00-932F-4DC8-979E-1445ECD9B0D6}" type="sibTrans" cxnId="{002B5997-E250-47C7-848D-C0EBE1462396}">
      <dgm:prSet/>
      <dgm:spPr/>
      <dgm:t>
        <a:bodyPr/>
        <a:lstStyle/>
        <a:p>
          <a:endParaRPr lang="en-US"/>
        </a:p>
      </dgm:t>
    </dgm:pt>
    <dgm:pt modelId="{87BF34E1-6EA0-446F-9825-7E0606B3FE12}">
      <dgm:prSet phldrT="[文本]"/>
      <dgm:spPr/>
      <dgm:t>
        <a:bodyPr/>
        <a:lstStyle/>
        <a:p>
          <a:r>
            <a:rPr lang="en-US" dirty="0"/>
            <a:t>Private capital</a:t>
          </a:r>
        </a:p>
      </dgm:t>
    </dgm:pt>
    <dgm:pt modelId="{0393B303-6745-4062-8EF7-C8038F402B86}" type="parTrans" cxnId="{7525D32D-30D9-43DA-A5C3-F55CDB5D1507}">
      <dgm:prSet/>
      <dgm:spPr/>
      <dgm:t>
        <a:bodyPr/>
        <a:lstStyle/>
        <a:p>
          <a:endParaRPr lang="en-US"/>
        </a:p>
      </dgm:t>
    </dgm:pt>
    <dgm:pt modelId="{BD8DA383-2FEF-42FD-8224-F615A257F696}" type="sibTrans" cxnId="{7525D32D-30D9-43DA-A5C3-F55CDB5D1507}">
      <dgm:prSet/>
      <dgm:spPr/>
      <dgm:t>
        <a:bodyPr/>
        <a:lstStyle/>
        <a:p>
          <a:endParaRPr lang="en-US"/>
        </a:p>
      </dgm:t>
    </dgm:pt>
    <dgm:pt modelId="{2E435414-7AB7-457D-87FF-3DBB8DC4DE3F}">
      <dgm:prSet phldrT="[文本]"/>
      <dgm:spPr/>
      <dgm:t>
        <a:bodyPr/>
        <a:lstStyle/>
        <a:p>
          <a:r>
            <a:rPr lang="en-US" dirty="0"/>
            <a:t>Private equity</a:t>
          </a:r>
        </a:p>
      </dgm:t>
    </dgm:pt>
    <dgm:pt modelId="{30D68E55-AA16-4938-BB5B-B1A4DC32B215}" type="parTrans" cxnId="{02781F5A-1325-4C19-99C8-BFEB029194AA}">
      <dgm:prSet/>
      <dgm:spPr/>
      <dgm:t>
        <a:bodyPr/>
        <a:lstStyle/>
        <a:p>
          <a:endParaRPr lang="en-US"/>
        </a:p>
      </dgm:t>
    </dgm:pt>
    <dgm:pt modelId="{1B3D66C3-6413-42C7-8231-4B27BC9B79C2}" type="sibTrans" cxnId="{02781F5A-1325-4C19-99C8-BFEB029194AA}">
      <dgm:prSet/>
      <dgm:spPr/>
      <dgm:t>
        <a:bodyPr/>
        <a:lstStyle/>
        <a:p>
          <a:endParaRPr lang="en-US"/>
        </a:p>
      </dgm:t>
    </dgm:pt>
    <dgm:pt modelId="{33F1F6F4-67B9-4532-835E-D8E1498154D6}">
      <dgm:prSet phldrT="[文本]"/>
      <dgm:spPr/>
      <dgm:t>
        <a:bodyPr/>
        <a:lstStyle/>
        <a:p>
          <a:r>
            <a:rPr lang="en-US" dirty="0"/>
            <a:t>Private debt</a:t>
          </a:r>
        </a:p>
      </dgm:t>
    </dgm:pt>
    <dgm:pt modelId="{94510AB7-6F18-4528-A186-672064B8260C}" type="parTrans" cxnId="{806D274C-D6BC-495D-A673-D44BAA54DCE0}">
      <dgm:prSet/>
      <dgm:spPr/>
      <dgm:t>
        <a:bodyPr/>
        <a:lstStyle/>
        <a:p>
          <a:endParaRPr lang="en-US"/>
        </a:p>
      </dgm:t>
    </dgm:pt>
    <dgm:pt modelId="{A294B156-DB82-4C1F-A53B-3896E8CBBDDB}" type="sibTrans" cxnId="{806D274C-D6BC-495D-A673-D44BAA54DCE0}">
      <dgm:prSet/>
      <dgm:spPr/>
      <dgm:t>
        <a:bodyPr/>
        <a:lstStyle/>
        <a:p>
          <a:endParaRPr lang="en-US"/>
        </a:p>
      </dgm:t>
    </dgm:pt>
    <dgm:pt modelId="{97F812FE-1CFE-4466-A73C-A312C10EF4F1}">
      <dgm:prSet phldrT="[文本]"/>
      <dgm:spPr/>
      <dgm:t>
        <a:bodyPr/>
        <a:lstStyle/>
        <a:p>
          <a:r>
            <a:rPr lang="en-US" dirty="0"/>
            <a:t>Real asset</a:t>
          </a:r>
        </a:p>
      </dgm:t>
    </dgm:pt>
    <dgm:pt modelId="{05A36805-9727-4982-9E56-0B1FA938DF2B}" type="parTrans" cxnId="{C8A8EDF5-DE5E-48B3-81E6-5172A4249E23}">
      <dgm:prSet/>
      <dgm:spPr/>
      <dgm:t>
        <a:bodyPr/>
        <a:lstStyle/>
        <a:p>
          <a:endParaRPr lang="en-US"/>
        </a:p>
      </dgm:t>
    </dgm:pt>
    <dgm:pt modelId="{2C01A0EC-4056-4339-928A-1C82807DF461}" type="sibTrans" cxnId="{C8A8EDF5-DE5E-48B3-81E6-5172A4249E23}">
      <dgm:prSet/>
      <dgm:spPr/>
      <dgm:t>
        <a:bodyPr/>
        <a:lstStyle/>
        <a:p>
          <a:endParaRPr lang="en-US"/>
        </a:p>
      </dgm:t>
    </dgm:pt>
    <dgm:pt modelId="{EAF3B926-76A4-4400-BE51-41ED38EDBE1F}">
      <dgm:prSet/>
      <dgm:spPr/>
      <dgm:t>
        <a:bodyPr/>
        <a:lstStyle/>
        <a:p>
          <a:r>
            <a:rPr lang="en-US" dirty="0"/>
            <a:t>Hedge fund</a:t>
          </a:r>
        </a:p>
      </dgm:t>
    </dgm:pt>
    <dgm:pt modelId="{C7701FF2-B573-4145-8435-20BF3666F4C3}" type="parTrans" cxnId="{9FD8865A-BFFE-4D72-A78C-97479D22EBF0}">
      <dgm:prSet/>
      <dgm:spPr/>
      <dgm:t>
        <a:bodyPr/>
        <a:lstStyle/>
        <a:p>
          <a:endParaRPr lang="en-US"/>
        </a:p>
      </dgm:t>
    </dgm:pt>
    <dgm:pt modelId="{A46AAA9B-0F95-4258-9A7C-278BA9DFDFCA}" type="sibTrans" cxnId="{9FD8865A-BFFE-4D72-A78C-97479D22EBF0}">
      <dgm:prSet/>
      <dgm:spPr/>
      <dgm:t>
        <a:bodyPr/>
        <a:lstStyle/>
        <a:p>
          <a:endParaRPr lang="en-US"/>
        </a:p>
      </dgm:t>
    </dgm:pt>
    <dgm:pt modelId="{A4C3548E-FAA8-429B-9B57-BC152D5F632F}">
      <dgm:prSet/>
      <dgm:spPr/>
      <dgm:t>
        <a:bodyPr/>
        <a:lstStyle/>
        <a:p>
          <a:r>
            <a:rPr lang="en-US" dirty="0"/>
            <a:t>Real estate</a:t>
          </a:r>
        </a:p>
      </dgm:t>
    </dgm:pt>
    <dgm:pt modelId="{7FF4C78E-0D32-4FB7-88A6-FAD73CB0A829}" type="parTrans" cxnId="{F4009E5F-2F53-4CCA-8F11-45AAAFC85BC8}">
      <dgm:prSet/>
      <dgm:spPr/>
      <dgm:t>
        <a:bodyPr/>
        <a:lstStyle/>
        <a:p>
          <a:endParaRPr lang="en-US"/>
        </a:p>
      </dgm:t>
    </dgm:pt>
    <dgm:pt modelId="{FB57EB37-1814-4725-A5F9-56EC88856A81}" type="sibTrans" cxnId="{F4009E5F-2F53-4CCA-8F11-45AAAFC85BC8}">
      <dgm:prSet/>
      <dgm:spPr/>
      <dgm:t>
        <a:bodyPr/>
        <a:lstStyle/>
        <a:p>
          <a:endParaRPr lang="en-US"/>
        </a:p>
      </dgm:t>
    </dgm:pt>
    <dgm:pt modelId="{FF592D93-4B51-4AC9-8BE4-917EDC9B1E7A}">
      <dgm:prSet/>
      <dgm:spPr/>
      <dgm:t>
        <a:bodyPr/>
        <a:lstStyle/>
        <a:p>
          <a:r>
            <a:rPr lang="en-US" dirty="0"/>
            <a:t>Natural resources</a:t>
          </a:r>
        </a:p>
      </dgm:t>
    </dgm:pt>
    <dgm:pt modelId="{C8E8B1C6-6515-4FC7-93EB-CE6DD6AEAACA}" type="parTrans" cxnId="{1C33E4C6-FB94-4B2A-9793-883ADBDA30EE}">
      <dgm:prSet/>
      <dgm:spPr/>
      <dgm:t>
        <a:bodyPr/>
        <a:lstStyle/>
        <a:p>
          <a:endParaRPr lang="en-US"/>
        </a:p>
      </dgm:t>
    </dgm:pt>
    <dgm:pt modelId="{2F3BB29A-90ED-49DA-8CF6-0299058F0876}" type="sibTrans" cxnId="{1C33E4C6-FB94-4B2A-9793-883ADBDA30EE}">
      <dgm:prSet/>
      <dgm:spPr/>
      <dgm:t>
        <a:bodyPr/>
        <a:lstStyle/>
        <a:p>
          <a:endParaRPr lang="en-US"/>
        </a:p>
      </dgm:t>
    </dgm:pt>
    <dgm:pt modelId="{BF96C542-5C8B-41DC-80A7-C610CBAAEE0B}">
      <dgm:prSet/>
      <dgm:spPr/>
      <dgm:t>
        <a:bodyPr/>
        <a:lstStyle/>
        <a:p>
          <a:r>
            <a:rPr lang="en-US" dirty="0"/>
            <a:t>commodities</a:t>
          </a:r>
        </a:p>
      </dgm:t>
    </dgm:pt>
    <dgm:pt modelId="{020E76EF-103C-4A51-9B62-A186FB866DC3}" type="parTrans" cxnId="{F8BE4EC1-2F27-4B82-9694-322FFC962CCB}">
      <dgm:prSet/>
      <dgm:spPr/>
      <dgm:t>
        <a:bodyPr/>
        <a:lstStyle/>
        <a:p>
          <a:endParaRPr lang="en-US"/>
        </a:p>
      </dgm:t>
    </dgm:pt>
    <dgm:pt modelId="{7C21E3A4-4830-4434-9869-4A9AE9DD9DD4}" type="sibTrans" cxnId="{F8BE4EC1-2F27-4B82-9694-322FFC962CCB}">
      <dgm:prSet/>
      <dgm:spPr/>
      <dgm:t>
        <a:bodyPr/>
        <a:lstStyle/>
        <a:p>
          <a:endParaRPr lang="en-US"/>
        </a:p>
      </dgm:t>
    </dgm:pt>
    <dgm:pt modelId="{46AC0F1D-7790-4117-8DD9-B056EAE29204}">
      <dgm:prSet/>
      <dgm:spPr/>
      <dgm:t>
        <a:bodyPr/>
        <a:lstStyle/>
        <a:p>
          <a:r>
            <a:rPr lang="en-US" altLang="zh-CN" dirty="0"/>
            <a:t>other</a:t>
          </a:r>
          <a:r>
            <a:rPr lang="en-US" dirty="0"/>
            <a:t> </a:t>
          </a:r>
          <a:r>
            <a:rPr lang="en-US" altLang="zh-CN" dirty="0"/>
            <a:t>real </a:t>
          </a:r>
          <a:r>
            <a:rPr lang="en-US" dirty="0"/>
            <a:t>assets</a:t>
          </a:r>
        </a:p>
      </dgm:t>
    </dgm:pt>
    <dgm:pt modelId="{616D1187-B155-4F5B-A28F-18476F302AA4}" type="parTrans" cxnId="{E726B3BB-BA4A-4A76-B446-ECA00D7A02A1}">
      <dgm:prSet/>
      <dgm:spPr/>
      <dgm:t>
        <a:bodyPr/>
        <a:lstStyle/>
        <a:p>
          <a:endParaRPr lang="en-US"/>
        </a:p>
      </dgm:t>
    </dgm:pt>
    <dgm:pt modelId="{24E52A69-4325-4208-886F-064C126ECE56}" type="sibTrans" cxnId="{E726B3BB-BA4A-4A76-B446-ECA00D7A02A1}">
      <dgm:prSet/>
      <dgm:spPr/>
      <dgm:t>
        <a:bodyPr/>
        <a:lstStyle/>
        <a:p>
          <a:endParaRPr lang="en-US"/>
        </a:p>
      </dgm:t>
    </dgm:pt>
    <dgm:pt modelId="{5B07192F-4114-4F5E-B082-8C095098EB1B}" type="pres">
      <dgm:prSet presAssocID="{62558FF1-1DF8-40AD-B7D5-A40471A15CA8}" presName="diagram" presStyleCnt="0">
        <dgm:presLayoutVars>
          <dgm:chPref val="1"/>
          <dgm:dir/>
          <dgm:animOne val="branch"/>
          <dgm:animLvl val="lvl"/>
          <dgm:resizeHandles val="exact"/>
        </dgm:presLayoutVars>
      </dgm:prSet>
      <dgm:spPr/>
    </dgm:pt>
    <dgm:pt modelId="{0AB45E37-B56F-4024-8A3B-043F25B18D29}" type="pres">
      <dgm:prSet presAssocID="{34117180-1BAE-4CC2-A3EC-21896F2AEBF1}" presName="root1" presStyleCnt="0"/>
      <dgm:spPr/>
    </dgm:pt>
    <dgm:pt modelId="{3DC3E5A2-317C-4767-8B0A-41AB0E7AA711}" type="pres">
      <dgm:prSet presAssocID="{34117180-1BAE-4CC2-A3EC-21896F2AEBF1}" presName="LevelOneTextNode" presStyleLbl="node0" presStyleIdx="0" presStyleCnt="1" custLinFactNeighborX="-12403" custLinFactNeighborY="-16950">
        <dgm:presLayoutVars>
          <dgm:chPref val="3"/>
        </dgm:presLayoutVars>
      </dgm:prSet>
      <dgm:spPr/>
    </dgm:pt>
    <dgm:pt modelId="{85E9E625-79B9-4F64-9CC0-430BE7C9F601}" type="pres">
      <dgm:prSet presAssocID="{34117180-1BAE-4CC2-A3EC-21896F2AEBF1}" presName="level2hierChild" presStyleCnt="0"/>
      <dgm:spPr/>
    </dgm:pt>
    <dgm:pt modelId="{26EE929C-DDDC-4FB5-9979-417936ECCE2F}" type="pres">
      <dgm:prSet presAssocID="{0393B303-6745-4062-8EF7-C8038F402B86}" presName="conn2-1" presStyleLbl="parChTrans1D2" presStyleIdx="0" presStyleCnt="3"/>
      <dgm:spPr/>
    </dgm:pt>
    <dgm:pt modelId="{79FA1EC0-6FE4-4CE2-8891-87B635EC106C}" type="pres">
      <dgm:prSet presAssocID="{0393B303-6745-4062-8EF7-C8038F402B86}" presName="connTx" presStyleLbl="parChTrans1D2" presStyleIdx="0" presStyleCnt="3"/>
      <dgm:spPr/>
    </dgm:pt>
    <dgm:pt modelId="{F2FED30F-DCFD-4AAF-B929-62BF8CF0F300}" type="pres">
      <dgm:prSet presAssocID="{87BF34E1-6EA0-446F-9825-7E0606B3FE12}" presName="root2" presStyleCnt="0"/>
      <dgm:spPr/>
    </dgm:pt>
    <dgm:pt modelId="{D7E65AA3-2880-470C-AA9B-5255C8023E1B}" type="pres">
      <dgm:prSet presAssocID="{87BF34E1-6EA0-446F-9825-7E0606B3FE12}" presName="LevelTwoTextNode" presStyleLbl="node2" presStyleIdx="0" presStyleCnt="3" custScaleX="80828" custScaleY="80828" custLinFactNeighborX="-15345">
        <dgm:presLayoutVars>
          <dgm:chPref val="3"/>
        </dgm:presLayoutVars>
      </dgm:prSet>
      <dgm:spPr/>
    </dgm:pt>
    <dgm:pt modelId="{3003AC41-5B03-42AB-9195-8381DF0A0584}" type="pres">
      <dgm:prSet presAssocID="{87BF34E1-6EA0-446F-9825-7E0606B3FE12}" presName="level3hierChild" presStyleCnt="0"/>
      <dgm:spPr/>
    </dgm:pt>
    <dgm:pt modelId="{A6B26594-831F-4255-99D4-37569165280B}" type="pres">
      <dgm:prSet presAssocID="{30D68E55-AA16-4938-BB5B-B1A4DC32B215}" presName="conn2-1" presStyleLbl="parChTrans1D3" presStyleIdx="0" presStyleCnt="6"/>
      <dgm:spPr/>
    </dgm:pt>
    <dgm:pt modelId="{92A32EE4-0F90-4F36-9E65-6EFBC4854D19}" type="pres">
      <dgm:prSet presAssocID="{30D68E55-AA16-4938-BB5B-B1A4DC32B215}" presName="connTx" presStyleLbl="parChTrans1D3" presStyleIdx="0" presStyleCnt="6"/>
      <dgm:spPr/>
    </dgm:pt>
    <dgm:pt modelId="{3ABA4ECC-3A97-4E1F-AD6E-839274D35EDD}" type="pres">
      <dgm:prSet presAssocID="{2E435414-7AB7-457D-87FF-3DBB8DC4DE3F}" presName="root2" presStyleCnt="0"/>
      <dgm:spPr/>
    </dgm:pt>
    <dgm:pt modelId="{C7A9DB1A-E2A3-4B52-B4E6-6CE2C21BD42A}" type="pres">
      <dgm:prSet presAssocID="{2E435414-7AB7-457D-87FF-3DBB8DC4DE3F}" presName="LevelTwoTextNode" presStyleLbl="node3" presStyleIdx="0" presStyleCnt="6" custScaleX="53306" custScaleY="42645">
        <dgm:presLayoutVars>
          <dgm:chPref val="3"/>
        </dgm:presLayoutVars>
      </dgm:prSet>
      <dgm:spPr/>
    </dgm:pt>
    <dgm:pt modelId="{946D8AF6-C3F3-4063-8F15-8EAB881F29A0}" type="pres">
      <dgm:prSet presAssocID="{2E435414-7AB7-457D-87FF-3DBB8DC4DE3F}" presName="level3hierChild" presStyleCnt="0"/>
      <dgm:spPr/>
    </dgm:pt>
    <dgm:pt modelId="{53B9BFC8-2617-402B-8C70-C2218E9754A5}" type="pres">
      <dgm:prSet presAssocID="{94510AB7-6F18-4528-A186-672064B8260C}" presName="conn2-1" presStyleLbl="parChTrans1D3" presStyleIdx="1" presStyleCnt="6"/>
      <dgm:spPr/>
    </dgm:pt>
    <dgm:pt modelId="{30B4809F-3299-453D-91AC-415BB42E6092}" type="pres">
      <dgm:prSet presAssocID="{94510AB7-6F18-4528-A186-672064B8260C}" presName="connTx" presStyleLbl="parChTrans1D3" presStyleIdx="1" presStyleCnt="6"/>
      <dgm:spPr/>
    </dgm:pt>
    <dgm:pt modelId="{D54BEE6F-A43C-4B0A-9788-67FAC7934935}" type="pres">
      <dgm:prSet presAssocID="{33F1F6F4-67B9-4532-835E-D8E1498154D6}" presName="root2" presStyleCnt="0"/>
      <dgm:spPr/>
    </dgm:pt>
    <dgm:pt modelId="{642935FE-40DB-4023-8575-8D05D0C35735}" type="pres">
      <dgm:prSet presAssocID="{33F1F6F4-67B9-4532-835E-D8E1498154D6}" presName="LevelTwoTextNode" presStyleLbl="node3" presStyleIdx="1" presStyleCnt="6" custScaleX="52646" custScaleY="42116">
        <dgm:presLayoutVars>
          <dgm:chPref val="3"/>
        </dgm:presLayoutVars>
      </dgm:prSet>
      <dgm:spPr/>
    </dgm:pt>
    <dgm:pt modelId="{B59321EB-93E1-47C0-9BAE-84FE4D12EF9D}" type="pres">
      <dgm:prSet presAssocID="{33F1F6F4-67B9-4532-835E-D8E1498154D6}" presName="level3hierChild" presStyleCnt="0"/>
      <dgm:spPr/>
    </dgm:pt>
    <dgm:pt modelId="{18D2A21E-8259-4B86-906D-967363BD4F1C}" type="pres">
      <dgm:prSet presAssocID="{05A36805-9727-4982-9E56-0B1FA938DF2B}" presName="conn2-1" presStyleLbl="parChTrans1D2" presStyleIdx="1" presStyleCnt="3"/>
      <dgm:spPr/>
    </dgm:pt>
    <dgm:pt modelId="{FF9C7A94-E636-47DB-86A7-304D7D5E6AD7}" type="pres">
      <dgm:prSet presAssocID="{05A36805-9727-4982-9E56-0B1FA938DF2B}" presName="connTx" presStyleLbl="parChTrans1D2" presStyleIdx="1" presStyleCnt="3"/>
      <dgm:spPr/>
    </dgm:pt>
    <dgm:pt modelId="{DAA4C80B-9993-440D-81A4-648ABA18B386}" type="pres">
      <dgm:prSet presAssocID="{97F812FE-1CFE-4466-A73C-A312C10EF4F1}" presName="root2" presStyleCnt="0"/>
      <dgm:spPr/>
    </dgm:pt>
    <dgm:pt modelId="{46F6D0AD-D652-4F48-9A44-CB0BEB4F0D57}" type="pres">
      <dgm:prSet presAssocID="{97F812FE-1CFE-4466-A73C-A312C10EF4F1}" presName="LevelTwoTextNode" presStyleLbl="node2" presStyleIdx="1" presStyleCnt="3" custScaleX="80828" custScaleY="80828" custLinFactNeighborX="-14680" custLinFactNeighborY="-54399">
        <dgm:presLayoutVars>
          <dgm:chPref val="3"/>
        </dgm:presLayoutVars>
      </dgm:prSet>
      <dgm:spPr/>
    </dgm:pt>
    <dgm:pt modelId="{5C12E2BA-23D4-4F2A-BF78-49E3A19C3BE3}" type="pres">
      <dgm:prSet presAssocID="{97F812FE-1CFE-4466-A73C-A312C10EF4F1}" presName="level3hierChild" presStyleCnt="0"/>
      <dgm:spPr/>
    </dgm:pt>
    <dgm:pt modelId="{7519B1FC-E6ED-4768-A72C-730A1CA65EE8}" type="pres">
      <dgm:prSet presAssocID="{7FF4C78E-0D32-4FB7-88A6-FAD73CB0A829}" presName="conn2-1" presStyleLbl="parChTrans1D3" presStyleIdx="2" presStyleCnt="6"/>
      <dgm:spPr/>
    </dgm:pt>
    <dgm:pt modelId="{AD299ED8-759F-47A9-8F11-B0B534A39790}" type="pres">
      <dgm:prSet presAssocID="{7FF4C78E-0D32-4FB7-88A6-FAD73CB0A829}" presName="connTx" presStyleLbl="parChTrans1D3" presStyleIdx="2" presStyleCnt="6"/>
      <dgm:spPr/>
    </dgm:pt>
    <dgm:pt modelId="{AE196E27-6DDF-481D-A741-2E5C0D17C4B4}" type="pres">
      <dgm:prSet presAssocID="{A4C3548E-FAA8-429B-9B57-BC152D5F632F}" presName="root2" presStyleCnt="0"/>
      <dgm:spPr/>
    </dgm:pt>
    <dgm:pt modelId="{0FB29BA9-26F5-44FC-B854-0055FA74C283}" type="pres">
      <dgm:prSet presAssocID="{A4C3548E-FAA8-429B-9B57-BC152D5F632F}" presName="LevelTwoTextNode" presStyleLbl="node3" presStyleIdx="2" presStyleCnt="6" custScaleX="52368" custScaleY="41894">
        <dgm:presLayoutVars>
          <dgm:chPref val="3"/>
        </dgm:presLayoutVars>
      </dgm:prSet>
      <dgm:spPr/>
    </dgm:pt>
    <dgm:pt modelId="{4596563A-AA18-48E1-86A5-FDD2A5B170A6}" type="pres">
      <dgm:prSet presAssocID="{A4C3548E-FAA8-429B-9B57-BC152D5F632F}" presName="level3hierChild" presStyleCnt="0"/>
      <dgm:spPr/>
    </dgm:pt>
    <dgm:pt modelId="{D092E238-4823-4840-8153-E1249BC64FA9}" type="pres">
      <dgm:prSet presAssocID="{C8E8B1C6-6515-4FC7-93EB-CE6DD6AEAACA}" presName="conn2-1" presStyleLbl="parChTrans1D3" presStyleIdx="3" presStyleCnt="6"/>
      <dgm:spPr/>
    </dgm:pt>
    <dgm:pt modelId="{94AB6D5E-069D-43AF-B348-72CBC699CC7C}" type="pres">
      <dgm:prSet presAssocID="{C8E8B1C6-6515-4FC7-93EB-CE6DD6AEAACA}" presName="connTx" presStyleLbl="parChTrans1D3" presStyleIdx="3" presStyleCnt="6"/>
      <dgm:spPr/>
    </dgm:pt>
    <dgm:pt modelId="{10AC14A3-3A3C-43DF-ACC8-FCB55E6E903C}" type="pres">
      <dgm:prSet presAssocID="{FF592D93-4B51-4AC9-8BE4-917EDC9B1E7A}" presName="root2" presStyleCnt="0"/>
      <dgm:spPr/>
    </dgm:pt>
    <dgm:pt modelId="{00D93888-93A6-4B41-B5D1-DB032D137B0C}" type="pres">
      <dgm:prSet presAssocID="{FF592D93-4B51-4AC9-8BE4-917EDC9B1E7A}" presName="LevelTwoTextNode" presStyleLbl="node3" presStyleIdx="3" presStyleCnt="6" custScaleX="52184" custScaleY="41747">
        <dgm:presLayoutVars>
          <dgm:chPref val="3"/>
        </dgm:presLayoutVars>
      </dgm:prSet>
      <dgm:spPr/>
    </dgm:pt>
    <dgm:pt modelId="{BFF70C13-8BAA-4C46-A427-A1D26537EE60}" type="pres">
      <dgm:prSet presAssocID="{FF592D93-4B51-4AC9-8BE4-917EDC9B1E7A}" presName="level3hierChild" presStyleCnt="0"/>
      <dgm:spPr/>
    </dgm:pt>
    <dgm:pt modelId="{1C823E37-1657-407A-B995-0A8DCC9806FB}" type="pres">
      <dgm:prSet presAssocID="{020E76EF-103C-4A51-9B62-A186FB866DC3}" presName="conn2-1" presStyleLbl="parChTrans1D3" presStyleIdx="4" presStyleCnt="6"/>
      <dgm:spPr/>
    </dgm:pt>
    <dgm:pt modelId="{E1C0B3F9-2C04-4E80-8D6F-3EA08AB4003D}" type="pres">
      <dgm:prSet presAssocID="{020E76EF-103C-4A51-9B62-A186FB866DC3}" presName="connTx" presStyleLbl="parChTrans1D3" presStyleIdx="4" presStyleCnt="6"/>
      <dgm:spPr/>
    </dgm:pt>
    <dgm:pt modelId="{FAAF3FF3-26A8-4242-9BF3-BED0C455EF38}" type="pres">
      <dgm:prSet presAssocID="{BF96C542-5C8B-41DC-80A7-C610CBAAEE0B}" presName="root2" presStyleCnt="0"/>
      <dgm:spPr/>
    </dgm:pt>
    <dgm:pt modelId="{738073DA-93B3-422D-BC9B-1A6C8680E7FB}" type="pres">
      <dgm:prSet presAssocID="{BF96C542-5C8B-41DC-80A7-C610CBAAEE0B}" presName="LevelTwoTextNode" presStyleLbl="node3" presStyleIdx="4" presStyleCnt="6" custScaleX="52001" custScaleY="41601">
        <dgm:presLayoutVars>
          <dgm:chPref val="3"/>
        </dgm:presLayoutVars>
      </dgm:prSet>
      <dgm:spPr/>
    </dgm:pt>
    <dgm:pt modelId="{4F49D4D9-C377-455E-8FA1-C7293B33239E}" type="pres">
      <dgm:prSet presAssocID="{BF96C542-5C8B-41DC-80A7-C610CBAAEE0B}" presName="level3hierChild" presStyleCnt="0"/>
      <dgm:spPr/>
    </dgm:pt>
    <dgm:pt modelId="{43804ADE-6412-477F-8C0C-E4C57C1F3D11}" type="pres">
      <dgm:prSet presAssocID="{616D1187-B155-4F5B-A28F-18476F302AA4}" presName="conn2-1" presStyleLbl="parChTrans1D3" presStyleIdx="5" presStyleCnt="6"/>
      <dgm:spPr/>
    </dgm:pt>
    <dgm:pt modelId="{DCBCE02A-7DA1-4915-9123-1E165A0F8790}" type="pres">
      <dgm:prSet presAssocID="{616D1187-B155-4F5B-A28F-18476F302AA4}" presName="connTx" presStyleLbl="parChTrans1D3" presStyleIdx="5" presStyleCnt="6"/>
      <dgm:spPr/>
    </dgm:pt>
    <dgm:pt modelId="{53DCDD9F-F9C9-4254-A024-0FEFB9313FFE}" type="pres">
      <dgm:prSet presAssocID="{46AC0F1D-7790-4117-8DD9-B056EAE29204}" presName="root2" presStyleCnt="0"/>
      <dgm:spPr/>
    </dgm:pt>
    <dgm:pt modelId="{C83C141B-CAB1-4B2C-A84D-5051A39D7B7F}" type="pres">
      <dgm:prSet presAssocID="{46AC0F1D-7790-4117-8DD9-B056EAE29204}" presName="LevelTwoTextNode" presStyleLbl="node3" presStyleIdx="5" presStyleCnt="6" custScaleX="51820" custScaleY="41456">
        <dgm:presLayoutVars>
          <dgm:chPref val="3"/>
        </dgm:presLayoutVars>
      </dgm:prSet>
      <dgm:spPr/>
    </dgm:pt>
    <dgm:pt modelId="{A5B556B3-EF9A-4732-99B1-0019DD6CD1A5}" type="pres">
      <dgm:prSet presAssocID="{46AC0F1D-7790-4117-8DD9-B056EAE29204}" presName="level3hierChild" presStyleCnt="0"/>
      <dgm:spPr/>
    </dgm:pt>
    <dgm:pt modelId="{6295A44F-8355-447C-A7A2-2DD649F8E758}" type="pres">
      <dgm:prSet presAssocID="{C7701FF2-B573-4145-8435-20BF3666F4C3}" presName="conn2-1" presStyleLbl="parChTrans1D2" presStyleIdx="2" presStyleCnt="3"/>
      <dgm:spPr/>
    </dgm:pt>
    <dgm:pt modelId="{8F186F8E-6F38-48F8-BE78-5E8C64EF691A}" type="pres">
      <dgm:prSet presAssocID="{C7701FF2-B573-4145-8435-20BF3666F4C3}" presName="connTx" presStyleLbl="parChTrans1D2" presStyleIdx="2" presStyleCnt="3"/>
      <dgm:spPr/>
    </dgm:pt>
    <dgm:pt modelId="{A12825B9-5DA4-4E28-886E-46A9B6A033C3}" type="pres">
      <dgm:prSet presAssocID="{EAF3B926-76A4-4400-BE51-41ED38EDBE1F}" presName="root2" presStyleCnt="0"/>
      <dgm:spPr/>
    </dgm:pt>
    <dgm:pt modelId="{46C9846C-351B-47C4-B3DB-94B514D51EA9}" type="pres">
      <dgm:prSet presAssocID="{EAF3B926-76A4-4400-BE51-41ED38EDBE1F}" presName="LevelTwoTextNode" presStyleLbl="node2" presStyleIdx="2" presStyleCnt="3" custScaleX="80682" custScaleY="80682" custLinFactNeighborX="-14583" custLinFactNeighborY="-28793">
        <dgm:presLayoutVars>
          <dgm:chPref val="3"/>
        </dgm:presLayoutVars>
      </dgm:prSet>
      <dgm:spPr/>
    </dgm:pt>
    <dgm:pt modelId="{45497EB0-1380-4D04-8525-D0867E179241}" type="pres">
      <dgm:prSet presAssocID="{EAF3B926-76A4-4400-BE51-41ED38EDBE1F}" presName="level3hierChild" presStyleCnt="0"/>
      <dgm:spPr/>
    </dgm:pt>
  </dgm:ptLst>
  <dgm:cxnLst>
    <dgm:cxn modelId="{00A11419-57C1-49C4-B3FC-E4ABD908BBFF}" type="presOf" srcId="{30D68E55-AA16-4938-BB5B-B1A4DC32B215}" destId="{A6B26594-831F-4255-99D4-37569165280B}" srcOrd="0" destOrd="0" presId="urn:microsoft.com/office/officeart/2005/8/layout/hierarchy2"/>
    <dgm:cxn modelId="{F4E09922-6221-4A78-B535-F029DD887D8A}" type="presOf" srcId="{7FF4C78E-0D32-4FB7-88A6-FAD73CB0A829}" destId="{7519B1FC-E6ED-4768-A72C-730A1CA65EE8}" srcOrd="0" destOrd="0" presId="urn:microsoft.com/office/officeart/2005/8/layout/hierarchy2"/>
    <dgm:cxn modelId="{7525D32D-30D9-43DA-A5C3-F55CDB5D1507}" srcId="{34117180-1BAE-4CC2-A3EC-21896F2AEBF1}" destId="{87BF34E1-6EA0-446F-9825-7E0606B3FE12}" srcOrd="0" destOrd="0" parTransId="{0393B303-6745-4062-8EF7-C8038F402B86}" sibTransId="{BD8DA383-2FEF-42FD-8224-F615A257F696}"/>
    <dgm:cxn modelId="{B8E53131-DD07-4212-B65F-5CC7B2D28A6D}" type="presOf" srcId="{94510AB7-6F18-4528-A186-672064B8260C}" destId="{30B4809F-3299-453D-91AC-415BB42E6092}" srcOrd="1" destOrd="0" presId="urn:microsoft.com/office/officeart/2005/8/layout/hierarchy2"/>
    <dgm:cxn modelId="{F5169935-CD55-466B-8615-3A0E306EC0E9}" type="presOf" srcId="{C7701FF2-B573-4145-8435-20BF3666F4C3}" destId="{6295A44F-8355-447C-A7A2-2DD649F8E758}" srcOrd="0" destOrd="0" presId="urn:microsoft.com/office/officeart/2005/8/layout/hierarchy2"/>
    <dgm:cxn modelId="{1146745B-B546-42CF-ADDA-5C0A290CC1FA}" type="presOf" srcId="{C8E8B1C6-6515-4FC7-93EB-CE6DD6AEAACA}" destId="{D092E238-4823-4840-8153-E1249BC64FA9}" srcOrd="0" destOrd="0" presId="urn:microsoft.com/office/officeart/2005/8/layout/hierarchy2"/>
    <dgm:cxn modelId="{F4009E5F-2F53-4CCA-8F11-45AAAFC85BC8}" srcId="{97F812FE-1CFE-4466-A73C-A312C10EF4F1}" destId="{A4C3548E-FAA8-429B-9B57-BC152D5F632F}" srcOrd="0" destOrd="0" parTransId="{7FF4C78E-0D32-4FB7-88A6-FAD73CB0A829}" sibTransId="{FB57EB37-1814-4725-A5F9-56EC88856A81}"/>
    <dgm:cxn modelId="{8EB26044-4E20-47CE-B22F-4B30BCF8B474}" type="presOf" srcId="{616D1187-B155-4F5B-A28F-18476F302AA4}" destId="{DCBCE02A-7DA1-4915-9123-1E165A0F8790}" srcOrd="1" destOrd="0" presId="urn:microsoft.com/office/officeart/2005/8/layout/hierarchy2"/>
    <dgm:cxn modelId="{806D274C-D6BC-495D-A673-D44BAA54DCE0}" srcId="{87BF34E1-6EA0-446F-9825-7E0606B3FE12}" destId="{33F1F6F4-67B9-4532-835E-D8E1498154D6}" srcOrd="1" destOrd="0" parTransId="{94510AB7-6F18-4528-A186-672064B8260C}" sibTransId="{A294B156-DB82-4C1F-A53B-3896E8CBBDDB}"/>
    <dgm:cxn modelId="{FF6D2A6C-134B-4E55-8671-C2B9F2E8E326}" type="presOf" srcId="{0393B303-6745-4062-8EF7-C8038F402B86}" destId="{79FA1EC0-6FE4-4CE2-8891-87B635EC106C}" srcOrd="1" destOrd="0" presId="urn:microsoft.com/office/officeart/2005/8/layout/hierarchy2"/>
    <dgm:cxn modelId="{4A63C76E-019F-4145-8AF2-55055A920B5B}" type="presOf" srcId="{EAF3B926-76A4-4400-BE51-41ED38EDBE1F}" destId="{46C9846C-351B-47C4-B3DB-94B514D51EA9}" srcOrd="0" destOrd="0" presId="urn:microsoft.com/office/officeart/2005/8/layout/hierarchy2"/>
    <dgm:cxn modelId="{7F057570-A2F3-4FE2-8F78-F956F45D9FA1}" type="presOf" srcId="{33F1F6F4-67B9-4532-835E-D8E1498154D6}" destId="{642935FE-40DB-4023-8575-8D05D0C35735}" srcOrd="0" destOrd="0" presId="urn:microsoft.com/office/officeart/2005/8/layout/hierarchy2"/>
    <dgm:cxn modelId="{D240E574-46F2-4BDB-A42F-C81A34AC9569}" type="presOf" srcId="{020E76EF-103C-4A51-9B62-A186FB866DC3}" destId="{1C823E37-1657-407A-B995-0A8DCC9806FB}" srcOrd="0" destOrd="0" presId="urn:microsoft.com/office/officeart/2005/8/layout/hierarchy2"/>
    <dgm:cxn modelId="{02781F5A-1325-4C19-99C8-BFEB029194AA}" srcId="{87BF34E1-6EA0-446F-9825-7E0606B3FE12}" destId="{2E435414-7AB7-457D-87FF-3DBB8DC4DE3F}" srcOrd="0" destOrd="0" parTransId="{30D68E55-AA16-4938-BB5B-B1A4DC32B215}" sibTransId="{1B3D66C3-6413-42C7-8231-4B27BC9B79C2}"/>
    <dgm:cxn modelId="{9FD8865A-BFFE-4D72-A78C-97479D22EBF0}" srcId="{34117180-1BAE-4CC2-A3EC-21896F2AEBF1}" destId="{EAF3B926-76A4-4400-BE51-41ED38EDBE1F}" srcOrd="2" destOrd="0" parTransId="{C7701FF2-B573-4145-8435-20BF3666F4C3}" sibTransId="{A46AAA9B-0F95-4258-9A7C-278BA9DFDFCA}"/>
    <dgm:cxn modelId="{A2D17D83-CA66-477A-BB7A-D84BFE96E6E9}" type="presOf" srcId="{A4C3548E-FAA8-429B-9B57-BC152D5F632F}" destId="{0FB29BA9-26F5-44FC-B854-0055FA74C283}" srcOrd="0" destOrd="0" presId="urn:microsoft.com/office/officeart/2005/8/layout/hierarchy2"/>
    <dgm:cxn modelId="{50CF2F8A-22BD-46CB-B008-0CFA76041E02}" type="presOf" srcId="{BF96C542-5C8B-41DC-80A7-C610CBAAEE0B}" destId="{738073DA-93B3-422D-BC9B-1A6C8680E7FB}" srcOrd="0" destOrd="0" presId="urn:microsoft.com/office/officeart/2005/8/layout/hierarchy2"/>
    <dgm:cxn modelId="{6DACD98D-6C51-4FE7-A2A6-B9514575A7EF}" type="presOf" srcId="{C8E8B1C6-6515-4FC7-93EB-CE6DD6AEAACA}" destId="{94AB6D5E-069D-43AF-B348-72CBC699CC7C}" srcOrd="1" destOrd="0" presId="urn:microsoft.com/office/officeart/2005/8/layout/hierarchy2"/>
    <dgm:cxn modelId="{F384A990-7D95-4937-A64D-010EC8123550}" type="presOf" srcId="{05A36805-9727-4982-9E56-0B1FA938DF2B}" destId="{18D2A21E-8259-4B86-906D-967363BD4F1C}" srcOrd="0" destOrd="0" presId="urn:microsoft.com/office/officeart/2005/8/layout/hierarchy2"/>
    <dgm:cxn modelId="{E2DA3D96-2FFE-4B01-BB69-0F0DC5C0AB42}" type="presOf" srcId="{87BF34E1-6EA0-446F-9825-7E0606B3FE12}" destId="{D7E65AA3-2880-470C-AA9B-5255C8023E1B}" srcOrd="0" destOrd="0" presId="urn:microsoft.com/office/officeart/2005/8/layout/hierarchy2"/>
    <dgm:cxn modelId="{002B5997-E250-47C7-848D-C0EBE1462396}" srcId="{62558FF1-1DF8-40AD-B7D5-A40471A15CA8}" destId="{34117180-1BAE-4CC2-A3EC-21896F2AEBF1}" srcOrd="0" destOrd="0" parTransId="{2A26B14A-B2BC-4069-90AB-67B293922262}" sibTransId="{58E99A00-932F-4DC8-979E-1445ECD9B0D6}"/>
    <dgm:cxn modelId="{DEFA8598-6EEF-4D72-AC5E-076A29D64355}" type="presOf" srcId="{2E435414-7AB7-457D-87FF-3DBB8DC4DE3F}" destId="{C7A9DB1A-E2A3-4B52-B4E6-6CE2C21BD42A}" srcOrd="0" destOrd="0" presId="urn:microsoft.com/office/officeart/2005/8/layout/hierarchy2"/>
    <dgm:cxn modelId="{E22DF2AD-B1A8-4481-9B21-4CF16AC4DFD4}" type="presOf" srcId="{FF592D93-4B51-4AC9-8BE4-917EDC9B1E7A}" destId="{00D93888-93A6-4B41-B5D1-DB032D137B0C}" srcOrd="0" destOrd="0" presId="urn:microsoft.com/office/officeart/2005/8/layout/hierarchy2"/>
    <dgm:cxn modelId="{E726B3BB-BA4A-4A76-B446-ECA00D7A02A1}" srcId="{97F812FE-1CFE-4466-A73C-A312C10EF4F1}" destId="{46AC0F1D-7790-4117-8DD9-B056EAE29204}" srcOrd="3" destOrd="0" parTransId="{616D1187-B155-4F5B-A28F-18476F302AA4}" sibTransId="{24E52A69-4325-4208-886F-064C126ECE56}"/>
    <dgm:cxn modelId="{948C5FBF-3DC2-43AE-B256-3EEB7591A9A6}" type="presOf" srcId="{616D1187-B155-4F5B-A28F-18476F302AA4}" destId="{43804ADE-6412-477F-8C0C-E4C57C1F3D11}" srcOrd="0" destOrd="0" presId="urn:microsoft.com/office/officeart/2005/8/layout/hierarchy2"/>
    <dgm:cxn modelId="{FDCA38C1-BBCA-4269-95EA-C08810632191}" type="presOf" srcId="{020E76EF-103C-4A51-9B62-A186FB866DC3}" destId="{E1C0B3F9-2C04-4E80-8D6F-3EA08AB4003D}" srcOrd="1" destOrd="0" presId="urn:microsoft.com/office/officeart/2005/8/layout/hierarchy2"/>
    <dgm:cxn modelId="{F8BE4EC1-2F27-4B82-9694-322FFC962CCB}" srcId="{97F812FE-1CFE-4466-A73C-A312C10EF4F1}" destId="{BF96C542-5C8B-41DC-80A7-C610CBAAEE0B}" srcOrd="2" destOrd="0" parTransId="{020E76EF-103C-4A51-9B62-A186FB866DC3}" sibTransId="{7C21E3A4-4830-4434-9869-4A9AE9DD9DD4}"/>
    <dgm:cxn modelId="{069655C3-1D57-498C-8236-3C5B9E80A9E5}" type="presOf" srcId="{94510AB7-6F18-4528-A186-672064B8260C}" destId="{53B9BFC8-2617-402B-8C70-C2218E9754A5}" srcOrd="0" destOrd="0" presId="urn:microsoft.com/office/officeart/2005/8/layout/hierarchy2"/>
    <dgm:cxn modelId="{1C33E4C6-FB94-4B2A-9793-883ADBDA30EE}" srcId="{97F812FE-1CFE-4466-A73C-A312C10EF4F1}" destId="{FF592D93-4B51-4AC9-8BE4-917EDC9B1E7A}" srcOrd="1" destOrd="0" parTransId="{C8E8B1C6-6515-4FC7-93EB-CE6DD6AEAACA}" sibTransId="{2F3BB29A-90ED-49DA-8CF6-0299058F0876}"/>
    <dgm:cxn modelId="{53BEE8C8-1053-4BBD-A78A-73F6080658C4}" type="presOf" srcId="{62558FF1-1DF8-40AD-B7D5-A40471A15CA8}" destId="{5B07192F-4114-4F5E-B082-8C095098EB1B}" srcOrd="0" destOrd="0" presId="urn:microsoft.com/office/officeart/2005/8/layout/hierarchy2"/>
    <dgm:cxn modelId="{59E262C9-E7EA-4888-9AFE-D4647A3A878F}" type="presOf" srcId="{0393B303-6745-4062-8EF7-C8038F402B86}" destId="{26EE929C-DDDC-4FB5-9979-417936ECCE2F}" srcOrd="0" destOrd="0" presId="urn:microsoft.com/office/officeart/2005/8/layout/hierarchy2"/>
    <dgm:cxn modelId="{052F4CC9-6C50-48F8-A3AB-BE56B8E3DC11}" type="presOf" srcId="{97F812FE-1CFE-4466-A73C-A312C10EF4F1}" destId="{46F6D0AD-D652-4F48-9A44-CB0BEB4F0D57}" srcOrd="0" destOrd="0" presId="urn:microsoft.com/office/officeart/2005/8/layout/hierarchy2"/>
    <dgm:cxn modelId="{8877BECE-AF41-4E0E-A458-D2C4361330C3}" type="presOf" srcId="{30D68E55-AA16-4938-BB5B-B1A4DC32B215}" destId="{92A32EE4-0F90-4F36-9E65-6EFBC4854D19}" srcOrd="1" destOrd="0" presId="urn:microsoft.com/office/officeart/2005/8/layout/hierarchy2"/>
    <dgm:cxn modelId="{D94840D2-3118-4C06-B1DB-ACA101F5318A}" type="presOf" srcId="{7FF4C78E-0D32-4FB7-88A6-FAD73CB0A829}" destId="{AD299ED8-759F-47A9-8F11-B0B534A39790}" srcOrd="1" destOrd="0" presId="urn:microsoft.com/office/officeart/2005/8/layout/hierarchy2"/>
    <dgm:cxn modelId="{75E98CDA-F271-461F-9027-42719DC12F6E}" type="presOf" srcId="{C7701FF2-B573-4145-8435-20BF3666F4C3}" destId="{8F186F8E-6F38-48F8-BE78-5E8C64EF691A}" srcOrd="1" destOrd="0" presId="urn:microsoft.com/office/officeart/2005/8/layout/hierarchy2"/>
    <dgm:cxn modelId="{C0160BF1-A611-4E67-9EBD-CA2BACA56DC1}" type="presOf" srcId="{34117180-1BAE-4CC2-A3EC-21896F2AEBF1}" destId="{3DC3E5A2-317C-4767-8B0A-41AB0E7AA711}" srcOrd="0" destOrd="0" presId="urn:microsoft.com/office/officeart/2005/8/layout/hierarchy2"/>
    <dgm:cxn modelId="{33CFC0F3-1B25-4AE6-BE28-ECA450912028}" type="presOf" srcId="{05A36805-9727-4982-9E56-0B1FA938DF2B}" destId="{FF9C7A94-E636-47DB-86A7-304D7D5E6AD7}" srcOrd="1" destOrd="0" presId="urn:microsoft.com/office/officeart/2005/8/layout/hierarchy2"/>
    <dgm:cxn modelId="{C8A8EDF5-DE5E-48B3-81E6-5172A4249E23}" srcId="{34117180-1BAE-4CC2-A3EC-21896F2AEBF1}" destId="{97F812FE-1CFE-4466-A73C-A312C10EF4F1}" srcOrd="1" destOrd="0" parTransId="{05A36805-9727-4982-9E56-0B1FA938DF2B}" sibTransId="{2C01A0EC-4056-4339-928A-1C82807DF461}"/>
    <dgm:cxn modelId="{32FFA3F6-4470-45C3-8C58-94DBFB8845C5}" type="presOf" srcId="{46AC0F1D-7790-4117-8DD9-B056EAE29204}" destId="{C83C141B-CAB1-4B2C-A84D-5051A39D7B7F}" srcOrd="0" destOrd="0" presId="urn:microsoft.com/office/officeart/2005/8/layout/hierarchy2"/>
    <dgm:cxn modelId="{17D09D9E-6116-4AC6-B1C1-E26C5D027B7B}" type="presParOf" srcId="{5B07192F-4114-4F5E-B082-8C095098EB1B}" destId="{0AB45E37-B56F-4024-8A3B-043F25B18D29}" srcOrd="0" destOrd="0" presId="urn:microsoft.com/office/officeart/2005/8/layout/hierarchy2"/>
    <dgm:cxn modelId="{D24EFB90-500E-45BB-A64E-FE6BF3FB4FAE}" type="presParOf" srcId="{0AB45E37-B56F-4024-8A3B-043F25B18D29}" destId="{3DC3E5A2-317C-4767-8B0A-41AB0E7AA711}" srcOrd="0" destOrd="0" presId="urn:microsoft.com/office/officeart/2005/8/layout/hierarchy2"/>
    <dgm:cxn modelId="{BA854E40-C28A-41E0-BCA0-859C34945AC2}" type="presParOf" srcId="{0AB45E37-B56F-4024-8A3B-043F25B18D29}" destId="{85E9E625-79B9-4F64-9CC0-430BE7C9F601}" srcOrd="1" destOrd="0" presId="urn:microsoft.com/office/officeart/2005/8/layout/hierarchy2"/>
    <dgm:cxn modelId="{DEBEADB3-912E-42E4-AAEE-ECAB16C325CD}" type="presParOf" srcId="{85E9E625-79B9-4F64-9CC0-430BE7C9F601}" destId="{26EE929C-DDDC-4FB5-9979-417936ECCE2F}" srcOrd="0" destOrd="0" presId="urn:microsoft.com/office/officeart/2005/8/layout/hierarchy2"/>
    <dgm:cxn modelId="{0ACA1E1C-EFA6-46C7-A716-001F25D63852}" type="presParOf" srcId="{26EE929C-DDDC-4FB5-9979-417936ECCE2F}" destId="{79FA1EC0-6FE4-4CE2-8891-87B635EC106C}" srcOrd="0" destOrd="0" presId="urn:microsoft.com/office/officeart/2005/8/layout/hierarchy2"/>
    <dgm:cxn modelId="{AB863466-531B-4478-B5AD-68D5A04B0D33}" type="presParOf" srcId="{85E9E625-79B9-4F64-9CC0-430BE7C9F601}" destId="{F2FED30F-DCFD-4AAF-B929-62BF8CF0F300}" srcOrd="1" destOrd="0" presId="urn:microsoft.com/office/officeart/2005/8/layout/hierarchy2"/>
    <dgm:cxn modelId="{96DF3BD0-C587-441F-822B-E08621012A27}" type="presParOf" srcId="{F2FED30F-DCFD-4AAF-B929-62BF8CF0F300}" destId="{D7E65AA3-2880-470C-AA9B-5255C8023E1B}" srcOrd="0" destOrd="0" presId="urn:microsoft.com/office/officeart/2005/8/layout/hierarchy2"/>
    <dgm:cxn modelId="{C3E5EFC7-280B-4CA5-A2F8-32DBA3AF433D}" type="presParOf" srcId="{F2FED30F-DCFD-4AAF-B929-62BF8CF0F300}" destId="{3003AC41-5B03-42AB-9195-8381DF0A0584}" srcOrd="1" destOrd="0" presId="urn:microsoft.com/office/officeart/2005/8/layout/hierarchy2"/>
    <dgm:cxn modelId="{24F48204-57A3-4B3F-B6F2-E71711FA5FF4}" type="presParOf" srcId="{3003AC41-5B03-42AB-9195-8381DF0A0584}" destId="{A6B26594-831F-4255-99D4-37569165280B}" srcOrd="0" destOrd="0" presId="urn:microsoft.com/office/officeart/2005/8/layout/hierarchy2"/>
    <dgm:cxn modelId="{D66253B1-6916-43C1-B6C0-52F6EA65853F}" type="presParOf" srcId="{A6B26594-831F-4255-99D4-37569165280B}" destId="{92A32EE4-0F90-4F36-9E65-6EFBC4854D19}" srcOrd="0" destOrd="0" presId="urn:microsoft.com/office/officeart/2005/8/layout/hierarchy2"/>
    <dgm:cxn modelId="{DAD2AC36-938F-451D-A86F-3BA661F8D9C8}" type="presParOf" srcId="{3003AC41-5B03-42AB-9195-8381DF0A0584}" destId="{3ABA4ECC-3A97-4E1F-AD6E-839274D35EDD}" srcOrd="1" destOrd="0" presId="urn:microsoft.com/office/officeart/2005/8/layout/hierarchy2"/>
    <dgm:cxn modelId="{5A1DD78F-B455-42BC-A4FB-686B77F1224F}" type="presParOf" srcId="{3ABA4ECC-3A97-4E1F-AD6E-839274D35EDD}" destId="{C7A9DB1A-E2A3-4B52-B4E6-6CE2C21BD42A}" srcOrd="0" destOrd="0" presId="urn:microsoft.com/office/officeart/2005/8/layout/hierarchy2"/>
    <dgm:cxn modelId="{1799490C-B8BD-45AC-93CE-7A8EF74381FA}" type="presParOf" srcId="{3ABA4ECC-3A97-4E1F-AD6E-839274D35EDD}" destId="{946D8AF6-C3F3-4063-8F15-8EAB881F29A0}" srcOrd="1" destOrd="0" presId="urn:microsoft.com/office/officeart/2005/8/layout/hierarchy2"/>
    <dgm:cxn modelId="{F8112E90-7A29-4134-9103-CAC87566D86C}" type="presParOf" srcId="{3003AC41-5B03-42AB-9195-8381DF0A0584}" destId="{53B9BFC8-2617-402B-8C70-C2218E9754A5}" srcOrd="2" destOrd="0" presId="urn:microsoft.com/office/officeart/2005/8/layout/hierarchy2"/>
    <dgm:cxn modelId="{B1B3076D-5FDB-450B-879C-874985595481}" type="presParOf" srcId="{53B9BFC8-2617-402B-8C70-C2218E9754A5}" destId="{30B4809F-3299-453D-91AC-415BB42E6092}" srcOrd="0" destOrd="0" presId="urn:microsoft.com/office/officeart/2005/8/layout/hierarchy2"/>
    <dgm:cxn modelId="{BD3862B7-B416-4C12-B293-4B5CABDBF65C}" type="presParOf" srcId="{3003AC41-5B03-42AB-9195-8381DF0A0584}" destId="{D54BEE6F-A43C-4B0A-9788-67FAC7934935}" srcOrd="3" destOrd="0" presId="urn:microsoft.com/office/officeart/2005/8/layout/hierarchy2"/>
    <dgm:cxn modelId="{98DE1E91-6E4B-486D-814E-A81DB8831FB1}" type="presParOf" srcId="{D54BEE6F-A43C-4B0A-9788-67FAC7934935}" destId="{642935FE-40DB-4023-8575-8D05D0C35735}" srcOrd="0" destOrd="0" presId="urn:microsoft.com/office/officeart/2005/8/layout/hierarchy2"/>
    <dgm:cxn modelId="{360E414C-5C88-4E09-A664-E1A30072CC0A}" type="presParOf" srcId="{D54BEE6F-A43C-4B0A-9788-67FAC7934935}" destId="{B59321EB-93E1-47C0-9BAE-84FE4D12EF9D}" srcOrd="1" destOrd="0" presId="urn:microsoft.com/office/officeart/2005/8/layout/hierarchy2"/>
    <dgm:cxn modelId="{70B65CD0-5FBD-45A6-87A9-F130C414FB31}" type="presParOf" srcId="{85E9E625-79B9-4F64-9CC0-430BE7C9F601}" destId="{18D2A21E-8259-4B86-906D-967363BD4F1C}" srcOrd="2" destOrd="0" presId="urn:microsoft.com/office/officeart/2005/8/layout/hierarchy2"/>
    <dgm:cxn modelId="{13EB85CC-27A2-4C85-8382-2C370038C9FA}" type="presParOf" srcId="{18D2A21E-8259-4B86-906D-967363BD4F1C}" destId="{FF9C7A94-E636-47DB-86A7-304D7D5E6AD7}" srcOrd="0" destOrd="0" presId="urn:microsoft.com/office/officeart/2005/8/layout/hierarchy2"/>
    <dgm:cxn modelId="{DD21BAAB-FB38-4F45-A403-D93E6FEF6D0B}" type="presParOf" srcId="{85E9E625-79B9-4F64-9CC0-430BE7C9F601}" destId="{DAA4C80B-9993-440D-81A4-648ABA18B386}" srcOrd="3" destOrd="0" presId="urn:microsoft.com/office/officeart/2005/8/layout/hierarchy2"/>
    <dgm:cxn modelId="{2ADAB59B-1A08-4D90-8132-144B7639EC25}" type="presParOf" srcId="{DAA4C80B-9993-440D-81A4-648ABA18B386}" destId="{46F6D0AD-D652-4F48-9A44-CB0BEB4F0D57}" srcOrd="0" destOrd="0" presId="urn:microsoft.com/office/officeart/2005/8/layout/hierarchy2"/>
    <dgm:cxn modelId="{710332B9-9767-48FF-AE29-D5EDB2569FEF}" type="presParOf" srcId="{DAA4C80B-9993-440D-81A4-648ABA18B386}" destId="{5C12E2BA-23D4-4F2A-BF78-49E3A19C3BE3}" srcOrd="1" destOrd="0" presId="urn:microsoft.com/office/officeart/2005/8/layout/hierarchy2"/>
    <dgm:cxn modelId="{9E6BEC72-0213-46AE-A23C-FF07E526A19F}" type="presParOf" srcId="{5C12E2BA-23D4-4F2A-BF78-49E3A19C3BE3}" destId="{7519B1FC-E6ED-4768-A72C-730A1CA65EE8}" srcOrd="0" destOrd="0" presId="urn:microsoft.com/office/officeart/2005/8/layout/hierarchy2"/>
    <dgm:cxn modelId="{5EE6C81A-3E14-4334-89AA-B090AECC5309}" type="presParOf" srcId="{7519B1FC-E6ED-4768-A72C-730A1CA65EE8}" destId="{AD299ED8-759F-47A9-8F11-B0B534A39790}" srcOrd="0" destOrd="0" presId="urn:microsoft.com/office/officeart/2005/8/layout/hierarchy2"/>
    <dgm:cxn modelId="{68F95FB5-4EC9-40F9-95AC-A5959B2FDF0E}" type="presParOf" srcId="{5C12E2BA-23D4-4F2A-BF78-49E3A19C3BE3}" destId="{AE196E27-6DDF-481D-A741-2E5C0D17C4B4}" srcOrd="1" destOrd="0" presId="urn:microsoft.com/office/officeart/2005/8/layout/hierarchy2"/>
    <dgm:cxn modelId="{1610F463-97AE-41EF-B28A-85663499191E}" type="presParOf" srcId="{AE196E27-6DDF-481D-A741-2E5C0D17C4B4}" destId="{0FB29BA9-26F5-44FC-B854-0055FA74C283}" srcOrd="0" destOrd="0" presId="urn:microsoft.com/office/officeart/2005/8/layout/hierarchy2"/>
    <dgm:cxn modelId="{9AA78C77-2850-4269-B829-F6776CC05468}" type="presParOf" srcId="{AE196E27-6DDF-481D-A741-2E5C0D17C4B4}" destId="{4596563A-AA18-48E1-86A5-FDD2A5B170A6}" srcOrd="1" destOrd="0" presId="urn:microsoft.com/office/officeart/2005/8/layout/hierarchy2"/>
    <dgm:cxn modelId="{B16E7349-E1EB-46BA-A316-F3A1388B2F31}" type="presParOf" srcId="{5C12E2BA-23D4-4F2A-BF78-49E3A19C3BE3}" destId="{D092E238-4823-4840-8153-E1249BC64FA9}" srcOrd="2" destOrd="0" presId="urn:microsoft.com/office/officeart/2005/8/layout/hierarchy2"/>
    <dgm:cxn modelId="{1FEB9E17-8B09-4820-A501-F4E6D868156E}" type="presParOf" srcId="{D092E238-4823-4840-8153-E1249BC64FA9}" destId="{94AB6D5E-069D-43AF-B348-72CBC699CC7C}" srcOrd="0" destOrd="0" presId="urn:microsoft.com/office/officeart/2005/8/layout/hierarchy2"/>
    <dgm:cxn modelId="{D4087235-2F65-461E-85BE-2E86619B3BA1}" type="presParOf" srcId="{5C12E2BA-23D4-4F2A-BF78-49E3A19C3BE3}" destId="{10AC14A3-3A3C-43DF-ACC8-FCB55E6E903C}" srcOrd="3" destOrd="0" presId="urn:microsoft.com/office/officeart/2005/8/layout/hierarchy2"/>
    <dgm:cxn modelId="{9E66F814-D2FD-409B-B19F-B46D18D91603}" type="presParOf" srcId="{10AC14A3-3A3C-43DF-ACC8-FCB55E6E903C}" destId="{00D93888-93A6-4B41-B5D1-DB032D137B0C}" srcOrd="0" destOrd="0" presId="urn:microsoft.com/office/officeart/2005/8/layout/hierarchy2"/>
    <dgm:cxn modelId="{895FA2B1-3449-4187-B215-B72B800940D3}" type="presParOf" srcId="{10AC14A3-3A3C-43DF-ACC8-FCB55E6E903C}" destId="{BFF70C13-8BAA-4C46-A427-A1D26537EE60}" srcOrd="1" destOrd="0" presId="urn:microsoft.com/office/officeart/2005/8/layout/hierarchy2"/>
    <dgm:cxn modelId="{F43FDA46-2233-4AF6-A6CC-55D15188A8B0}" type="presParOf" srcId="{5C12E2BA-23D4-4F2A-BF78-49E3A19C3BE3}" destId="{1C823E37-1657-407A-B995-0A8DCC9806FB}" srcOrd="4" destOrd="0" presId="urn:microsoft.com/office/officeart/2005/8/layout/hierarchy2"/>
    <dgm:cxn modelId="{A119DC13-AF06-470C-8FD9-2397E17ECA56}" type="presParOf" srcId="{1C823E37-1657-407A-B995-0A8DCC9806FB}" destId="{E1C0B3F9-2C04-4E80-8D6F-3EA08AB4003D}" srcOrd="0" destOrd="0" presId="urn:microsoft.com/office/officeart/2005/8/layout/hierarchy2"/>
    <dgm:cxn modelId="{151A1AB8-C3F9-49DE-A911-82B55C66DC81}" type="presParOf" srcId="{5C12E2BA-23D4-4F2A-BF78-49E3A19C3BE3}" destId="{FAAF3FF3-26A8-4242-9BF3-BED0C455EF38}" srcOrd="5" destOrd="0" presId="urn:microsoft.com/office/officeart/2005/8/layout/hierarchy2"/>
    <dgm:cxn modelId="{BEB07855-A378-45FF-A95C-0943770AE735}" type="presParOf" srcId="{FAAF3FF3-26A8-4242-9BF3-BED0C455EF38}" destId="{738073DA-93B3-422D-BC9B-1A6C8680E7FB}" srcOrd="0" destOrd="0" presId="urn:microsoft.com/office/officeart/2005/8/layout/hierarchy2"/>
    <dgm:cxn modelId="{AA0335D6-2832-4791-9B0D-C1B6D39EA063}" type="presParOf" srcId="{FAAF3FF3-26A8-4242-9BF3-BED0C455EF38}" destId="{4F49D4D9-C377-455E-8FA1-C7293B33239E}" srcOrd="1" destOrd="0" presId="urn:microsoft.com/office/officeart/2005/8/layout/hierarchy2"/>
    <dgm:cxn modelId="{90574A05-15BD-4C5B-ACD5-B8E353C4FF05}" type="presParOf" srcId="{5C12E2BA-23D4-4F2A-BF78-49E3A19C3BE3}" destId="{43804ADE-6412-477F-8C0C-E4C57C1F3D11}" srcOrd="6" destOrd="0" presId="urn:microsoft.com/office/officeart/2005/8/layout/hierarchy2"/>
    <dgm:cxn modelId="{58E61581-FD47-462C-A231-EC94CD79608D}" type="presParOf" srcId="{43804ADE-6412-477F-8C0C-E4C57C1F3D11}" destId="{DCBCE02A-7DA1-4915-9123-1E165A0F8790}" srcOrd="0" destOrd="0" presId="urn:microsoft.com/office/officeart/2005/8/layout/hierarchy2"/>
    <dgm:cxn modelId="{992AA773-7DBC-4BB1-A8FD-BE0E4FAE3EF0}" type="presParOf" srcId="{5C12E2BA-23D4-4F2A-BF78-49E3A19C3BE3}" destId="{53DCDD9F-F9C9-4254-A024-0FEFB9313FFE}" srcOrd="7" destOrd="0" presId="urn:microsoft.com/office/officeart/2005/8/layout/hierarchy2"/>
    <dgm:cxn modelId="{21785441-2D60-4459-B871-D28F43F863DC}" type="presParOf" srcId="{53DCDD9F-F9C9-4254-A024-0FEFB9313FFE}" destId="{C83C141B-CAB1-4B2C-A84D-5051A39D7B7F}" srcOrd="0" destOrd="0" presId="urn:microsoft.com/office/officeart/2005/8/layout/hierarchy2"/>
    <dgm:cxn modelId="{AE44C46E-65A9-4ABD-8132-1AEA42A30158}" type="presParOf" srcId="{53DCDD9F-F9C9-4254-A024-0FEFB9313FFE}" destId="{A5B556B3-EF9A-4732-99B1-0019DD6CD1A5}" srcOrd="1" destOrd="0" presId="urn:microsoft.com/office/officeart/2005/8/layout/hierarchy2"/>
    <dgm:cxn modelId="{55A034D2-21C2-4972-B048-C138BB38D5CC}" type="presParOf" srcId="{85E9E625-79B9-4F64-9CC0-430BE7C9F601}" destId="{6295A44F-8355-447C-A7A2-2DD649F8E758}" srcOrd="4" destOrd="0" presId="urn:microsoft.com/office/officeart/2005/8/layout/hierarchy2"/>
    <dgm:cxn modelId="{1C93844C-0649-40D8-BBCD-B6E7E1974544}" type="presParOf" srcId="{6295A44F-8355-447C-A7A2-2DD649F8E758}" destId="{8F186F8E-6F38-48F8-BE78-5E8C64EF691A}" srcOrd="0" destOrd="0" presId="urn:microsoft.com/office/officeart/2005/8/layout/hierarchy2"/>
    <dgm:cxn modelId="{8F8FCA18-ECD2-4A9C-BF23-2DDA69C8EBEB}" type="presParOf" srcId="{85E9E625-79B9-4F64-9CC0-430BE7C9F601}" destId="{A12825B9-5DA4-4E28-886E-46A9B6A033C3}" srcOrd="5" destOrd="0" presId="urn:microsoft.com/office/officeart/2005/8/layout/hierarchy2"/>
    <dgm:cxn modelId="{74056B13-4B16-40E6-A388-0C218BBBDF35}" type="presParOf" srcId="{A12825B9-5DA4-4E28-886E-46A9B6A033C3}" destId="{46C9846C-351B-47C4-B3DB-94B514D51EA9}" srcOrd="0" destOrd="0" presId="urn:microsoft.com/office/officeart/2005/8/layout/hierarchy2"/>
    <dgm:cxn modelId="{3D1D0C88-18CD-46AF-87B4-CD4102B1B461}" type="presParOf" srcId="{A12825B9-5DA4-4E28-886E-46A9B6A033C3}" destId="{45497EB0-1380-4D04-8525-D0867E17924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3E5A2-317C-4767-8B0A-41AB0E7AA711}">
      <dsp:nvSpPr>
        <dsp:cNvPr id="0" name=""/>
        <dsp:cNvSpPr/>
      </dsp:nvSpPr>
      <dsp:spPr>
        <a:xfrm>
          <a:off x="2146143" y="1144993"/>
          <a:ext cx="1971060" cy="98553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ALTERNATIVES</a:t>
          </a:r>
        </a:p>
      </dsp:txBody>
      <dsp:txXfrm>
        <a:off x="2175008" y="1173858"/>
        <a:ext cx="1913330" cy="927800"/>
      </dsp:txXfrm>
    </dsp:sp>
    <dsp:sp modelId="{26EE929C-DDDC-4FB5-9979-417936ECCE2F}">
      <dsp:nvSpPr>
        <dsp:cNvPr id="0" name=""/>
        <dsp:cNvSpPr/>
      </dsp:nvSpPr>
      <dsp:spPr>
        <a:xfrm rot="18151113">
          <a:off x="3803038" y="1039666"/>
          <a:ext cx="1358766" cy="50449"/>
        </a:xfrm>
        <a:custGeom>
          <a:avLst/>
          <a:gdLst/>
          <a:ahLst/>
          <a:cxnLst/>
          <a:rect l="0" t="0" r="0" b="0"/>
          <a:pathLst>
            <a:path>
              <a:moveTo>
                <a:pt x="0" y="25224"/>
              </a:moveTo>
              <a:lnTo>
                <a:pt x="1358766"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48452" y="1030921"/>
        <a:ext cx="67938" cy="67938"/>
      </dsp:txXfrm>
    </dsp:sp>
    <dsp:sp modelId="{D7E65AA3-2880-470C-AA9B-5255C8023E1B}">
      <dsp:nvSpPr>
        <dsp:cNvPr id="0" name=""/>
        <dsp:cNvSpPr/>
      </dsp:nvSpPr>
      <dsp:spPr>
        <a:xfrm>
          <a:off x="4847639" y="93730"/>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capital</a:t>
          </a:r>
        </a:p>
      </dsp:txBody>
      <dsp:txXfrm>
        <a:off x="4870970" y="117061"/>
        <a:ext cx="1546506" cy="749922"/>
      </dsp:txXfrm>
    </dsp:sp>
    <dsp:sp modelId="{A6B26594-831F-4255-99D4-37569165280B}">
      <dsp:nvSpPr>
        <dsp:cNvPr id="0" name=""/>
        <dsp:cNvSpPr/>
      </dsp:nvSpPr>
      <dsp:spPr>
        <a:xfrm rot="20731991">
          <a:off x="6422947" y="326074"/>
          <a:ext cx="1126605" cy="50449"/>
        </a:xfrm>
        <a:custGeom>
          <a:avLst/>
          <a:gdLst/>
          <a:ahLst/>
          <a:cxnLst/>
          <a:rect l="0" t="0" r="0" b="0"/>
          <a:pathLst>
            <a:path>
              <a:moveTo>
                <a:pt x="0" y="25224"/>
              </a:moveTo>
              <a:lnTo>
                <a:pt x="112660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85" y="323134"/>
        <a:ext cx="56330" cy="56330"/>
      </dsp:txXfrm>
    </dsp:sp>
    <dsp:sp modelId="{C7A9DB1A-E2A3-4B52-B4E6-6CE2C21BD42A}">
      <dsp:nvSpPr>
        <dsp:cNvPr id="0" name=""/>
        <dsp:cNvSpPr/>
      </dsp:nvSpPr>
      <dsp:spPr>
        <a:xfrm>
          <a:off x="7531692" y="435"/>
          <a:ext cx="1050693" cy="42027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equity</a:t>
          </a:r>
        </a:p>
      </dsp:txBody>
      <dsp:txXfrm>
        <a:off x="7544002" y="12745"/>
        <a:ext cx="1026073" cy="395659"/>
      </dsp:txXfrm>
    </dsp:sp>
    <dsp:sp modelId="{53B9BFC8-2617-402B-8C70-C2218E9754A5}">
      <dsp:nvSpPr>
        <dsp:cNvPr id="0" name=""/>
        <dsp:cNvSpPr/>
      </dsp:nvSpPr>
      <dsp:spPr>
        <a:xfrm rot="875707">
          <a:off x="6422620" y="608825"/>
          <a:ext cx="1127259" cy="50449"/>
        </a:xfrm>
        <a:custGeom>
          <a:avLst/>
          <a:gdLst/>
          <a:ahLst/>
          <a:cxnLst/>
          <a:rect l="0" t="0" r="0" b="0"/>
          <a:pathLst>
            <a:path>
              <a:moveTo>
                <a:pt x="0" y="25224"/>
              </a:moveTo>
              <a:lnTo>
                <a:pt x="1127259"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68" y="605868"/>
        <a:ext cx="56362" cy="56362"/>
      </dsp:txXfrm>
    </dsp:sp>
    <dsp:sp modelId="{642935FE-40DB-4023-8575-8D05D0C35735}">
      <dsp:nvSpPr>
        <dsp:cNvPr id="0" name=""/>
        <dsp:cNvSpPr/>
      </dsp:nvSpPr>
      <dsp:spPr>
        <a:xfrm>
          <a:off x="7531692" y="568544"/>
          <a:ext cx="1037684" cy="4150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debt</a:t>
          </a:r>
        </a:p>
      </dsp:txBody>
      <dsp:txXfrm>
        <a:off x="7543849" y="580701"/>
        <a:ext cx="1013370" cy="390751"/>
      </dsp:txXfrm>
    </dsp:sp>
    <dsp:sp modelId="{18D2A21E-8259-4B86-906D-967363BD4F1C}">
      <dsp:nvSpPr>
        <dsp:cNvPr id="0" name=""/>
        <dsp:cNvSpPr/>
      </dsp:nvSpPr>
      <dsp:spPr>
        <a:xfrm rot="3406">
          <a:off x="4117204" y="1612902"/>
          <a:ext cx="743543" cy="50449"/>
        </a:xfrm>
        <a:custGeom>
          <a:avLst/>
          <a:gdLst/>
          <a:ahLst/>
          <a:cxnLst/>
          <a:rect l="0" t="0" r="0" b="0"/>
          <a:pathLst>
            <a:path>
              <a:moveTo>
                <a:pt x="0" y="25224"/>
              </a:moveTo>
              <a:lnTo>
                <a:pt x="743543"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70387" y="1619538"/>
        <a:ext cx="37177" cy="37177"/>
      </dsp:txXfrm>
    </dsp:sp>
    <dsp:sp modelId="{46F6D0AD-D652-4F48-9A44-CB0BEB4F0D57}">
      <dsp:nvSpPr>
        <dsp:cNvPr id="0" name=""/>
        <dsp:cNvSpPr/>
      </dsp:nvSpPr>
      <dsp:spPr>
        <a:xfrm>
          <a:off x="4860747" y="1240203"/>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asset</a:t>
          </a:r>
        </a:p>
      </dsp:txBody>
      <dsp:txXfrm>
        <a:off x="4884078" y="1263534"/>
        <a:ext cx="1546506" cy="749922"/>
      </dsp:txXfrm>
    </dsp:sp>
    <dsp:sp modelId="{7519B1FC-E6ED-4768-A72C-730A1CA65EE8}">
      <dsp:nvSpPr>
        <dsp:cNvPr id="0" name=""/>
        <dsp:cNvSpPr/>
      </dsp:nvSpPr>
      <dsp:spPr>
        <a:xfrm rot="20664900">
          <a:off x="6433346" y="1462962"/>
          <a:ext cx="1118915" cy="50449"/>
        </a:xfrm>
        <a:custGeom>
          <a:avLst/>
          <a:gdLst/>
          <a:ahLst/>
          <a:cxnLst/>
          <a:rect l="0" t="0" r="0" b="0"/>
          <a:pathLst>
            <a:path>
              <a:moveTo>
                <a:pt x="0" y="25224"/>
              </a:moveTo>
              <a:lnTo>
                <a:pt x="111891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4831" y="1460214"/>
        <a:ext cx="55945" cy="55945"/>
      </dsp:txXfrm>
    </dsp:sp>
    <dsp:sp modelId="{0FB29BA9-26F5-44FC-B854-0055FA74C283}">
      <dsp:nvSpPr>
        <dsp:cNvPr id="0" name=""/>
        <dsp:cNvSpPr/>
      </dsp:nvSpPr>
      <dsp:spPr>
        <a:xfrm>
          <a:off x="7531692" y="1131440"/>
          <a:ext cx="1032204" cy="41287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estate</a:t>
          </a:r>
        </a:p>
      </dsp:txBody>
      <dsp:txXfrm>
        <a:off x="7543785" y="1143533"/>
        <a:ext cx="1008018" cy="388692"/>
      </dsp:txXfrm>
    </dsp:sp>
    <dsp:sp modelId="{D092E238-4823-4840-8153-E1249BC64FA9}">
      <dsp:nvSpPr>
        <dsp:cNvPr id="0" name=""/>
        <dsp:cNvSpPr/>
      </dsp:nvSpPr>
      <dsp:spPr>
        <a:xfrm rot="811857">
          <a:off x="6438531" y="1742954"/>
          <a:ext cx="1108545" cy="50449"/>
        </a:xfrm>
        <a:custGeom>
          <a:avLst/>
          <a:gdLst/>
          <a:ahLst/>
          <a:cxnLst/>
          <a:rect l="0" t="0" r="0" b="0"/>
          <a:pathLst>
            <a:path>
              <a:moveTo>
                <a:pt x="0" y="25224"/>
              </a:moveTo>
              <a:lnTo>
                <a:pt x="110854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5090" y="1740465"/>
        <a:ext cx="55427" cy="55427"/>
      </dsp:txXfrm>
    </dsp:sp>
    <dsp:sp modelId="{00D93888-93A6-4B41-B5D1-DB032D137B0C}">
      <dsp:nvSpPr>
        <dsp:cNvPr id="0" name=""/>
        <dsp:cNvSpPr/>
      </dsp:nvSpPr>
      <dsp:spPr>
        <a:xfrm>
          <a:off x="7531692" y="1692147"/>
          <a:ext cx="1028578" cy="41142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Natural resources</a:t>
          </a:r>
        </a:p>
      </dsp:txBody>
      <dsp:txXfrm>
        <a:off x="7543742" y="1704197"/>
        <a:ext cx="1004478" cy="387329"/>
      </dsp:txXfrm>
    </dsp:sp>
    <dsp:sp modelId="{1C823E37-1657-407A-B995-0A8DCC9806FB}">
      <dsp:nvSpPr>
        <dsp:cNvPr id="0" name=""/>
        <dsp:cNvSpPr/>
      </dsp:nvSpPr>
      <dsp:spPr>
        <a:xfrm rot="2231656">
          <a:off x="6316311" y="2022223"/>
          <a:ext cx="1352986" cy="50449"/>
        </a:xfrm>
        <a:custGeom>
          <a:avLst/>
          <a:gdLst/>
          <a:ahLst/>
          <a:cxnLst/>
          <a:rect l="0" t="0" r="0" b="0"/>
          <a:pathLst>
            <a:path>
              <a:moveTo>
                <a:pt x="0" y="25224"/>
              </a:moveTo>
              <a:lnTo>
                <a:pt x="1352986"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979" y="2013623"/>
        <a:ext cx="67649" cy="67649"/>
      </dsp:txXfrm>
    </dsp:sp>
    <dsp:sp modelId="{738073DA-93B3-422D-BC9B-1A6C8680E7FB}">
      <dsp:nvSpPr>
        <dsp:cNvPr id="0" name=""/>
        <dsp:cNvSpPr/>
      </dsp:nvSpPr>
      <dsp:spPr>
        <a:xfrm>
          <a:off x="7531692" y="2251406"/>
          <a:ext cx="1024971" cy="40999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commodities</a:t>
          </a:r>
        </a:p>
      </dsp:txBody>
      <dsp:txXfrm>
        <a:off x="7543700" y="2263414"/>
        <a:ext cx="1000955" cy="385974"/>
      </dsp:txXfrm>
    </dsp:sp>
    <dsp:sp modelId="{43804ADE-6412-477F-8C0C-E4C57C1F3D11}">
      <dsp:nvSpPr>
        <dsp:cNvPr id="0" name=""/>
        <dsp:cNvSpPr/>
      </dsp:nvSpPr>
      <dsp:spPr>
        <a:xfrm rot="3114575">
          <a:off x="6119268" y="2300776"/>
          <a:ext cx="1747071" cy="50449"/>
        </a:xfrm>
        <a:custGeom>
          <a:avLst/>
          <a:gdLst/>
          <a:ahLst/>
          <a:cxnLst/>
          <a:rect l="0" t="0" r="0" b="0"/>
          <a:pathLst>
            <a:path>
              <a:moveTo>
                <a:pt x="0" y="25224"/>
              </a:moveTo>
              <a:lnTo>
                <a:pt x="1747071"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949127" y="2282324"/>
        <a:ext cx="87353" cy="87353"/>
      </dsp:txXfrm>
    </dsp:sp>
    <dsp:sp modelId="{C83C141B-CAB1-4B2C-A84D-5051A39D7B7F}">
      <dsp:nvSpPr>
        <dsp:cNvPr id="0" name=""/>
        <dsp:cNvSpPr/>
      </dsp:nvSpPr>
      <dsp:spPr>
        <a:xfrm>
          <a:off x="7531692" y="2809226"/>
          <a:ext cx="1021403" cy="40856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other</a:t>
          </a:r>
          <a:r>
            <a:rPr lang="en-US" sz="1300" kern="1200" dirty="0"/>
            <a:t> </a:t>
          </a:r>
          <a:r>
            <a:rPr lang="en-US" altLang="zh-CN" sz="1300" kern="1200" dirty="0"/>
            <a:t>real </a:t>
          </a:r>
          <a:r>
            <a:rPr lang="en-US" sz="1300" kern="1200" dirty="0"/>
            <a:t>assets</a:t>
          </a:r>
        </a:p>
      </dsp:txBody>
      <dsp:txXfrm>
        <a:off x="7543658" y="2821192"/>
        <a:ext cx="997471" cy="384629"/>
      </dsp:txXfrm>
    </dsp:sp>
    <dsp:sp modelId="{6295A44F-8355-447C-A7A2-2DD649F8E758}">
      <dsp:nvSpPr>
        <dsp:cNvPr id="0" name=""/>
        <dsp:cNvSpPr/>
      </dsp:nvSpPr>
      <dsp:spPr>
        <a:xfrm rot="3484921">
          <a:off x="3784949" y="2210927"/>
          <a:ext cx="1409964" cy="50449"/>
        </a:xfrm>
        <a:custGeom>
          <a:avLst/>
          <a:gdLst/>
          <a:ahLst/>
          <a:cxnLst/>
          <a:rect l="0" t="0" r="0" b="0"/>
          <a:pathLst>
            <a:path>
              <a:moveTo>
                <a:pt x="0" y="25224"/>
              </a:moveTo>
              <a:lnTo>
                <a:pt x="1409964"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4682" y="2200902"/>
        <a:ext cx="70498" cy="70498"/>
      </dsp:txXfrm>
    </dsp:sp>
    <dsp:sp modelId="{46C9846C-351B-47C4-B3DB-94B514D51EA9}">
      <dsp:nvSpPr>
        <dsp:cNvPr id="0" name=""/>
        <dsp:cNvSpPr/>
      </dsp:nvSpPr>
      <dsp:spPr>
        <a:xfrm>
          <a:off x="4862659" y="2436972"/>
          <a:ext cx="1590291" cy="79514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Hedge fund</a:t>
          </a:r>
        </a:p>
      </dsp:txBody>
      <dsp:txXfrm>
        <a:off x="4885948" y="2460261"/>
        <a:ext cx="1543713" cy="7485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8AB00-28EB-4064-93AD-D80765C802ED}" type="datetimeFigureOut">
              <a:rPr lang="en-US" smtClean="0"/>
              <a:t>11/21/2023</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02712-3211-4755-8DF5-AC3AFF259E2F}" type="slidenum">
              <a:rPr lang="en-US" smtClean="0"/>
              <a:t>‹#›</a:t>
            </a:fld>
            <a:endParaRPr lang="en-US" dirty="0"/>
          </a:p>
        </p:txBody>
      </p:sp>
    </p:spTree>
    <p:extLst>
      <p:ext uri="{BB962C8B-B14F-4D97-AF65-F5344CB8AC3E}">
        <p14:creationId xmlns:p14="http://schemas.microsoft.com/office/powerpoint/2010/main" val="422934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21</a:t>
            </a:fld>
            <a:endParaRPr lang="en-US"/>
          </a:p>
        </p:txBody>
      </p:sp>
    </p:spTree>
    <p:extLst>
      <p:ext uri="{BB962C8B-B14F-4D97-AF65-F5344CB8AC3E}">
        <p14:creationId xmlns:p14="http://schemas.microsoft.com/office/powerpoint/2010/main" val="228765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29</a:t>
            </a:fld>
            <a:endParaRPr lang="en-US"/>
          </a:p>
        </p:txBody>
      </p:sp>
    </p:spTree>
    <p:extLst>
      <p:ext uri="{BB962C8B-B14F-4D97-AF65-F5344CB8AC3E}">
        <p14:creationId xmlns:p14="http://schemas.microsoft.com/office/powerpoint/2010/main" val="9370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FB102712-3211-4755-8DF5-AC3AFF259E2F}" type="slidenum">
              <a:rPr lang="en-US" smtClean="0"/>
              <a:t>36</a:t>
            </a:fld>
            <a:endParaRPr lang="en-US"/>
          </a:p>
        </p:txBody>
      </p:sp>
    </p:spTree>
    <p:extLst>
      <p:ext uri="{BB962C8B-B14F-4D97-AF65-F5344CB8AC3E}">
        <p14:creationId xmlns:p14="http://schemas.microsoft.com/office/powerpoint/2010/main" val="99976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70</a:t>
            </a:fld>
            <a:endParaRPr lang="en-US" dirty="0"/>
          </a:p>
        </p:txBody>
      </p:sp>
    </p:spTree>
    <p:extLst>
      <p:ext uri="{BB962C8B-B14F-4D97-AF65-F5344CB8AC3E}">
        <p14:creationId xmlns:p14="http://schemas.microsoft.com/office/powerpoint/2010/main" val="328131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B102712-3211-4755-8DF5-AC3AFF259E2F}" type="slidenum">
              <a:rPr lang="en-US" smtClean="0"/>
              <a:t>71</a:t>
            </a:fld>
            <a:endParaRPr lang="en-US" dirty="0"/>
          </a:p>
        </p:txBody>
      </p:sp>
    </p:spTree>
    <p:extLst>
      <p:ext uri="{BB962C8B-B14F-4D97-AF65-F5344CB8AC3E}">
        <p14:creationId xmlns:p14="http://schemas.microsoft.com/office/powerpoint/2010/main" val="2810175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10A9AB03-13ED-48AE-9BD4-2FA4853D5DA3}" type="datetimeFigureOut">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07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19074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27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40837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A9AB03-13ED-48AE-9BD4-2FA4853D5DA3}" type="datetimeFigureOut">
              <a:rPr lang="en-US" smtClean="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02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0A9AB03-13ED-48AE-9BD4-2FA4853D5DA3}" type="datetimeFigureOut">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80447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0A9AB03-13ED-48AE-9BD4-2FA4853D5DA3}" type="datetimeFigureOut">
              <a:rPr lang="en-US" smtClean="0"/>
              <a:t>11/21/2023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16182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0A9AB03-13ED-48AE-9BD4-2FA4853D5DA3}" type="datetimeFigureOut">
              <a:rPr lang="en-US" smtClean="0"/>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400805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9AB03-13ED-48AE-9BD4-2FA4853D5DA3}" type="datetimeFigureOut">
              <a:rPr lang="en-US" smtClean="0"/>
              <a:t>11/21/2023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269636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spTree>
    <p:extLst>
      <p:ext uri="{BB962C8B-B14F-4D97-AF65-F5344CB8AC3E}">
        <p14:creationId xmlns:p14="http://schemas.microsoft.com/office/powerpoint/2010/main" val="376945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85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A9AB03-13ED-48AE-9BD4-2FA4853D5DA3}" type="datetimeFigureOut">
              <a:rPr lang="en-US" smtClean="0"/>
              <a:t>11/21/2023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4D0F2-6368-451C-9A87-E5F85A169264}"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46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solidFill>
                  <a:srgbClr val="FF0000"/>
                </a:solidFill>
              </a:rPr>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182038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F5FC-4168-4328-A24E-E92EF367CF83}"/>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4904B811-F96E-4BB7-AC24-46698E83607C}"/>
              </a:ext>
            </a:extLst>
          </p:cNvPr>
          <p:cNvSpPr>
            <a:spLocks noGrp="1"/>
          </p:cNvSpPr>
          <p:nvPr>
            <p:ph idx="1"/>
          </p:nvPr>
        </p:nvSpPr>
        <p:spPr/>
        <p:txBody>
          <a:bodyPr>
            <a:normAutofit fontScale="92500" lnSpcReduction="10000"/>
          </a:bodyPr>
          <a:lstStyle/>
          <a:p>
            <a:r>
              <a:rPr lang="en-US" sz="3000" b="1" dirty="0"/>
              <a:t>Fund investment</a:t>
            </a:r>
          </a:p>
          <a:p>
            <a:r>
              <a:rPr lang="en-US" sz="2400" dirty="0"/>
              <a:t>Investors with limited resources and/or experience generally enter into alternative investments through </a:t>
            </a:r>
            <a:r>
              <a:rPr lang="en-US" sz="2400" dirty="0">
                <a:solidFill>
                  <a:srgbClr val="FF0000"/>
                </a:solidFill>
              </a:rPr>
              <a:t>fund investing</a:t>
            </a:r>
            <a:r>
              <a:rPr lang="en-US" sz="2400" dirty="0"/>
              <a:t>, where the investor contributes capital to a fund and the fund identifies, selects, and makes investments on the investor’s behalf.</a:t>
            </a:r>
          </a:p>
          <a:p>
            <a:r>
              <a:rPr lang="en-US" sz="2400" dirty="0"/>
              <a:t>Alternative funds usually involve </a:t>
            </a:r>
          </a:p>
          <a:p>
            <a:r>
              <a:rPr lang="en-US" sz="2400" dirty="0"/>
              <a:t>(1) the pre commitment of funds prior to investment selection and an extended period during which the fund may not be sold, </a:t>
            </a:r>
          </a:p>
          <a:p>
            <a:r>
              <a:rPr lang="en-US" sz="2400" dirty="0"/>
              <a:t>(2) higher management fees with more complex fee structures, and</a:t>
            </a:r>
          </a:p>
          <a:p>
            <a:r>
              <a:rPr lang="en-US" sz="2400" dirty="0"/>
              <a:t>(3) less frequent transparency on periodic returns and fund positions versus equity or fixed-income funds.</a:t>
            </a:r>
          </a:p>
        </p:txBody>
      </p:sp>
    </p:spTree>
    <p:extLst>
      <p:ext uri="{BB962C8B-B14F-4D97-AF65-F5344CB8AC3E}">
        <p14:creationId xmlns:p14="http://schemas.microsoft.com/office/powerpoint/2010/main" val="180987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2148D86-741F-4065-8ABA-76B53F107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8752"/>
            <a:ext cx="8229600" cy="6380496"/>
          </a:xfrm>
          <a:prstGeom prst="rect">
            <a:avLst/>
          </a:prstGeom>
        </p:spPr>
      </p:pic>
    </p:spTree>
    <p:extLst>
      <p:ext uri="{BB962C8B-B14F-4D97-AF65-F5344CB8AC3E}">
        <p14:creationId xmlns:p14="http://schemas.microsoft.com/office/powerpoint/2010/main" val="306392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59097-ED06-498D-B01E-120ED0508872}"/>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1632753-275A-4380-9D92-090DF1699E38}"/>
              </a:ext>
            </a:extLst>
          </p:cNvPr>
          <p:cNvSpPr>
            <a:spLocks noGrp="1"/>
          </p:cNvSpPr>
          <p:nvPr>
            <p:ph idx="1"/>
          </p:nvPr>
        </p:nvSpPr>
        <p:spPr/>
        <p:txBody>
          <a:bodyPr>
            <a:normAutofit lnSpcReduction="10000"/>
          </a:bodyPr>
          <a:lstStyle/>
          <a:p>
            <a:r>
              <a:rPr lang="en-US" altLang="zh-CN" sz="2800" b="1" dirty="0"/>
              <a:t>Co-Investment</a:t>
            </a:r>
          </a:p>
          <a:p>
            <a:r>
              <a:rPr lang="en-US" altLang="zh-CN" sz="2400" dirty="0"/>
              <a:t>Once investors have some experience investing in funds, prior to investing directly themselves, many investors gain direct investing experience via </a:t>
            </a:r>
            <a:r>
              <a:rPr lang="en-US" altLang="zh-CN" sz="2400" dirty="0">
                <a:solidFill>
                  <a:srgbClr val="FF0000"/>
                </a:solidFill>
              </a:rPr>
              <a:t>co-investing</a:t>
            </a:r>
            <a:r>
              <a:rPr lang="en-US" altLang="zh-CN" sz="2400" dirty="0"/>
              <a:t>, where the investor invests in assets indirectly through the fund but also possesses rights (known as co-investment rights) to invest directly in the same assets.</a:t>
            </a:r>
          </a:p>
          <a:p>
            <a:r>
              <a:rPr lang="en-US" altLang="zh-CN" sz="2400" dirty="0"/>
              <a:t>Co investing allows investors to expand their investment knowledge, skills, and experience beyond what they would gain from taking a fund-only investment approach. </a:t>
            </a:r>
          </a:p>
          <a:p>
            <a:r>
              <a:rPr lang="en-US" altLang="zh-CN" sz="2400" dirty="0"/>
              <a:t>Co-investors weigh the benefits of greater control and lower fees versus higher oversight costs.</a:t>
            </a:r>
            <a:endParaRPr lang="zh-CN" altLang="en-US" sz="2400" dirty="0"/>
          </a:p>
        </p:txBody>
      </p:sp>
    </p:spTree>
    <p:extLst>
      <p:ext uri="{BB962C8B-B14F-4D97-AF65-F5344CB8AC3E}">
        <p14:creationId xmlns:p14="http://schemas.microsoft.com/office/powerpoint/2010/main" val="166590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28F61-2B26-45DA-B84E-C0A0E85528BD}"/>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AA570789-6770-443F-9095-AB9D444D1330}"/>
              </a:ext>
            </a:extLst>
          </p:cNvPr>
          <p:cNvSpPr>
            <a:spLocks noGrp="1"/>
          </p:cNvSpPr>
          <p:nvPr>
            <p:ph idx="1"/>
          </p:nvPr>
        </p:nvSpPr>
        <p:spPr/>
        <p:txBody>
          <a:bodyPr/>
          <a:lstStyle/>
          <a:p>
            <a:r>
              <a:rPr lang="en-US" altLang="zh-CN" sz="2800" b="1" dirty="0"/>
              <a:t>Co-Investment</a:t>
            </a:r>
          </a:p>
          <a:p>
            <a:r>
              <a:rPr lang="en-US" altLang="zh-CN" b="1" dirty="0"/>
              <a:t>Managers benefit from choosing one or more co-investors to</a:t>
            </a:r>
          </a:p>
          <a:p>
            <a:pPr>
              <a:buFont typeface="Wingdings" panose="05000000000000000000" pitchFamily="2" charset="2"/>
              <a:buChar char="Ø"/>
            </a:pPr>
            <a:r>
              <a:rPr lang="en-US" altLang="zh-CN" dirty="0"/>
              <a:t>accelerate investment timing when available funds and expected inflows are insufficient for a specific deal,</a:t>
            </a:r>
          </a:p>
          <a:p>
            <a:pPr>
              <a:buFont typeface="Wingdings" panose="05000000000000000000" pitchFamily="2" charset="2"/>
              <a:buChar char="Ø"/>
            </a:pPr>
            <a:r>
              <a:rPr lang="en-US" altLang="zh-CN" dirty="0"/>
              <a:t>expand the scope of available new investments, and</a:t>
            </a:r>
          </a:p>
          <a:p>
            <a:pPr>
              <a:buFont typeface="Wingdings" panose="05000000000000000000" pitchFamily="2" charset="2"/>
              <a:buChar char="Ø"/>
            </a:pPr>
            <a:r>
              <a:rPr lang="en-US" altLang="zh-CN" dirty="0"/>
              <a:t>increase diversification of an existing pool of fund investments.</a:t>
            </a:r>
            <a:endParaRPr lang="zh-CN" altLang="en-US" dirty="0"/>
          </a:p>
        </p:txBody>
      </p:sp>
    </p:spTree>
    <p:extLst>
      <p:ext uri="{BB962C8B-B14F-4D97-AF65-F5344CB8AC3E}">
        <p14:creationId xmlns:p14="http://schemas.microsoft.com/office/powerpoint/2010/main" val="218253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0AFC0-ECD9-4D70-8082-B72C3252AB7C}"/>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0A554BE-55E2-4A8F-A4AE-D16608A04FE2}"/>
              </a:ext>
            </a:extLst>
          </p:cNvPr>
          <p:cNvSpPr>
            <a:spLocks noGrp="1"/>
          </p:cNvSpPr>
          <p:nvPr>
            <p:ph idx="1"/>
          </p:nvPr>
        </p:nvSpPr>
        <p:spPr/>
        <p:txBody>
          <a:bodyPr>
            <a:normAutofit/>
          </a:bodyPr>
          <a:lstStyle/>
          <a:p>
            <a:r>
              <a:rPr lang="en-US" altLang="zh-CN" sz="2800" b="1" dirty="0"/>
              <a:t>Direct Investment</a:t>
            </a:r>
          </a:p>
          <a:p>
            <a:r>
              <a:rPr lang="en-US" altLang="zh-CN" dirty="0"/>
              <a:t>The largest, most sophisticated investors with sufficient skills and knowledge to manage individual alternative investments often do so via </a:t>
            </a:r>
            <a:r>
              <a:rPr lang="en-US" altLang="zh-CN" b="1" dirty="0">
                <a:solidFill>
                  <a:srgbClr val="FF0000"/>
                </a:solidFill>
              </a:rPr>
              <a:t>direct investing </a:t>
            </a:r>
            <a:r>
              <a:rPr lang="en-US" altLang="zh-CN" i="1" dirty="0"/>
              <a:t>without </a:t>
            </a:r>
            <a:r>
              <a:rPr lang="en-US" altLang="zh-CN" dirty="0"/>
              <a:t>the use of an intermediary.</a:t>
            </a:r>
          </a:p>
          <a:p>
            <a:r>
              <a:rPr lang="en-US" altLang="zh-CN" dirty="0"/>
              <a:t>Direct investors retain maximum flexibility and control when it comes to investment choice, methods of financing, and timing.</a:t>
            </a:r>
            <a:endParaRPr lang="zh-CN" altLang="en-US" sz="2800" dirty="0"/>
          </a:p>
        </p:txBody>
      </p:sp>
    </p:spTree>
    <p:extLst>
      <p:ext uri="{BB962C8B-B14F-4D97-AF65-F5344CB8AC3E}">
        <p14:creationId xmlns:p14="http://schemas.microsoft.com/office/powerpoint/2010/main" val="423211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765DB-5799-491E-A251-15B9797493E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D8360711-A637-4124-9732-0611402184E4}"/>
              </a:ext>
            </a:extLst>
          </p:cNvPr>
          <p:cNvSpPr>
            <a:spLocks noGrp="1"/>
          </p:cNvSpPr>
          <p:nvPr>
            <p:ph idx="1"/>
          </p:nvPr>
        </p:nvSpPr>
        <p:spPr/>
        <p:txBody>
          <a:bodyPr>
            <a:normAutofit/>
          </a:bodyPr>
          <a:lstStyle/>
          <a:p>
            <a:r>
              <a:rPr lang="en-US" sz="2800" b="1" dirty="0"/>
              <a:t>Ownership Structures</a:t>
            </a:r>
          </a:p>
          <a:p>
            <a:r>
              <a:rPr lang="en-US" b="1" dirty="0">
                <a:solidFill>
                  <a:srgbClr val="FF0000"/>
                </a:solidFill>
              </a:rPr>
              <a:t>Limited partnerships</a:t>
            </a:r>
            <a:r>
              <a:rPr lang="en-US" dirty="0"/>
              <a:t>, introduced in a corporate issuer lesson, involve at least one </a:t>
            </a:r>
            <a:r>
              <a:rPr lang="en-US" b="1" dirty="0">
                <a:solidFill>
                  <a:srgbClr val="FF0000"/>
                </a:solidFill>
              </a:rPr>
              <a:t>general partner (GP) </a:t>
            </a:r>
            <a:r>
              <a:rPr lang="en-US" dirty="0"/>
              <a:t>with theoretically unlimited liability who is responsible for managing the fund. </a:t>
            </a:r>
            <a:r>
              <a:rPr lang="en-US" b="1" dirty="0">
                <a:solidFill>
                  <a:srgbClr val="FF0000"/>
                </a:solidFill>
              </a:rPr>
              <a:t>Limited partners (LPs) </a:t>
            </a:r>
            <a:r>
              <a:rPr lang="en-US" dirty="0"/>
              <a:t>are outside investors who own a fractional interest in the partnership based on the amount of their initial investment and the terms set out in the partnership documentation.</a:t>
            </a:r>
          </a:p>
          <a:p>
            <a:r>
              <a:rPr lang="en-US" dirty="0"/>
              <a:t>LPs play passive roles and are not involved with the management of the fund, the operations and decisions of the fund are controlled solely by the GP.</a:t>
            </a:r>
          </a:p>
          <a:p>
            <a:r>
              <a:rPr lang="en-US" dirty="0"/>
              <a:t>LP investors must generally meet certain minimum regulatory net worth, institutional, or other requirements, as so-called </a:t>
            </a:r>
            <a:r>
              <a:rPr lang="en-US" b="1" dirty="0">
                <a:solidFill>
                  <a:srgbClr val="FF0000"/>
                </a:solidFill>
              </a:rPr>
              <a:t>accredited investors.</a:t>
            </a:r>
            <a:endParaRPr lang="en-US" dirty="0">
              <a:solidFill>
                <a:srgbClr val="FF0000"/>
              </a:solidFill>
            </a:endParaRPr>
          </a:p>
        </p:txBody>
      </p:sp>
    </p:spTree>
    <p:extLst>
      <p:ext uri="{BB962C8B-B14F-4D97-AF65-F5344CB8AC3E}">
        <p14:creationId xmlns:p14="http://schemas.microsoft.com/office/powerpoint/2010/main" val="191289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4ECC1-E443-4A32-A0E5-BA8599FC43B6}"/>
              </a:ext>
            </a:extLst>
          </p:cNvPr>
          <p:cNvSpPr>
            <a:spLocks noGrp="1"/>
          </p:cNvSpPr>
          <p:nvPr>
            <p:ph type="title"/>
          </p:nvPr>
        </p:nvSpPr>
        <p:spPr/>
        <p:txBody>
          <a:bodyPr>
            <a:normAutofit/>
          </a:bodyPr>
          <a:lstStyle/>
          <a:p>
            <a:r>
              <a:rPr lang="en-US" sz="4000" b="1" dirty="0"/>
              <a:t>ALTERNATIVE INVESTMENT STRUCTURES</a:t>
            </a:r>
            <a:endParaRPr lang="en-US" sz="4000" dirty="0"/>
          </a:p>
        </p:txBody>
      </p:sp>
      <p:pic>
        <p:nvPicPr>
          <p:cNvPr id="9" name="内容占位符 8">
            <a:extLst>
              <a:ext uri="{FF2B5EF4-FFF2-40B4-BE49-F238E27FC236}">
                <a16:creationId xmlns:a16="http://schemas.microsoft.com/office/drawing/2014/main" id="{2520A5E0-0E37-4900-807C-7F2B49B74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441" y="2084832"/>
            <a:ext cx="8631117" cy="3461322"/>
          </a:xfrm>
        </p:spPr>
      </p:pic>
    </p:spTree>
    <p:extLst>
      <p:ext uri="{BB962C8B-B14F-4D97-AF65-F5344CB8AC3E}">
        <p14:creationId xmlns:p14="http://schemas.microsoft.com/office/powerpoint/2010/main" val="370839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AD56B-8C56-45B4-8E1C-3876547F64E4}"/>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595B23B3-1C0E-4A13-B02B-25A93442ED4A}"/>
              </a:ext>
            </a:extLst>
          </p:cNvPr>
          <p:cNvSpPr>
            <a:spLocks noGrp="1"/>
          </p:cNvSpPr>
          <p:nvPr>
            <p:ph idx="1"/>
          </p:nvPr>
        </p:nvSpPr>
        <p:spPr/>
        <p:txBody>
          <a:bodyPr>
            <a:normAutofit/>
          </a:bodyPr>
          <a:lstStyle/>
          <a:p>
            <a:r>
              <a:rPr lang="en-US" sz="2800" b="1" dirty="0"/>
              <a:t>Ownership Structures</a:t>
            </a:r>
          </a:p>
          <a:p>
            <a:r>
              <a:rPr lang="en-US" dirty="0"/>
              <a:t>A </a:t>
            </a:r>
            <a:r>
              <a:rPr lang="en-US" b="1" dirty="0">
                <a:solidFill>
                  <a:srgbClr val="FF0000"/>
                </a:solidFill>
              </a:rPr>
              <a:t>limited partnership agreement </a:t>
            </a:r>
            <a:r>
              <a:rPr lang="en-US" dirty="0"/>
              <a:t>(LPA) establishes terms of an LP as governed by a limited partnership agreement.</a:t>
            </a:r>
          </a:p>
          <a:p>
            <a:r>
              <a:rPr lang="en-US" dirty="0"/>
              <a:t>Adjustments to LP terms are sometimes made to address the unique legal, regulatory, or reporting requirements of a specific investor. In this case, a supplemental document known as </a:t>
            </a:r>
            <a:r>
              <a:rPr lang="en-US" b="1" dirty="0">
                <a:solidFill>
                  <a:srgbClr val="FF0000"/>
                </a:solidFill>
              </a:rPr>
              <a:t>a side letter </a:t>
            </a:r>
            <a:r>
              <a:rPr lang="en-US" dirty="0"/>
              <a:t>is issued between a GP and one or more LPs with terms that override or modify the original LPA terms.</a:t>
            </a:r>
          </a:p>
        </p:txBody>
      </p:sp>
    </p:spTree>
    <p:extLst>
      <p:ext uri="{BB962C8B-B14F-4D97-AF65-F5344CB8AC3E}">
        <p14:creationId xmlns:p14="http://schemas.microsoft.com/office/powerpoint/2010/main" val="109675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DADC2-54DF-4BA3-A0D6-771AE196FCDC}"/>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456BB815-3044-49B6-BE5E-D57D93F5F789}"/>
              </a:ext>
            </a:extLst>
          </p:cNvPr>
          <p:cNvSpPr>
            <a:spLocks noGrp="1"/>
          </p:cNvSpPr>
          <p:nvPr>
            <p:ph idx="1"/>
          </p:nvPr>
        </p:nvSpPr>
        <p:spPr/>
        <p:txBody>
          <a:bodyPr/>
          <a:lstStyle/>
          <a:p>
            <a:r>
              <a:rPr lang="en-US" sz="2800" b="1" dirty="0"/>
              <a:t>Ownership Structures</a:t>
            </a:r>
          </a:p>
          <a:p>
            <a:r>
              <a:rPr lang="en-US" dirty="0"/>
              <a:t>Infrastructure investors frequently enter into </a:t>
            </a:r>
            <a:r>
              <a:rPr lang="en-US" b="1" dirty="0">
                <a:solidFill>
                  <a:srgbClr val="FF0000"/>
                </a:solidFill>
              </a:rPr>
              <a:t>public–private partnerships</a:t>
            </a:r>
            <a:r>
              <a:rPr lang="en-US" dirty="0"/>
              <a:t>, which are agreements between the public sector and the private sector to finance, build, and operate public infrastructure.</a:t>
            </a:r>
          </a:p>
          <a:p>
            <a:endParaRPr lang="en-US" dirty="0"/>
          </a:p>
        </p:txBody>
      </p:sp>
      <p:pic>
        <p:nvPicPr>
          <p:cNvPr id="7" name="图片 6">
            <a:extLst>
              <a:ext uri="{FF2B5EF4-FFF2-40B4-BE49-F238E27FC236}">
                <a16:creationId xmlns:a16="http://schemas.microsoft.com/office/drawing/2014/main" id="{E9DE20D7-4D87-48DE-9383-CBF443D03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761" y="3975655"/>
            <a:ext cx="7448806" cy="2333705"/>
          </a:xfrm>
          <a:prstGeom prst="rect">
            <a:avLst/>
          </a:prstGeom>
        </p:spPr>
      </p:pic>
    </p:spTree>
    <p:extLst>
      <p:ext uri="{BB962C8B-B14F-4D97-AF65-F5344CB8AC3E}">
        <p14:creationId xmlns:p14="http://schemas.microsoft.com/office/powerpoint/2010/main" val="250721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5B6E3-2AE6-4E13-A541-31EF9B95A47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81B6D7E6-B2BD-4536-B25F-D8E3EE01BA63}"/>
              </a:ext>
            </a:extLst>
          </p:cNvPr>
          <p:cNvSpPr>
            <a:spLocks noGrp="1"/>
          </p:cNvSpPr>
          <p:nvPr>
            <p:ph idx="1"/>
          </p:nvPr>
        </p:nvSpPr>
        <p:spPr/>
        <p:txBody>
          <a:bodyPr/>
          <a:lstStyle/>
          <a:p>
            <a:r>
              <a:rPr lang="en-US" sz="2800" b="1" dirty="0"/>
              <a:t>Ownership Structures</a:t>
            </a:r>
          </a:p>
          <a:p>
            <a:r>
              <a:rPr lang="en-US" dirty="0"/>
              <a:t>Real estate or natural resource fund investors are often classified as unitholders in what is referred to as a </a:t>
            </a:r>
            <a:r>
              <a:rPr lang="en-US" b="1" dirty="0">
                <a:solidFill>
                  <a:srgbClr val="FF0000"/>
                </a:solidFill>
              </a:rPr>
              <a:t>master limited partnership (MLP)</a:t>
            </a:r>
            <a:r>
              <a:rPr lang="en-US" dirty="0"/>
              <a:t>, which has similar features to the limited partnership described earlier but is usually a more liquid investment that is often publicly traded.</a:t>
            </a:r>
          </a:p>
          <a:p>
            <a:endParaRPr lang="en-US" dirty="0"/>
          </a:p>
        </p:txBody>
      </p:sp>
    </p:spTree>
    <p:extLst>
      <p:ext uri="{BB962C8B-B14F-4D97-AF65-F5344CB8AC3E}">
        <p14:creationId xmlns:p14="http://schemas.microsoft.com/office/powerpoint/2010/main" val="291384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CCD0E-7735-429E-9B79-21BD2471E9C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F09254D8-3A55-46A4-AFF6-A0411FF47575}"/>
              </a:ext>
            </a:extLst>
          </p:cNvPr>
          <p:cNvSpPr>
            <a:spLocks noGrp="1"/>
          </p:cNvSpPr>
          <p:nvPr>
            <p:ph idx="1"/>
          </p:nvPr>
        </p:nvSpPr>
        <p:spPr/>
        <p:txBody>
          <a:bodyPr/>
          <a:lstStyle/>
          <a:p>
            <a:r>
              <a:rPr lang="en-US" dirty="0">
                <a:solidFill>
                  <a:srgbClr val="FF0000"/>
                </a:solidFill>
              </a:rPr>
              <a:t>Alternative investments </a:t>
            </a:r>
            <a:r>
              <a:rPr lang="en-US" dirty="0"/>
              <a:t>are investments other than ownership of public equity securities, fixed-income instruments, or cash that represent the more traditional asset classes.</a:t>
            </a:r>
          </a:p>
        </p:txBody>
      </p:sp>
      <p:graphicFrame>
        <p:nvGraphicFramePr>
          <p:cNvPr id="4" name="内容占位符 3">
            <a:extLst>
              <a:ext uri="{FF2B5EF4-FFF2-40B4-BE49-F238E27FC236}">
                <a16:creationId xmlns:a16="http://schemas.microsoft.com/office/drawing/2014/main" id="{5CAF1858-C391-46FF-A6EE-4D0C12EB345A}"/>
              </a:ext>
            </a:extLst>
          </p:cNvPr>
          <p:cNvGraphicFramePr>
            <a:graphicFrameLocks/>
          </p:cNvGraphicFramePr>
          <p:nvPr>
            <p:extLst>
              <p:ext uri="{D42A27DB-BD31-4B8C-83A1-F6EECF244321}">
                <p14:modId xmlns:p14="http://schemas.microsoft.com/office/powerpoint/2010/main" val="1292801453"/>
              </p:ext>
            </p:extLst>
          </p:nvPr>
        </p:nvGraphicFramePr>
        <p:xfrm>
          <a:off x="194872" y="3312826"/>
          <a:ext cx="10973000" cy="3516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48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B6C90-C506-4386-DDF8-343FA245A3B4}"/>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C549E8EA-E20F-ADC4-1F1A-F08CCA3CAF6B}"/>
              </a:ext>
            </a:extLst>
          </p:cNvPr>
          <p:cNvSpPr>
            <a:spLocks noGrp="1"/>
          </p:cNvSpPr>
          <p:nvPr>
            <p:ph idx="1"/>
          </p:nvPr>
        </p:nvSpPr>
        <p:spPr/>
        <p:txBody>
          <a:bodyPr>
            <a:normAutofit lnSpcReduction="10000"/>
          </a:bodyPr>
          <a:lstStyle/>
          <a:p>
            <a:r>
              <a:rPr lang="en-US" altLang="zh-CN" sz="2800" b="1" dirty="0"/>
              <a:t>Compensation Structures</a:t>
            </a:r>
          </a:p>
          <a:p>
            <a:r>
              <a:rPr lang="en-US" altLang="zh-CN" sz="2000" dirty="0"/>
              <a:t>While hedge funds and REITs typically charge a </a:t>
            </a:r>
            <a:r>
              <a:rPr lang="en-US" altLang="zh-CN" sz="2000" b="1" dirty="0">
                <a:solidFill>
                  <a:srgbClr val="FF0000"/>
                </a:solidFill>
              </a:rPr>
              <a:t>management fee </a:t>
            </a:r>
            <a:r>
              <a:rPr lang="en-US" altLang="zh-CN" sz="2000" dirty="0"/>
              <a:t>on </a:t>
            </a:r>
            <a:r>
              <a:rPr lang="en-US" altLang="zh-CN" sz="2000" b="1" dirty="0">
                <a:solidFill>
                  <a:srgbClr val="FF0000"/>
                </a:solidFill>
              </a:rPr>
              <a:t>assets under management</a:t>
            </a:r>
            <a:r>
              <a:rPr lang="en-US" altLang="zh-CN" sz="2000" dirty="0"/>
              <a:t>, private equity funds often levy this fee on </a:t>
            </a:r>
            <a:r>
              <a:rPr lang="en-US" altLang="zh-CN" sz="2000" b="1" dirty="0">
                <a:solidFill>
                  <a:srgbClr val="FF0000"/>
                </a:solidFill>
              </a:rPr>
              <a:t>committed capital</a:t>
            </a:r>
            <a:r>
              <a:rPr lang="en-US" altLang="zh-CN" sz="2000" dirty="0"/>
              <a:t>, which consists of the total amount that LPs have promised to fund future investments.</a:t>
            </a:r>
            <a:endParaRPr lang="en-US" altLang="zh-CN" sz="2400" dirty="0"/>
          </a:p>
          <a:p>
            <a:r>
              <a:rPr lang="en-US" altLang="zh-CN" b="1" dirty="0">
                <a:solidFill>
                  <a:srgbClr val="FF0000"/>
                </a:solidFill>
              </a:rPr>
              <a:t>Performance fees </a:t>
            </a:r>
            <a:r>
              <a:rPr lang="en-US" altLang="zh-CN" dirty="0"/>
              <a:t>are often subject to a minimum fund return or hurdle rate (also known as a “preferred return”), as well as other modifications, to align manager incentives as closely as possible with those of investors over long investment periods. </a:t>
            </a:r>
          </a:p>
          <a:p>
            <a:r>
              <a:rPr lang="en-US" altLang="zh-CN" dirty="0"/>
              <a:t>Hurdle rate agreements sometimes distinguish between a </a:t>
            </a:r>
            <a:r>
              <a:rPr lang="en-US" altLang="zh-CN" b="1" dirty="0">
                <a:solidFill>
                  <a:srgbClr val="FF0000"/>
                </a:solidFill>
              </a:rPr>
              <a:t>hard hurdle rate</a:t>
            </a:r>
            <a:r>
              <a:rPr lang="en-US" altLang="zh-CN" dirty="0"/>
              <a:t>, where the manager earns fees on annual returns in excess of the hurdle rate, or a </a:t>
            </a:r>
            <a:r>
              <a:rPr lang="en-US" altLang="zh-CN" b="1" dirty="0">
                <a:solidFill>
                  <a:srgbClr val="FF0000"/>
                </a:solidFill>
              </a:rPr>
              <a:t>soft hurdle rate</a:t>
            </a:r>
            <a:r>
              <a:rPr lang="en-US" altLang="zh-CN" dirty="0"/>
              <a:t>, where the fee is calculated on the entire return when the hurdle is exceeded. </a:t>
            </a:r>
            <a:endParaRPr lang="zh-CN" altLang="en-US" dirty="0"/>
          </a:p>
        </p:txBody>
      </p:sp>
    </p:spTree>
    <p:extLst>
      <p:ext uri="{BB962C8B-B14F-4D97-AF65-F5344CB8AC3E}">
        <p14:creationId xmlns:p14="http://schemas.microsoft.com/office/powerpoint/2010/main" val="467179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08CC2-BCD0-C5FE-A735-032A953D60A0}"/>
              </a:ext>
            </a:extLst>
          </p:cNvPr>
          <p:cNvSpPr>
            <a:spLocks noGrp="1"/>
          </p:cNvSpPr>
          <p:nvPr>
            <p:ph type="title"/>
          </p:nvPr>
        </p:nvSpPr>
        <p:spPr/>
        <p:txBody>
          <a:bodyPr>
            <a:normAutofit/>
          </a:bodyPr>
          <a:lstStyle/>
          <a:p>
            <a:r>
              <a:rPr lang="en-US" altLang="zh-CN" sz="4000" b="1" dirty="0"/>
              <a:t>ALTERNATIVE INVESTMENT STRUCTURES</a:t>
            </a:r>
            <a:endParaRPr lang="zh-CN" altLang="en-US" sz="4000" dirty="0"/>
          </a:p>
        </p:txBody>
      </p:sp>
      <p:sp>
        <p:nvSpPr>
          <p:cNvPr id="3" name="内容占位符 2">
            <a:extLst>
              <a:ext uri="{FF2B5EF4-FFF2-40B4-BE49-F238E27FC236}">
                <a16:creationId xmlns:a16="http://schemas.microsoft.com/office/drawing/2014/main" id="{4218FD40-B898-1B21-3D40-1E30EA8A46CB}"/>
              </a:ext>
            </a:extLst>
          </p:cNvPr>
          <p:cNvSpPr>
            <a:spLocks noGrp="1"/>
          </p:cNvSpPr>
          <p:nvPr>
            <p:ph idx="1"/>
          </p:nvPr>
        </p:nvSpPr>
        <p:spPr/>
        <p:txBody>
          <a:bodyPr/>
          <a:lstStyle/>
          <a:p>
            <a:r>
              <a:rPr lang="en-US" altLang="zh-CN" sz="2800" b="1" dirty="0"/>
              <a:t>Compensation Structures</a:t>
            </a:r>
          </a:p>
          <a:p>
            <a:r>
              <a:rPr lang="en-US" altLang="zh-CN" dirty="0"/>
              <a:t>In other instances, managers are penalized with fee reductions in cases of poor or declining performance. One example of this in the case of hedge funds is the use of a so-called </a:t>
            </a:r>
            <a:r>
              <a:rPr lang="en-US" altLang="zh-CN" b="1" dirty="0">
                <a:solidFill>
                  <a:srgbClr val="FF0000"/>
                </a:solidFill>
              </a:rPr>
              <a:t>high-water mark</a:t>
            </a:r>
            <a:r>
              <a:rPr lang="en-US" altLang="zh-CN" dirty="0"/>
              <a:t>, which reflects the fund’s peak value as of a performance calculation date net of fees. </a:t>
            </a:r>
          </a:p>
          <a:p>
            <a:r>
              <a:rPr lang="en-US" altLang="zh-CN" dirty="0"/>
              <a:t>A </a:t>
            </a:r>
            <a:r>
              <a:rPr lang="en-US" altLang="zh-CN" b="1" dirty="0" err="1">
                <a:solidFill>
                  <a:srgbClr val="FF0000"/>
                </a:solidFill>
              </a:rPr>
              <a:t>clawback</a:t>
            </a:r>
            <a:r>
              <a:rPr lang="en-US" altLang="zh-CN" b="1" dirty="0">
                <a:solidFill>
                  <a:srgbClr val="FF0000"/>
                </a:solidFill>
              </a:rPr>
              <a:t> provision</a:t>
            </a:r>
            <a:r>
              <a:rPr lang="en-US" altLang="zh-CN" dirty="0"/>
              <a:t>, in contrast, actually grants LPs the right to reclaim a portion of the GP’s performance fee. </a:t>
            </a:r>
          </a:p>
          <a:p>
            <a:r>
              <a:rPr lang="en-US" altLang="zh-CN" dirty="0"/>
              <a:t>There are two types of waterfalls: </a:t>
            </a:r>
            <a:r>
              <a:rPr lang="en-US" altLang="zh-CN" b="1" dirty="0">
                <a:solidFill>
                  <a:srgbClr val="FF0000"/>
                </a:solidFill>
              </a:rPr>
              <a:t>deal-by-deal (or American)</a:t>
            </a:r>
            <a:r>
              <a:rPr lang="en-US" altLang="zh-CN" dirty="0">
                <a:solidFill>
                  <a:srgbClr val="FF0000"/>
                </a:solidFill>
              </a:rPr>
              <a:t> </a:t>
            </a:r>
            <a:r>
              <a:rPr lang="en-US" altLang="zh-CN" dirty="0"/>
              <a:t>waterfalls and </a:t>
            </a:r>
            <a:r>
              <a:rPr lang="en-US" altLang="zh-CN" b="1" dirty="0">
                <a:solidFill>
                  <a:srgbClr val="FF0000"/>
                </a:solidFill>
              </a:rPr>
              <a:t>whole-of-fund (or European)</a:t>
            </a:r>
            <a:r>
              <a:rPr lang="en-US" altLang="zh-CN" dirty="0">
                <a:solidFill>
                  <a:srgbClr val="FF0000"/>
                </a:solidFill>
              </a:rPr>
              <a:t> </a:t>
            </a:r>
            <a:r>
              <a:rPr lang="en-US" altLang="zh-CN" dirty="0"/>
              <a:t>waterfalls.</a:t>
            </a:r>
          </a:p>
          <a:p>
            <a:endParaRPr lang="zh-CN" altLang="en-US" dirty="0"/>
          </a:p>
        </p:txBody>
      </p:sp>
    </p:spTree>
    <p:extLst>
      <p:ext uri="{BB962C8B-B14F-4D97-AF65-F5344CB8AC3E}">
        <p14:creationId xmlns:p14="http://schemas.microsoft.com/office/powerpoint/2010/main" val="3203513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1694B-34FC-577B-1509-0A756FC03ED4}"/>
              </a:ext>
            </a:extLst>
          </p:cNvPr>
          <p:cNvSpPr>
            <a:spLocks noGrp="1"/>
          </p:cNvSpPr>
          <p:nvPr>
            <p:ph type="title"/>
          </p:nvPr>
        </p:nvSpPr>
        <p:spPr/>
        <p:txBody>
          <a:bodyPr>
            <a:normAutofit/>
          </a:bodyPr>
          <a:lstStyle/>
          <a:p>
            <a:r>
              <a:rPr lang="en-US" altLang="zh-CN" sz="4800" dirty="0"/>
              <a:t>Practices</a:t>
            </a:r>
            <a:endParaRPr lang="zh-CN" altLang="en-US" sz="4800" dirty="0"/>
          </a:p>
        </p:txBody>
      </p:sp>
      <p:sp>
        <p:nvSpPr>
          <p:cNvPr id="3" name="内容占位符 2">
            <a:extLst>
              <a:ext uri="{FF2B5EF4-FFF2-40B4-BE49-F238E27FC236}">
                <a16:creationId xmlns:a16="http://schemas.microsoft.com/office/drawing/2014/main" id="{20442E39-70E7-3CD5-125D-9BF933A1B08F}"/>
              </a:ext>
            </a:extLst>
          </p:cNvPr>
          <p:cNvSpPr>
            <a:spLocks noGrp="1"/>
          </p:cNvSpPr>
          <p:nvPr>
            <p:ph idx="1"/>
          </p:nvPr>
        </p:nvSpPr>
        <p:spPr/>
        <p:txBody>
          <a:bodyPr/>
          <a:lstStyle/>
          <a:p>
            <a:r>
              <a:rPr lang="en-US" altLang="zh-CN" dirty="0"/>
              <a:t>Calculate the general partner’s performance fee earned based on the following terms: Single-period fund rate of return 20%</a:t>
            </a:r>
            <a:r>
              <a:rPr lang="zh-CN" altLang="en-US" dirty="0"/>
              <a:t>，</a:t>
            </a:r>
            <a:r>
              <a:rPr lang="en-US" altLang="zh-CN" dirty="0"/>
              <a:t> Hard hurdle rate 10%</a:t>
            </a:r>
            <a:r>
              <a:rPr lang="zh-CN" altLang="en-US" dirty="0"/>
              <a:t>，</a:t>
            </a:r>
            <a:r>
              <a:rPr lang="en-US" altLang="zh-CN" dirty="0"/>
              <a:t> GP performance fee 18%</a:t>
            </a:r>
            <a:r>
              <a:rPr lang="zh-CN" altLang="en-US" dirty="0"/>
              <a:t>，</a:t>
            </a:r>
            <a:r>
              <a:rPr lang="en-US" altLang="zh-CN" dirty="0"/>
              <a:t> Catch-up clause none</a:t>
            </a:r>
            <a:r>
              <a:rPr lang="zh-CN" altLang="en-US" dirty="0"/>
              <a:t>。</a:t>
            </a:r>
            <a:endParaRPr lang="en-US" altLang="zh-CN" dirty="0"/>
          </a:p>
          <a:p>
            <a:r>
              <a:rPr lang="en-US" altLang="zh-CN" dirty="0"/>
              <a:t>A. 1.6% </a:t>
            </a:r>
          </a:p>
          <a:p>
            <a:r>
              <a:rPr lang="en-US" altLang="zh-CN" dirty="0"/>
              <a:t>B. 1.8% </a:t>
            </a:r>
          </a:p>
          <a:p>
            <a:r>
              <a:rPr lang="en-US" altLang="zh-CN" dirty="0"/>
              <a:t>C. 2.0% </a:t>
            </a:r>
            <a:endParaRPr lang="zh-CN" altLang="en-US" dirty="0"/>
          </a:p>
        </p:txBody>
      </p:sp>
    </p:spTree>
    <p:extLst>
      <p:ext uri="{BB962C8B-B14F-4D97-AF65-F5344CB8AC3E}">
        <p14:creationId xmlns:p14="http://schemas.microsoft.com/office/powerpoint/2010/main" val="2282557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t>Alternative Investment Features, Methods, and Structures</a:t>
            </a:r>
          </a:p>
          <a:p>
            <a:pPr>
              <a:buFont typeface="Wingdings" panose="05000000000000000000" pitchFamily="2" charset="2"/>
              <a:buChar char="Ø"/>
            </a:pPr>
            <a:r>
              <a:rPr lang="en-US" dirty="0">
                <a:solidFill>
                  <a:srgbClr val="FF0000"/>
                </a:solidFill>
              </a:rPr>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290986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19B41-A48B-47AC-B32D-BE852D5543C9}"/>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9AE2E9C4-1A86-4C6F-8743-6E5F5FD5BA62}"/>
              </a:ext>
            </a:extLst>
          </p:cNvPr>
          <p:cNvSpPr>
            <a:spLocks noGrp="1"/>
          </p:cNvSpPr>
          <p:nvPr>
            <p:ph idx="1"/>
          </p:nvPr>
        </p:nvSpPr>
        <p:spPr/>
        <p:txBody>
          <a:bodyPr>
            <a:normAutofit/>
          </a:bodyPr>
          <a:lstStyle/>
          <a:p>
            <a:r>
              <a:rPr lang="en-US" b="1" i="1" dirty="0"/>
              <a:t>1.Investment Life Cycle</a:t>
            </a:r>
          </a:p>
          <a:p>
            <a:endParaRPr lang="en-US" sz="2800" dirty="0"/>
          </a:p>
        </p:txBody>
      </p:sp>
      <p:pic>
        <p:nvPicPr>
          <p:cNvPr id="5" name="图片 4">
            <a:extLst>
              <a:ext uri="{FF2B5EF4-FFF2-40B4-BE49-F238E27FC236}">
                <a16:creationId xmlns:a16="http://schemas.microsoft.com/office/drawing/2014/main" id="{96695528-B1FF-49FB-B9C0-A2EC92EDD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336" y="2749335"/>
            <a:ext cx="6259328" cy="3761193"/>
          </a:xfrm>
          <a:prstGeom prst="rect">
            <a:avLst/>
          </a:prstGeom>
        </p:spPr>
      </p:pic>
    </p:spTree>
    <p:extLst>
      <p:ext uri="{BB962C8B-B14F-4D97-AF65-F5344CB8AC3E}">
        <p14:creationId xmlns:p14="http://schemas.microsoft.com/office/powerpoint/2010/main" val="3617819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F853B-1661-4584-872C-631FFE5F4C4E}"/>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BA18E4C9-3EC2-4A1F-9843-8896DB536320}"/>
              </a:ext>
            </a:extLst>
          </p:cNvPr>
          <p:cNvSpPr>
            <a:spLocks noGrp="1"/>
          </p:cNvSpPr>
          <p:nvPr>
            <p:ph idx="1"/>
          </p:nvPr>
        </p:nvSpPr>
        <p:spPr/>
        <p:txBody>
          <a:bodyPr/>
          <a:lstStyle/>
          <a:p>
            <a:r>
              <a:rPr lang="en-US" dirty="0" err="1"/>
              <a:t>Peterburgh</a:t>
            </a:r>
            <a:r>
              <a:rPr lang="en-US" dirty="0"/>
              <a:t> Capital, LLC, a private equity vehicle, is considering investment in various companies and is expecting the following cash flow pattern from these investments:</a:t>
            </a:r>
          </a:p>
        </p:txBody>
      </p:sp>
      <p:graphicFrame>
        <p:nvGraphicFramePr>
          <p:cNvPr id="4" name="表格 3">
            <a:extLst>
              <a:ext uri="{FF2B5EF4-FFF2-40B4-BE49-F238E27FC236}">
                <a16:creationId xmlns:a16="http://schemas.microsoft.com/office/drawing/2014/main" id="{36E38FEF-0518-433F-8E4A-B4C649AD0E64}"/>
              </a:ext>
            </a:extLst>
          </p:cNvPr>
          <p:cNvGraphicFramePr>
            <a:graphicFrameLocks noGrp="1"/>
          </p:cNvGraphicFramePr>
          <p:nvPr>
            <p:extLst>
              <p:ext uri="{D42A27DB-BD31-4B8C-83A1-F6EECF244321}">
                <p14:modId xmlns:p14="http://schemas.microsoft.com/office/powerpoint/2010/main" val="2156556540"/>
              </p:ext>
            </p:extLst>
          </p:nvPr>
        </p:nvGraphicFramePr>
        <p:xfrm>
          <a:off x="1024128" y="3429000"/>
          <a:ext cx="5726241" cy="2926080"/>
        </p:xfrm>
        <a:graphic>
          <a:graphicData uri="http://schemas.openxmlformats.org/drawingml/2006/table">
            <a:tbl>
              <a:tblPr firstRow="1" bandRow="1">
                <a:tableStyleId>{5C22544A-7EE6-4342-B048-85BDC9FD1C3A}</a:tableStyleId>
              </a:tblPr>
              <a:tblGrid>
                <a:gridCol w="1908747">
                  <a:extLst>
                    <a:ext uri="{9D8B030D-6E8A-4147-A177-3AD203B41FA5}">
                      <a16:colId xmlns:a16="http://schemas.microsoft.com/office/drawing/2014/main" val="3906146089"/>
                    </a:ext>
                  </a:extLst>
                </a:gridCol>
                <a:gridCol w="1908747">
                  <a:extLst>
                    <a:ext uri="{9D8B030D-6E8A-4147-A177-3AD203B41FA5}">
                      <a16:colId xmlns:a16="http://schemas.microsoft.com/office/drawing/2014/main" val="3858766534"/>
                    </a:ext>
                  </a:extLst>
                </a:gridCol>
                <a:gridCol w="1908747">
                  <a:extLst>
                    <a:ext uri="{9D8B030D-6E8A-4147-A177-3AD203B41FA5}">
                      <a16:colId xmlns:a16="http://schemas.microsoft.com/office/drawing/2014/main" val="3155181473"/>
                    </a:ext>
                  </a:extLst>
                </a:gridCol>
              </a:tblGrid>
              <a:tr h="260423">
                <a:tc>
                  <a:txBody>
                    <a:bodyPr/>
                    <a:lstStyle/>
                    <a:p>
                      <a:r>
                        <a:rPr lang="en-US" dirty="0"/>
                        <a:t>YEAR</a:t>
                      </a:r>
                    </a:p>
                  </a:txBody>
                  <a:tcPr/>
                </a:tc>
                <a:tc>
                  <a:txBody>
                    <a:bodyPr/>
                    <a:lstStyle/>
                    <a:p>
                      <a:r>
                        <a:rPr lang="en-US" dirty="0"/>
                        <a:t>CASH INFLOW</a:t>
                      </a:r>
                    </a:p>
                  </a:txBody>
                  <a:tcPr/>
                </a:tc>
                <a:tc>
                  <a:txBody>
                    <a:bodyPr/>
                    <a:lstStyle/>
                    <a:p>
                      <a:r>
                        <a:rPr lang="en-US" dirty="0"/>
                        <a:t>CASH OUTFLOW</a:t>
                      </a:r>
                    </a:p>
                  </a:txBody>
                  <a:tcPr/>
                </a:tc>
                <a:extLst>
                  <a:ext uri="{0D108BD9-81ED-4DB2-BD59-A6C34878D82A}">
                    <a16:rowId xmlns:a16="http://schemas.microsoft.com/office/drawing/2014/main" val="133550043"/>
                  </a:ext>
                </a:extLst>
              </a:tr>
              <a:tr h="260423">
                <a:tc>
                  <a:txBody>
                    <a:bodyPr/>
                    <a:lstStyle/>
                    <a:p>
                      <a:r>
                        <a:rPr lang="en-US" dirty="0"/>
                        <a:t>0</a:t>
                      </a:r>
                    </a:p>
                  </a:txBody>
                  <a:tcPr/>
                </a:tc>
                <a:tc>
                  <a:txBody>
                    <a:bodyPr/>
                    <a:lstStyle/>
                    <a:p>
                      <a:endParaRPr lang="en-US" dirty="0"/>
                    </a:p>
                  </a:txBody>
                  <a:tcPr/>
                </a:tc>
                <a:tc>
                  <a:txBody>
                    <a:bodyPr/>
                    <a:lstStyle/>
                    <a:p>
                      <a:r>
                        <a:rPr lang="en-US" dirty="0"/>
                        <a:t>2,500,000</a:t>
                      </a:r>
                    </a:p>
                  </a:txBody>
                  <a:tcPr/>
                </a:tc>
                <a:extLst>
                  <a:ext uri="{0D108BD9-81ED-4DB2-BD59-A6C34878D82A}">
                    <a16:rowId xmlns:a16="http://schemas.microsoft.com/office/drawing/2014/main" val="2375832689"/>
                  </a:ext>
                </a:extLst>
              </a:tr>
              <a:tr h="260423">
                <a:tc>
                  <a:txBody>
                    <a:bodyPr/>
                    <a:lstStyle/>
                    <a:p>
                      <a:r>
                        <a:rPr lang="en-US" dirty="0"/>
                        <a:t>1</a:t>
                      </a:r>
                    </a:p>
                  </a:txBody>
                  <a:tcPr/>
                </a:tc>
                <a:tc>
                  <a:txBody>
                    <a:bodyPr/>
                    <a:lstStyle/>
                    <a:p>
                      <a:endParaRPr lang="en-US" dirty="0"/>
                    </a:p>
                  </a:txBody>
                  <a:tcPr/>
                </a:tc>
                <a:tc>
                  <a:txBody>
                    <a:bodyPr/>
                    <a:lstStyle/>
                    <a:p>
                      <a:r>
                        <a:rPr lang="en-US" dirty="0"/>
                        <a:t>4,000,000</a:t>
                      </a:r>
                    </a:p>
                  </a:txBody>
                  <a:tcPr/>
                </a:tc>
                <a:extLst>
                  <a:ext uri="{0D108BD9-81ED-4DB2-BD59-A6C34878D82A}">
                    <a16:rowId xmlns:a16="http://schemas.microsoft.com/office/drawing/2014/main" val="1350553710"/>
                  </a:ext>
                </a:extLst>
              </a:tr>
              <a:tr h="260423">
                <a:tc>
                  <a:txBody>
                    <a:bodyPr/>
                    <a:lstStyle/>
                    <a:p>
                      <a:r>
                        <a:rPr lang="en-US" dirty="0"/>
                        <a:t>2</a:t>
                      </a:r>
                    </a:p>
                  </a:txBody>
                  <a:tcPr/>
                </a:tc>
                <a:tc>
                  <a:txBody>
                    <a:bodyPr/>
                    <a:lstStyle/>
                    <a:p>
                      <a:endParaRPr lang="en-US" dirty="0"/>
                    </a:p>
                  </a:txBody>
                  <a:tcPr/>
                </a:tc>
                <a:tc>
                  <a:txBody>
                    <a:bodyPr/>
                    <a:lstStyle/>
                    <a:p>
                      <a:r>
                        <a:rPr lang="en-US" dirty="0"/>
                        <a:t>1,700,000</a:t>
                      </a:r>
                    </a:p>
                  </a:txBody>
                  <a:tcPr/>
                </a:tc>
                <a:extLst>
                  <a:ext uri="{0D108BD9-81ED-4DB2-BD59-A6C34878D82A}">
                    <a16:rowId xmlns:a16="http://schemas.microsoft.com/office/drawing/2014/main" val="1131942288"/>
                  </a:ext>
                </a:extLst>
              </a:tr>
              <a:tr h="260423">
                <a:tc>
                  <a:txBody>
                    <a:bodyPr/>
                    <a:lstStyle/>
                    <a:p>
                      <a:r>
                        <a:rPr lang="en-US" dirty="0"/>
                        <a:t>3</a:t>
                      </a:r>
                    </a:p>
                  </a:txBody>
                  <a:tcPr/>
                </a:tc>
                <a:tc>
                  <a:txBody>
                    <a:bodyPr/>
                    <a:lstStyle/>
                    <a:p>
                      <a:r>
                        <a:rPr lang="en-US" dirty="0"/>
                        <a:t>500,000</a:t>
                      </a:r>
                    </a:p>
                  </a:txBody>
                  <a:tcPr/>
                </a:tc>
                <a:tc>
                  <a:txBody>
                    <a:bodyPr/>
                    <a:lstStyle/>
                    <a:p>
                      <a:r>
                        <a:rPr lang="en-US" dirty="0"/>
                        <a:t>1,000,000</a:t>
                      </a:r>
                    </a:p>
                  </a:txBody>
                  <a:tcPr/>
                </a:tc>
                <a:extLst>
                  <a:ext uri="{0D108BD9-81ED-4DB2-BD59-A6C34878D82A}">
                    <a16:rowId xmlns:a16="http://schemas.microsoft.com/office/drawing/2014/main" val="233282434"/>
                  </a:ext>
                </a:extLst>
              </a:tr>
              <a:tr h="260423">
                <a:tc>
                  <a:txBody>
                    <a:bodyPr/>
                    <a:lstStyle/>
                    <a:p>
                      <a:r>
                        <a:rPr lang="en-US" dirty="0"/>
                        <a:t>4</a:t>
                      </a:r>
                    </a:p>
                  </a:txBody>
                  <a:tcPr/>
                </a:tc>
                <a:tc>
                  <a:txBody>
                    <a:bodyPr/>
                    <a:lstStyle/>
                    <a:p>
                      <a:r>
                        <a:rPr lang="en-US" dirty="0"/>
                        <a:t>1,000,000</a:t>
                      </a:r>
                    </a:p>
                  </a:txBody>
                  <a:tcPr/>
                </a:tc>
                <a:tc>
                  <a:txBody>
                    <a:bodyPr/>
                    <a:lstStyle/>
                    <a:p>
                      <a:endParaRPr lang="en-US" dirty="0"/>
                    </a:p>
                  </a:txBody>
                  <a:tcPr/>
                </a:tc>
                <a:extLst>
                  <a:ext uri="{0D108BD9-81ED-4DB2-BD59-A6C34878D82A}">
                    <a16:rowId xmlns:a16="http://schemas.microsoft.com/office/drawing/2014/main" val="923835524"/>
                  </a:ext>
                </a:extLst>
              </a:tr>
              <a:tr h="260423">
                <a:tc>
                  <a:txBody>
                    <a:bodyPr/>
                    <a:lstStyle/>
                    <a:p>
                      <a:r>
                        <a:rPr lang="en-US" dirty="0"/>
                        <a:t>5</a:t>
                      </a:r>
                    </a:p>
                  </a:txBody>
                  <a:tcPr/>
                </a:tc>
                <a:tc>
                  <a:txBody>
                    <a:bodyPr/>
                    <a:lstStyle/>
                    <a:p>
                      <a:r>
                        <a:rPr lang="en-US" dirty="0"/>
                        <a:t>3,000,000</a:t>
                      </a:r>
                    </a:p>
                  </a:txBody>
                  <a:tcPr/>
                </a:tc>
                <a:tc>
                  <a:txBody>
                    <a:bodyPr/>
                    <a:lstStyle/>
                    <a:p>
                      <a:endParaRPr lang="en-US" dirty="0"/>
                    </a:p>
                  </a:txBody>
                  <a:tcPr/>
                </a:tc>
                <a:extLst>
                  <a:ext uri="{0D108BD9-81ED-4DB2-BD59-A6C34878D82A}">
                    <a16:rowId xmlns:a16="http://schemas.microsoft.com/office/drawing/2014/main" val="2403659041"/>
                  </a:ext>
                </a:extLst>
              </a:tr>
              <a:tr h="260423">
                <a:tc>
                  <a:txBody>
                    <a:bodyPr/>
                    <a:lstStyle/>
                    <a:p>
                      <a:r>
                        <a:rPr lang="en-US" dirty="0"/>
                        <a:t>6</a:t>
                      </a:r>
                    </a:p>
                  </a:txBody>
                  <a:tcPr/>
                </a:tc>
                <a:tc>
                  <a:txBody>
                    <a:bodyPr/>
                    <a:lstStyle/>
                    <a:p>
                      <a:r>
                        <a:rPr lang="en-US" dirty="0"/>
                        <a:t>12,500,000</a:t>
                      </a:r>
                    </a:p>
                  </a:txBody>
                  <a:tcPr/>
                </a:tc>
                <a:tc>
                  <a:txBody>
                    <a:bodyPr/>
                    <a:lstStyle/>
                    <a:p>
                      <a:endParaRPr lang="en-US" dirty="0"/>
                    </a:p>
                  </a:txBody>
                  <a:tcPr/>
                </a:tc>
                <a:extLst>
                  <a:ext uri="{0D108BD9-81ED-4DB2-BD59-A6C34878D82A}">
                    <a16:rowId xmlns:a16="http://schemas.microsoft.com/office/drawing/2014/main" val="1038375149"/>
                  </a:ext>
                </a:extLst>
              </a:tr>
            </a:tbl>
          </a:graphicData>
        </a:graphic>
      </p:graphicFrame>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1C81D31-DC31-4311-9811-3B3B8AB2F618}"/>
                  </a:ext>
                </a:extLst>
              </p:cNvPr>
              <p:cNvSpPr txBox="1"/>
              <p:nvPr/>
            </p:nvSpPr>
            <p:spPr>
              <a:xfrm>
                <a:off x="7225259" y="3429000"/>
                <a:ext cx="3518941" cy="2144946"/>
              </a:xfrm>
              <a:prstGeom prst="rect">
                <a:avLst/>
              </a:prstGeom>
              <a:noFill/>
            </p:spPr>
            <p:txBody>
              <a:bodyPr wrap="square" rtlCol="0">
                <a:spAutoFit/>
              </a:bodyPr>
              <a:lstStyle/>
              <a:p>
                <a:r>
                  <a:rPr lang="en-US" sz="2400" dirty="0">
                    <a:solidFill>
                      <a:srgbClr val="FF0000"/>
                    </a:solidFill>
                  </a:rPr>
                  <a:t>IRR</a:t>
                </a:r>
                <a:r>
                  <a:rPr lang="en-US" sz="2400" dirty="0"/>
                  <a:t> can be calculated by the standard formula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𝑡</m:t>
                        </m:r>
                        <m:r>
                          <a:rPr lang="en-US" sz="2400" b="0" i="1" smtClean="0">
                            <a:latin typeface="Cambria Math" panose="02040503050406030204" pitchFamily="18" charset="0"/>
                          </a:rPr>
                          <m:t>=0</m:t>
                        </m:r>
                      </m:sub>
                      <m:sup>
                        <m:r>
                          <a:rPr lang="en-US" sz="2400" b="0" i="1" smtClean="0">
                            <a:latin typeface="Cambria Math" panose="02040503050406030204" pitchFamily="18" charset="0"/>
                          </a:rPr>
                          <m:t>𝑛</m:t>
                        </m:r>
                      </m:sup>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𝐶𝐹</m:t>
                            </m:r>
                            <m:r>
                              <a:rPr lang="en-US" sz="2400" b="0" i="1" baseline="-25000" smtClean="0">
                                <a:latin typeface="Cambria Math" panose="02040503050406030204" pitchFamily="18" charset="0"/>
                              </a:rPr>
                              <m:t>𝑖</m:t>
                            </m:r>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𝑟</m:t>
                                </m:r>
                              </m:e>
                            </m:d>
                            <m:r>
                              <a:rPr lang="en-US" sz="2400" b="0" i="1" baseline="30000" smtClean="0">
                                <a:latin typeface="Cambria Math" panose="02040503050406030204" pitchFamily="18" charset="0"/>
                              </a:rPr>
                              <m:t>𝑖</m:t>
                            </m:r>
                          </m:den>
                        </m:f>
                      </m:e>
                    </m:nary>
                    <m:r>
                      <a:rPr lang="en-US" sz="2400" b="0" i="1" smtClean="0">
                        <a:latin typeface="Cambria Math" panose="02040503050406030204" pitchFamily="18" charset="0"/>
                      </a:rPr>
                      <m:t>=0</m:t>
                    </m:r>
                  </m:oMath>
                </a14:m>
                <a:r>
                  <a:rPr lang="en-US" sz="2400" dirty="0"/>
                  <a:t>, or using a financial calculator, r</a:t>
                </a:r>
              </a:p>
              <a:p>
                <a:r>
                  <a:rPr lang="en-US" sz="2400" dirty="0"/>
                  <a:t>≈ 14.596%.</a:t>
                </a:r>
              </a:p>
            </p:txBody>
          </p:sp>
        </mc:Choice>
        <mc:Fallback xmlns="">
          <p:sp>
            <p:nvSpPr>
              <p:cNvPr id="5" name="文本框 4">
                <a:extLst>
                  <a:ext uri="{FF2B5EF4-FFF2-40B4-BE49-F238E27FC236}">
                    <a16:creationId xmlns:a16="http://schemas.microsoft.com/office/drawing/2014/main" id="{51C81D31-DC31-4311-9811-3B3B8AB2F618}"/>
                  </a:ext>
                </a:extLst>
              </p:cNvPr>
              <p:cNvSpPr txBox="1">
                <a:spLocks noRot="1" noChangeAspect="1" noMove="1" noResize="1" noEditPoints="1" noAdjustHandles="1" noChangeArrowheads="1" noChangeShapeType="1" noTextEdit="1"/>
              </p:cNvSpPr>
              <p:nvPr/>
            </p:nvSpPr>
            <p:spPr>
              <a:xfrm>
                <a:off x="7225259" y="3429000"/>
                <a:ext cx="3518941" cy="2144946"/>
              </a:xfrm>
              <a:prstGeom prst="rect">
                <a:avLst/>
              </a:prstGeom>
              <a:blipFill>
                <a:blip r:embed="rId2"/>
                <a:stretch>
                  <a:fillRect l="-2595" t="-2279" r="-1557" b="-5128"/>
                </a:stretch>
              </a:blipFill>
            </p:spPr>
            <p:txBody>
              <a:bodyPr/>
              <a:lstStyle/>
              <a:p>
                <a:r>
                  <a:rPr lang="en-US">
                    <a:noFill/>
                  </a:rPr>
                  <a:t> </a:t>
                </a:r>
              </a:p>
            </p:txBody>
          </p:sp>
        </mc:Fallback>
      </mc:AlternateContent>
    </p:spTree>
    <p:extLst>
      <p:ext uri="{BB962C8B-B14F-4D97-AF65-F5344CB8AC3E}">
        <p14:creationId xmlns:p14="http://schemas.microsoft.com/office/powerpoint/2010/main" val="2975538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74173-EAA5-47EF-AD37-E0FF0D835EDD}"/>
              </a:ext>
            </a:extLst>
          </p:cNvPr>
          <p:cNvSpPr>
            <a:spLocks noGrp="1"/>
          </p:cNvSpPr>
          <p:nvPr>
            <p:ph type="title"/>
          </p:nvPr>
        </p:nvSpPr>
        <p:spPr/>
        <p:txBody>
          <a:bodyPr>
            <a:normAutofit/>
          </a:bodyPr>
          <a:lstStyle/>
          <a:p>
            <a:r>
              <a:rPr lang="en-US" sz="4000" b="1" dirty="0"/>
              <a:t>ALTERNATIVE INVESTMENT PERFORMANCE</a:t>
            </a:r>
            <a:endParaRPr lang="en-US" sz="4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6FDC196-F02A-47A5-BF05-0844C9338143}"/>
                  </a:ext>
                </a:extLst>
              </p:cNvPr>
              <p:cNvSpPr>
                <a:spLocks noGrp="1"/>
              </p:cNvSpPr>
              <p:nvPr>
                <p:ph idx="1"/>
              </p:nvPr>
            </p:nvSpPr>
            <p:spPr/>
            <p:txBody>
              <a:bodyPr/>
              <a:lstStyle/>
              <a:p>
                <a:r>
                  <a:rPr lang="en-US" dirty="0">
                    <a:solidFill>
                      <a:srgbClr val="FF0000"/>
                    </a:solidFill>
                  </a:rPr>
                  <a:t>MOIC</a:t>
                </a:r>
                <a:r>
                  <a:rPr lang="en-US" dirty="0"/>
                  <a:t>(MULTIPLE OF INVESTED CAPITAL)</a:t>
                </a:r>
              </a:p>
              <a:p>
                <a:r>
                  <a:rPr lang="en-US" dirty="0"/>
                  <a:t>MOIC=</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𝑅𝑒𝑎𝑙𝑖𝑧𝑒𝑑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r>
                          <a:rPr lang="en-US" b="0" i="1" smtClean="0">
                            <a:latin typeface="Cambria Math" panose="02040503050406030204" pitchFamily="18" charset="0"/>
                          </a:rPr>
                          <m:t>+</m:t>
                        </m:r>
                        <m:r>
                          <a:rPr lang="en-US" b="0" i="1" smtClean="0">
                            <a:latin typeface="Cambria Math" panose="02040503050406030204" pitchFamily="18" charset="0"/>
                          </a:rPr>
                          <m:t>𝑈𝑛𝑟𝑒𝑎𝑙𝑖𝑧𝑒𝑑</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𝑖𝑛𝑣𝑒𝑠𝑡𝑚𝑒𝑛𝑡</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𝑎𝑚𝑜𝑢𝑛𝑡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𝑖𝑛𝑣𝑒𝑠𝑡𝑒𝑑</m:t>
                        </m:r>
                        <m:r>
                          <a:rPr lang="en-US" b="0" i="1" smtClean="0">
                            <a:latin typeface="Cambria Math" panose="02040503050406030204" pitchFamily="18" charset="0"/>
                          </a:rPr>
                          <m:t> </m:t>
                        </m:r>
                        <m:r>
                          <a:rPr lang="en-US" b="0" i="1" smtClean="0">
                            <a:latin typeface="Cambria Math" panose="02040503050406030204" pitchFamily="18" charset="0"/>
                          </a:rPr>
                          <m:t>𝑐𝑎𝑝𝑖𝑡𝑎𝑙</m:t>
                        </m:r>
                      </m:den>
                    </m:f>
                  </m:oMath>
                </a14:m>
                <a:endParaRPr lang="en-US" dirty="0"/>
              </a:p>
              <a:p>
                <a:r>
                  <a:rPr lang="en-US" dirty="0"/>
                  <a:t>Invested capital=paid in capital – management fee and fund expense</a:t>
                </a:r>
              </a:p>
              <a:p>
                <a:endParaRPr lang="en-US" dirty="0"/>
              </a:p>
            </p:txBody>
          </p:sp>
        </mc:Choice>
        <mc:Fallback xmlns="">
          <p:sp>
            <p:nvSpPr>
              <p:cNvPr id="3" name="内容占位符 2">
                <a:extLst>
                  <a:ext uri="{FF2B5EF4-FFF2-40B4-BE49-F238E27FC236}">
                    <a16:creationId xmlns:a16="http://schemas.microsoft.com/office/drawing/2014/main" id="{66FDC196-F02A-47A5-BF05-0844C9338143}"/>
                  </a:ext>
                </a:extLst>
              </p:cNvPr>
              <p:cNvSpPr>
                <a:spLocks noGrp="1" noRot="1" noChangeAspect="1" noMove="1" noResize="1" noEditPoints="1" noAdjustHandles="1" noChangeArrowheads="1" noChangeShapeType="1" noTextEdit="1"/>
              </p:cNvSpPr>
              <p:nvPr>
                <p:ph idx="1"/>
              </p:nvPr>
            </p:nvSpPr>
            <p:spPr>
              <a:blipFill>
                <a:blip r:embed="rId2"/>
                <a:stretch>
                  <a:fillRect l="-313" t="-1970"/>
                </a:stretch>
              </a:blipFill>
            </p:spPr>
            <p:txBody>
              <a:bodyPr/>
              <a:lstStyle/>
              <a:p>
                <a:r>
                  <a:rPr lang="en-US">
                    <a:noFill/>
                  </a:rPr>
                  <a:t> </a:t>
                </a:r>
              </a:p>
            </p:txBody>
          </p:sp>
        </mc:Fallback>
      </mc:AlternateContent>
      <p:graphicFrame>
        <p:nvGraphicFramePr>
          <p:cNvPr id="4" name="表格 3">
            <a:extLst>
              <a:ext uri="{FF2B5EF4-FFF2-40B4-BE49-F238E27FC236}">
                <a16:creationId xmlns:a16="http://schemas.microsoft.com/office/drawing/2014/main" id="{9AC5B0E3-F4F0-44BA-BCE5-1EDDF7D8CA81}"/>
              </a:ext>
            </a:extLst>
          </p:cNvPr>
          <p:cNvGraphicFramePr>
            <a:graphicFrameLocks noGrp="1"/>
          </p:cNvGraphicFramePr>
          <p:nvPr>
            <p:extLst>
              <p:ext uri="{D42A27DB-BD31-4B8C-83A1-F6EECF244321}">
                <p14:modId xmlns:p14="http://schemas.microsoft.com/office/powerpoint/2010/main" val="3247601095"/>
              </p:ext>
            </p:extLst>
          </p:nvPr>
        </p:nvGraphicFramePr>
        <p:xfrm>
          <a:off x="1024128" y="4084320"/>
          <a:ext cx="3918535" cy="2426208"/>
        </p:xfrm>
        <a:graphic>
          <a:graphicData uri="http://schemas.openxmlformats.org/drawingml/2006/table">
            <a:tbl>
              <a:tblPr firstRow="1" bandRow="1">
                <a:tableStyleId>{5C22544A-7EE6-4342-B048-85BDC9FD1C3A}</a:tableStyleId>
              </a:tblPr>
              <a:tblGrid>
                <a:gridCol w="1980922">
                  <a:extLst>
                    <a:ext uri="{9D8B030D-6E8A-4147-A177-3AD203B41FA5}">
                      <a16:colId xmlns:a16="http://schemas.microsoft.com/office/drawing/2014/main" val="2900689759"/>
                    </a:ext>
                  </a:extLst>
                </a:gridCol>
                <a:gridCol w="1293596">
                  <a:extLst>
                    <a:ext uri="{9D8B030D-6E8A-4147-A177-3AD203B41FA5}">
                      <a16:colId xmlns:a16="http://schemas.microsoft.com/office/drawing/2014/main" val="3092972311"/>
                    </a:ext>
                  </a:extLst>
                </a:gridCol>
                <a:gridCol w="644017">
                  <a:extLst>
                    <a:ext uri="{9D8B030D-6E8A-4147-A177-3AD203B41FA5}">
                      <a16:colId xmlns:a16="http://schemas.microsoft.com/office/drawing/2014/main" val="3705727922"/>
                    </a:ext>
                  </a:extLst>
                </a:gridCol>
              </a:tblGrid>
              <a:tr h="404368">
                <a:tc>
                  <a:txBody>
                    <a:bodyPr/>
                    <a:lstStyle/>
                    <a:p>
                      <a:endParaRPr lang="en-US" dirty="0"/>
                    </a:p>
                  </a:txBody>
                  <a:tcPr/>
                </a:tc>
                <a:tc>
                  <a:txBody>
                    <a:bodyPr/>
                    <a:lstStyle/>
                    <a:p>
                      <a:r>
                        <a:rPr lang="en-US" dirty="0"/>
                        <a:t>Amount</a:t>
                      </a:r>
                    </a:p>
                  </a:txBody>
                  <a:tcPr/>
                </a:tc>
                <a:tc>
                  <a:txBody>
                    <a:bodyPr/>
                    <a:lstStyle/>
                    <a:p>
                      <a:r>
                        <a:rPr lang="en-US" dirty="0"/>
                        <a:t>Year</a:t>
                      </a:r>
                    </a:p>
                  </a:txBody>
                  <a:tcPr/>
                </a:tc>
                <a:extLst>
                  <a:ext uri="{0D108BD9-81ED-4DB2-BD59-A6C34878D82A}">
                    <a16:rowId xmlns:a16="http://schemas.microsoft.com/office/drawing/2014/main" val="922791377"/>
                  </a:ext>
                </a:extLst>
              </a:tr>
              <a:tr h="404368">
                <a:tc>
                  <a:txBody>
                    <a:bodyPr/>
                    <a:lstStyle/>
                    <a:p>
                      <a:r>
                        <a:rPr lang="en-US" dirty="0"/>
                        <a:t>Invested capital</a:t>
                      </a:r>
                    </a:p>
                  </a:txBody>
                  <a:tcPr/>
                </a:tc>
                <a:tc>
                  <a:txBody>
                    <a:bodyPr/>
                    <a:lstStyle/>
                    <a:p>
                      <a:r>
                        <a:rPr lang="en-US" dirty="0"/>
                        <a:t>-3,800,000</a:t>
                      </a:r>
                    </a:p>
                  </a:txBody>
                  <a:tcPr/>
                </a:tc>
                <a:tc>
                  <a:txBody>
                    <a:bodyPr/>
                    <a:lstStyle/>
                    <a:p>
                      <a:r>
                        <a:rPr lang="en-US" dirty="0"/>
                        <a:t>0</a:t>
                      </a:r>
                    </a:p>
                  </a:txBody>
                  <a:tcPr/>
                </a:tc>
                <a:extLst>
                  <a:ext uri="{0D108BD9-81ED-4DB2-BD59-A6C34878D82A}">
                    <a16:rowId xmlns:a16="http://schemas.microsoft.com/office/drawing/2014/main" val="3555985188"/>
                  </a:ext>
                </a:extLst>
              </a:tr>
              <a:tr h="404368">
                <a:tc>
                  <a:txBody>
                    <a:bodyPr/>
                    <a:lstStyle/>
                    <a:p>
                      <a:endParaRPr lang="en-US" dirty="0"/>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3467264341"/>
                  </a:ext>
                </a:extLst>
              </a:tr>
              <a:tr h="404368">
                <a:tc>
                  <a:txBody>
                    <a:bodyPr/>
                    <a:lstStyle/>
                    <a:p>
                      <a:r>
                        <a:rPr lang="en-US" dirty="0"/>
                        <a:t>Additional capital</a:t>
                      </a:r>
                    </a:p>
                  </a:txBody>
                  <a:tcPr/>
                </a:tc>
                <a:tc>
                  <a:txBody>
                    <a:bodyPr/>
                    <a:lstStyle/>
                    <a:p>
                      <a:r>
                        <a:rPr lang="en-US" dirty="0"/>
                        <a:t>-1,200,000</a:t>
                      </a:r>
                    </a:p>
                  </a:txBody>
                  <a:tcPr/>
                </a:tc>
                <a:tc>
                  <a:txBody>
                    <a:bodyPr/>
                    <a:lstStyle/>
                    <a:p>
                      <a:r>
                        <a:rPr lang="en-US" dirty="0"/>
                        <a:t>2</a:t>
                      </a:r>
                    </a:p>
                  </a:txBody>
                  <a:tcPr/>
                </a:tc>
                <a:extLst>
                  <a:ext uri="{0D108BD9-81ED-4DB2-BD59-A6C34878D82A}">
                    <a16:rowId xmlns:a16="http://schemas.microsoft.com/office/drawing/2014/main" val="2672390141"/>
                  </a:ext>
                </a:extLst>
              </a:tr>
              <a:tr h="404368">
                <a:tc>
                  <a:txBody>
                    <a:bodyPr/>
                    <a:lstStyle/>
                    <a:p>
                      <a:r>
                        <a:rPr lang="en-US" dirty="0"/>
                        <a:t>Additional capital</a:t>
                      </a:r>
                    </a:p>
                  </a:txBody>
                  <a:tcPr/>
                </a:tc>
                <a:tc>
                  <a:txBody>
                    <a:bodyPr/>
                    <a:lstStyle/>
                    <a:p>
                      <a:r>
                        <a:rPr lang="en-US" dirty="0"/>
                        <a:t>-200,000</a:t>
                      </a:r>
                    </a:p>
                  </a:txBody>
                  <a:tcPr/>
                </a:tc>
                <a:tc>
                  <a:txBody>
                    <a:bodyPr/>
                    <a:lstStyle/>
                    <a:p>
                      <a:r>
                        <a:rPr lang="en-US" dirty="0"/>
                        <a:t>3</a:t>
                      </a:r>
                    </a:p>
                  </a:txBody>
                  <a:tcPr/>
                </a:tc>
                <a:extLst>
                  <a:ext uri="{0D108BD9-81ED-4DB2-BD59-A6C34878D82A}">
                    <a16:rowId xmlns:a16="http://schemas.microsoft.com/office/drawing/2014/main" val="2719828546"/>
                  </a:ext>
                </a:extLst>
              </a:tr>
              <a:tr h="404368">
                <a:tc>
                  <a:txBody>
                    <a:bodyPr/>
                    <a:lstStyle/>
                    <a:p>
                      <a:r>
                        <a:rPr lang="en-US" dirty="0"/>
                        <a:t>Liquidity event</a:t>
                      </a:r>
                    </a:p>
                  </a:txBody>
                  <a:tcPr/>
                </a:tc>
                <a:tc>
                  <a:txBody>
                    <a:bodyPr/>
                    <a:lstStyle/>
                    <a:p>
                      <a:r>
                        <a:rPr lang="en-US" dirty="0"/>
                        <a:t>8,500,000</a:t>
                      </a:r>
                    </a:p>
                  </a:txBody>
                  <a:tcPr/>
                </a:tc>
                <a:tc>
                  <a:txBody>
                    <a:bodyPr/>
                    <a:lstStyle/>
                    <a:p>
                      <a:r>
                        <a:rPr lang="en-US" dirty="0"/>
                        <a:t>8</a:t>
                      </a:r>
                    </a:p>
                  </a:txBody>
                  <a:tcPr/>
                </a:tc>
                <a:extLst>
                  <a:ext uri="{0D108BD9-81ED-4DB2-BD59-A6C34878D82A}">
                    <a16:rowId xmlns:a16="http://schemas.microsoft.com/office/drawing/2014/main" val="2163112177"/>
                  </a:ext>
                </a:extLst>
              </a:tr>
            </a:tbl>
          </a:graphicData>
        </a:graphic>
      </p:graphicFrame>
    </p:spTree>
    <p:extLst>
      <p:ext uri="{BB962C8B-B14F-4D97-AF65-F5344CB8AC3E}">
        <p14:creationId xmlns:p14="http://schemas.microsoft.com/office/powerpoint/2010/main" val="433847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77577-EDD3-450E-A9F4-CA55EA4DF4C3}"/>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103A8A19-A939-4ACD-B080-C4013DA61895}"/>
              </a:ext>
            </a:extLst>
          </p:cNvPr>
          <p:cNvSpPr>
            <a:spLocks noGrp="1"/>
          </p:cNvSpPr>
          <p:nvPr>
            <p:ph idx="1"/>
          </p:nvPr>
        </p:nvSpPr>
        <p:spPr/>
        <p:txBody>
          <a:bodyPr>
            <a:normAutofit/>
          </a:bodyPr>
          <a:lstStyle/>
          <a:p>
            <a:r>
              <a:rPr lang="en-US" b="1" i="1" dirty="0"/>
              <a:t>2.Use of Borrowed Funds</a:t>
            </a:r>
          </a:p>
          <a:p>
            <a:r>
              <a:rPr lang="en-US" dirty="0"/>
              <a:t>Alternative investments may use borrowed funds to increase investment returns. This form of financial leverage has the effect of magnifying both gains and losses by allowing investors to take a market position that is larger than the capital committed.</a:t>
            </a:r>
            <a:endParaRPr lang="en-US" b="1" i="1" dirty="0"/>
          </a:p>
          <a:p>
            <a:r>
              <a:rPr lang="en-US" i="1" dirty="0" err="1"/>
              <a:t>rL</a:t>
            </a:r>
            <a:r>
              <a:rPr lang="en-US" dirty="0"/>
              <a:t>= [</a:t>
            </a:r>
            <a:r>
              <a:rPr lang="en-US" i="1" dirty="0"/>
              <a:t>r</a:t>
            </a:r>
            <a:r>
              <a:rPr lang="en-US" dirty="0"/>
              <a:t>×(</a:t>
            </a:r>
            <a:r>
              <a:rPr lang="en-US" i="1" dirty="0" err="1"/>
              <a:t>Vc+Vb</a:t>
            </a:r>
            <a:r>
              <a:rPr lang="en-US" dirty="0"/>
              <a:t>)–(</a:t>
            </a:r>
            <a:r>
              <a:rPr lang="en-US" i="1" dirty="0" err="1"/>
              <a:t>Vb</a:t>
            </a:r>
            <a:r>
              <a:rPr lang="en-US" dirty="0" err="1"/>
              <a:t>×</a:t>
            </a:r>
            <a:r>
              <a:rPr lang="en-US" i="1" dirty="0" err="1"/>
              <a:t>rb</a:t>
            </a:r>
            <a:r>
              <a:rPr lang="en-US" dirty="0"/>
              <a:t>)]/</a:t>
            </a:r>
            <a:r>
              <a:rPr lang="en-US" i="1" dirty="0" err="1"/>
              <a:t>Vc</a:t>
            </a:r>
            <a:endParaRPr lang="en-US" i="1" dirty="0"/>
          </a:p>
          <a:p>
            <a:r>
              <a:rPr lang="en-US" i="1" dirty="0" err="1"/>
              <a:t>rL</a:t>
            </a:r>
            <a:r>
              <a:rPr lang="en-US" dirty="0"/>
              <a:t>= </a:t>
            </a:r>
            <a:r>
              <a:rPr lang="en-US" i="1" dirty="0"/>
              <a:t>r </a:t>
            </a:r>
            <a:r>
              <a:rPr lang="en-US" dirty="0"/>
              <a:t>+ </a:t>
            </a:r>
            <a:r>
              <a:rPr lang="en-US" i="1" dirty="0" err="1"/>
              <a:t>Vb</a:t>
            </a:r>
            <a:r>
              <a:rPr lang="en-US" dirty="0"/>
              <a:t>/</a:t>
            </a:r>
            <a:r>
              <a:rPr lang="en-US" i="1" dirty="0" err="1"/>
              <a:t>Vc</a:t>
            </a:r>
            <a:r>
              <a:rPr lang="en-US" i="1" dirty="0"/>
              <a:t>*</a:t>
            </a:r>
            <a:r>
              <a:rPr lang="en-US" dirty="0"/>
              <a:t>(</a:t>
            </a:r>
            <a:r>
              <a:rPr lang="en-US" i="1" dirty="0"/>
              <a:t>r </a:t>
            </a:r>
            <a:r>
              <a:rPr lang="en-US" dirty="0"/>
              <a:t>– </a:t>
            </a:r>
            <a:r>
              <a:rPr lang="en-US" i="1" dirty="0" err="1"/>
              <a:t>rb</a:t>
            </a:r>
            <a:r>
              <a:rPr lang="en-US" dirty="0"/>
              <a:t>).</a:t>
            </a:r>
          </a:p>
        </p:txBody>
      </p:sp>
    </p:spTree>
    <p:extLst>
      <p:ext uri="{BB962C8B-B14F-4D97-AF65-F5344CB8AC3E}">
        <p14:creationId xmlns:p14="http://schemas.microsoft.com/office/powerpoint/2010/main" val="636700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EF03F-5AA1-48B6-8371-D49A19CD533B}"/>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328022AE-EFAE-4673-811F-8CA888458234}"/>
              </a:ext>
            </a:extLst>
          </p:cNvPr>
          <p:cNvSpPr>
            <a:spLocks noGrp="1"/>
          </p:cNvSpPr>
          <p:nvPr>
            <p:ph idx="1"/>
          </p:nvPr>
        </p:nvSpPr>
        <p:spPr/>
        <p:txBody>
          <a:bodyPr>
            <a:normAutofit/>
          </a:bodyPr>
          <a:lstStyle/>
          <a:p>
            <a:r>
              <a:rPr lang="en-US" dirty="0"/>
              <a:t>Lupulus Opportunity Fund LLC, a hedge fund that has USD100 million of capital, ordinarily uses leverage to invest in a variety of equity-linked notes.</a:t>
            </a:r>
          </a:p>
          <a:p>
            <a:r>
              <a:rPr lang="en-US" i="1" dirty="0"/>
              <a:t>Scenario 1: </a:t>
            </a:r>
            <a:r>
              <a:rPr lang="en-US" dirty="0"/>
              <a:t>Suppose Lupulus’s underlying positions return 8%. If it could add leverage of USD50 million to the portfolio at a funding cost of 4%, what would have been the leveraged return?</a:t>
            </a:r>
          </a:p>
          <a:p>
            <a:r>
              <a:rPr lang="en-US" i="1" dirty="0"/>
              <a:t>Scenario 2: </a:t>
            </a:r>
            <a:r>
              <a:rPr lang="en-US" dirty="0"/>
              <a:t>Suppose Lupulus’s underlying positions incur a loss of 2% instead of earning a gain. What would have been the leveraged return if Lupulus had borrowed USD50 million at 4%?</a:t>
            </a:r>
          </a:p>
          <a:p>
            <a:r>
              <a:rPr lang="en-US" i="1" dirty="0"/>
              <a:t>Scenario 3: </a:t>
            </a:r>
            <a:r>
              <a:rPr lang="en-US" dirty="0"/>
              <a:t>If Lupulus’s underlying positions make a gain of 6%, what is the breakeven borrowing rate at which Lupulus is indifferent to adding leverage to the portfolio?</a:t>
            </a:r>
          </a:p>
        </p:txBody>
      </p:sp>
    </p:spTree>
    <p:extLst>
      <p:ext uri="{BB962C8B-B14F-4D97-AF65-F5344CB8AC3E}">
        <p14:creationId xmlns:p14="http://schemas.microsoft.com/office/powerpoint/2010/main" val="1128391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772DE-86FA-4CAA-9E7E-F70D4C38C45F}"/>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533F8548-8E31-4193-92A4-57F4BC41060D}"/>
              </a:ext>
            </a:extLst>
          </p:cNvPr>
          <p:cNvSpPr>
            <a:spLocks noGrp="1"/>
          </p:cNvSpPr>
          <p:nvPr>
            <p:ph idx="1"/>
          </p:nvPr>
        </p:nvSpPr>
        <p:spPr/>
        <p:txBody>
          <a:bodyPr/>
          <a:lstStyle/>
          <a:p>
            <a:r>
              <a:rPr lang="en-US" b="1" i="1" dirty="0"/>
              <a:t>3.Valuation</a:t>
            </a:r>
          </a:p>
          <a:p>
            <a:r>
              <a:rPr lang="en-US" b="1" i="1" dirty="0"/>
              <a:t>Fair value hierarchy</a:t>
            </a:r>
          </a:p>
          <a:p>
            <a:endParaRPr lang="en-US" dirty="0"/>
          </a:p>
        </p:txBody>
      </p:sp>
      <p:graphicFrame>
        <p:nvGraphicFramePr>
          <p:cNvPr id="4" name="表格 3">
            <a:extLst>
              <a:ext uri="{FF2B5EF4-FFF2-40B4-BE49-F238E27FC236}">
                <a16:creationId xmlns:a16="http://schemas.microsoft.com/office/drawing/2014/main" id="{F2BEE6E8-A12B-4B8E-9769-01BE97026B50}"/>
              </a:ext>
            </a:extLst>
          </p:cNvPr>
          <p:cNvGraphicFramePr>
            <a:graphicFrameLocks noGrp="1"/>
          </p:cNvGraphicFramePr>
          <p:nvPr>
            <p:extLst>
              <p:ext uri="{D42A27DB-BD31-4B8C-83A1-F6EECF244321}">
                <p14:modId xmlns:p14="http://schemas.microsoft.com/office/powerpoint/2010/main" val="728027177"/>
              </p:ext>
            </p:extLst>
          </p:nvPr>
        </p:nvGraphicFramePr>
        <p:xfrm>
          <a:off x="1024128" y="3158744"/>
          <a:ext cx="8127999" cy="3937000"/>
        </p:xfrm>
        <a:graphic>
          <a:graphicData uri="http://schemas.openxmlformats.org/drawingml/2006/table">
            <a:tbl>
              <a:tblPr firstRow="1" bandRow="1">
                <a:tableStyleId>{5C22544A-7EE6-4342-B048-85BDC9FD1C3A}</a:tableStyleId>
              </a:tblPr>
              <a:tblGrid>
                <a:gridCol w="744711">
                  <a:extLst>
                    <a:ext uri="{9D8B030D-6E8A-4147-A177-3AD203B41FA5}">
                      <a16:colId xmlns:a16="http://schemas.microsoft.com/office/drawing/2014/main" val="795032546"/>
                    </a:ext>
                  </a:extLst>
                </a:gridCol>
                <a:gridCol w="3507699">
                  <a:extLst>
                    <a:ext uri="{9D8B030D-6E8A-4147-A177-3AD203B41FA5}">
                      <a16:colId xmlns:a16="http://schemas.microsoft.com/office/drawing/2014/main" val="4787913"/>
                    </a:ext>
                  </a:extLst>
                </a:gridCol>
                <a:gridCol w="3875589">
                  <a:extLst>
                    <a:ext uri="{9D8B030D-6E8A-4147-A177-3AD203B41FA5}">
                      <a16:colId xmlns:a16="http://schemas.microsoft.com/office/drawing/2014/main" val="76566425"/>
                    </a:ext>
                  </a:extLst>
                </a:gridCol>
              </a:tblGrid>
              <a:tr h="370840">
                <a:tc>
                  <a:txBody>
                    <a:bodyPr/>
                    <a:lstStyle/>
                    <a:p>
                      <a:r>
                        <a:rPr lang="en-US" dirty="0"/>
                        <a:t>Level</a:t>
                      </a:r>
                    </a:p>
                  </a:txBody>
                  <a:tcPr/>
                </a:tc>
                <a:tc>
                  <a:txBody>
                    <a:bodyPr/>
                    <a:lstStyle/>
                    <a:p>
                      <a:r>
                        <a:rPr lang="en-US" dirty="0"/>
                        <a:t>Description</a:t>
                      </a:r>
                    </a:p>
                  </a:txBody>
                  <a:tcPr/>
                </a:tc>
                <a:tc>
                  <a:txBody>
                    <a:bodyPr/>
                    <a:lstStyle/>
                    <a:p>
                      <a:r>
                        <a:rPr lang="en-US" dirty="0"/>
                        <a:t>Sample Application and Method</a:t>
                      </a:r>
                    </a:p>
                  </a:txBody>
                  <a:tcPr/>
                </a:tc>
                <a:extLst>
                  <a:ext uri="{0D108BD9-81ED-4DB2-BD59-A6C34878D82A}">
                    <a16:rowId xmlns:a16="http://schemas.microsoft.com/office/drawing/2014/main" val="2171999302"/>
                  </a:ext>
                </a:extLst>
              </a:tr>
              <a:tr h="370840">
                <a:tc>
                  <a:txBody>
                    <a:bodyPr/>
                    <a:lstStyle/>
                    <a:p>
                      <a:r>
                        <a:rPr lang="en-US" dirty="0"/>
                        <a:t>Level</a:t>
                      </a:r>
                    </a:p>
                    <a:p>
                      <a:r>
                        <a:rPr lang="en-US" dirty="0"/>
                        <a:t>1</a:t>
                      </a:r>
                    </a:p>
                  </a:txBody>
                  <a:tcPr/>
                </a:tc>
                <a:tc>
                  <a:txBody>
                    <a:bodyPr/>
                    <a:lstStyle/>
                    <a:p>
                      <a:r>
                        <a:rPr lang="en-US" sz="1800" b="0" i="0" u="none" strike="noStrike" kern="1200" baseline="0" dirty="0">
                          <a:solidFill>
                            <a:schemeClr val="dk1"/>
                          </a:solidFill>
                          <a:latin typeface="+mn-lt"/>
                          <a:ea typeface="+mn-ea"/>
                          <a:cs typeface="+mn-cs"/>
                        </a:rPr>
                        <a:t>Quoted prices in active markets for identical asset/liability that may be accessed as of measurement date</a:t>
                      </a:r>
                      <a:endParaRPr lang="en-US" dirty="0"/>
                    </a:p>
                  </a:txBody>
                  <a:tcPr/>
                </a:tc>
                <a:tc>
                  <a:txBody>
                    <a:bodyPr/>
                    <a:lstStyle/>
                    <a:p>
                      <a:r>
                        <a:rPr lang="en-US" dirty="0"/>
                        <a:t>Exchange-traded public equity</a:t>
                      </a:r>
                    </a:p>
                    <a:p>
                      <a:r>
                        <a:rPr lang="en-US" dirty="0"/>
                        <a:t>securities (observed closing market</a:t>
                      </a:r>
                    </a:p>
                    <a:p>
                      <a:r>
                        <a:rPr lang="en-US" dirty="0"/>
                        <a:t>price)</a:t>
                      </a:r>
                    </a:p>
                  </a:txBody>
                  <a:tcPr/>
                </a:tc>
                <a:extLst>
                  <a:ext uri="{0D108BD9-81ED-4DB2-BD59-A6C34878D82A}">
                    <a16:rowId xmlns:a16="http://schemas.microsoft.com/office/drawing/2014/main" val="3865759312"/>
                  </a:ext>
                </a:extLst>
              </a:tr>
              <a:tr h="370840">
                <a:tc>
                  <a:txBody>
                    <a:bodyPr/>
                    <a:lstStyle/>
                    <a:p>
                      <a:r>
                        <a:rPr lang="en-US" dirty="0"/>
                        <a:t>Level</a:t>
                      </a:r>
                    </a:p>
                    <a:p>
                      <a:r>
                        <a:rPr lang="en-US" dirty="0"/>
                        <a:t>2</a:t>
                      </a:r>
                    </a:p>
                  </a:txBody>
                  <a:tcPr/>
                </a:tc>
                <a:tc>
                  <a:txBody>
                    <a:bodyPr/>
                    <a:lstStyle/>
                    <a:p>
                      <a:r>
                        <a:rPr lang="en-US" dirty="0"/>
                        <a:t>Inputs other than quoted market prices in Level 1 that are directly or indirectly observable for an asset/liability</a:t>
                      </a:r>
                    </a:p>
                  </a:txBody>
                  <a:tcPr/>
                </a:tc>
                <a:tc>
                  <a:txBody>
                    <a:bodyPr/>
                    <a:lstStyle/>
                    <a:p>
                      <a:r>
                        <a:rPr lang="en-US" sz="1800" b="0" i="0" u="none" strike="noStrike" kern="1200" baseline="0" dirty="0">
                          <a:solidFill>
                            <a:schemeClr val="dk1"/>
                          </a:solidFill>
                          <a:latin typeface="+mn-lt"/>
                          <a:ea typeface="+mn-ea"/>
                          <a:cs typeface="+mn-cs"/>
                        </a:rPr>
                        <a:t>Over-the-counter interest rate</a:t>
                      </a:r>
                    </a:p>
                    <a:p>
                      <a:r>
                        <a:rPr lang="en-US" sz="1800" b="0" i="0" u="none" strike="noStrike" kern="1200" baseline="0" dirty="0">
                          <a:solidFill>
                            <a:schemeClr val="dk1"/>
                          </a:solidFill>
                          <a:latin typeface="+mn-lt"/>
                          <a:ea typeface="+mn-ea"/>
                          <a:cs typeface="+mn-cs"/>
                        </a:rPr>
                        <a:t>derivatives (pricing model using</a:t>
                      </a:r>
                    </a:p>
                    <a:p>
                      <a:r>
                        <a:rPr lang="en-US" sz="1800" b="0" i="0" u="none" strike="noStrike" kern="1200" baseline="0" dirty="0">
                          <a:solidFill>
                            <a:schemeClr val="dk1"/>
                          </a:solidFill>
                          <a:latin typeface="+mn-lt"/>
                          <a:ea typeface="+mn-ea"/>
                          <a:cs typeface="+mn-cs"/>
                        </a:rPr>
                        <a:t>quoted market prices)</a:t>
                      </a:r>
                      <a:endParaRPr lang="en-US" dirty="0"/>
                    </a:p>
                  </a:txBody>
                  <a:tcPr/>
                </a:tc>
                <a:extLst>
                  <a:ext uri="{0D108BD9-81ED-4DB2-BD59-A6C34878D82A}">
                    <a16:rowId xmlns:a16="http://schemas.microsoft.com/office/drawing/2014/main" val="1668206028"/>
                  </a:ext>
                </a:extLst>
              </a:tr>
              <a:tr h="370840">
                <a:tc>
                  <a:txBody>
                    <a:bodyPr/>
                    <a:lstStyle/>
                    <a:p>
                      <a:r>
                        <a:rPr lang="en-US" dirty="0"/>
                        <a:t>Level</a:t>
                      </a:r>
                    </a:p>
                    <a:p>
                      <a:r>
                        <a:rPr lang="en-US" dirty="0"/>
                        <a:t>3</a:t>
                      </a:r>
                    </a:p>
                  </a:txBody>
                  <a:tcPr/>
                </a:tc>
                <a:tc>
                  <a:txBody>
                    <a:bodyPr/>
                    <a:lstStyle/>
                    <a:p>
                      <a:r>
                        <a:rPr lang="en-US" sz="1800" b="0" i="0" u="none" strike="noStrike" kern="1200" baseline="0" dirty="0">
                          <a:solidFill>
                            <a:schemeClr val="dk1"/>
                          </a:solidFill>
                          <a:latin typeface="+mn-lt"/>
                          <a:ea typeface="+mn-ea"/>
                          <a:cs typeface="+mn-cs"/>
                        </a:rPr>
                        <a:t>Unobservable inputs are used to</a:t>
                      </a:r>
                    </a:p>
                    <a:p>
                      <a:r>
                        <a:rPr lang="en-US" sz="1800" b="0" i="0" u="none" strike="noStrike" kern="1200" baseline="0" dirty="0">
                          <a:solidFill>
                            <a:schemeClr val="dk1"/>
                          </a:solidFill>
                          <a:latin typeface="+mn-lt"/>
                          <a:ea typeface="+mn-ea"/>
                          <a:cs typeface="+mn-cs"/>
                        </a:rPr>
                        <a:t>measure fair value for asset/liability in which there is little, if any, market activity as of the measurement date</a:t>
                      </a:r>
                      <a:endParaRPr lang="en-US" dirty="0"/>
                    </a:p>
                  </a:txBody>
                  <a:tcPr/>
                </a:tc>
                <a:tc>
                  <a:txBody>
                    <a:bodyPr/>
                    <a:lstStyle/>
                    <a:p>
                      <a:r>
                        <a:rPr lang="en-US" dirty="0"/>
                        <a:t>Private equity or real estate</a:t>
                      </a:r>
                    </a:p>
                    <a:p>
                      <a:r>
                        <a:rPr lang="en-US" dirty="0"/>
                        <a:t>investments (cash flow projection</a:t>
                      </a:r>
                    </a:p>
                    <a:p>
                      <a:r>
                        <a:rPr lang="en-US" dirty="0"/>
                        <a:t>models with reasonably available</a:t>
                      </a:r>
                    </a:p>
                    <a:p>
                      <a:r>
                        <a:rPr lang="en-US" dirty="0"/>
                        <a:t>market participant assumptions)</a:t>
                      </a:r>
                    </a:p>
                  </a:txBody>
                  <a:tcPr/>
                </a:tc>
                <a:extLst>
                  <a:ext uri="{0D108BD9-81ED-4DB2-BD59-A6C34878D82A}">
                    <a16:rowId xmlns:a16="http://schemas.microsoft.com/office/drawing/2014/main" val="3127777465"/>
                  </a:ext>
                </a:extLst>
              </a:tr>
            </a:tbl>
          </a:graphicData>
        </a:graphic>
      </p:graphicFrame>
    </p:spTree>
    <p:extLst>
      <p:ext uri="{BB962C8B-B14F-4D97-AF65-F5344CB8AC3E}">
        <p14:creationId xmlns:p14="http://schemas.microsoft.com/office/powerpoint/2010/main" val="37303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50B05-9BE8-46CE-B0CE-2EBE0AE5BB8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D62D0F36-7E61-490F-9FFA-121770D56967}"/>
              </a:ext>
            </a:extLst>
          </p:cNvPr>
          <p:cNvSpPr>
            <a:spLocks noGrp="1"/>
          </p:cNvSpPr>
          <p:nvPr>
            <p:ph idx="1"/>
          </p:nvPr>
        </p:nvSpPr>
        <p:spPr/>
        <p:txBody>
          <a:bodyPr/>
          <a:lstStyle/>
          <a:p>
            <a:r>
              <a:rPr lang="en-US" sz="3600" b="1" dirty="0"/>
              <a:t>Private capital</a:t>
            </a:r>
          </a:p>
          <a:p>
            <a:r>
              <a:rPr lang="en-US" dirty="0">
                <a:solidFill>
                  <a:srgbClr val="FF0000"/>
                </a:solidFill>
              </a:rPr>
              <a:t>Private Capital </a:t>
            </a:r>
            <a:r>
              <a:rPr lang="en-US" dirty="0"/>
              <a:t>is a broad term for funding provided to companies that is sourced from neither the public equity nor the public debt markets. Capital that is provided in the form of equity investments is called </a:t>
            </a:r>
            <a:r>
              <a:rPr lang="en-US" dirty="0">
                <a:solidFill>
                  <a:srgbClr val="FF0000"/>
                </a:solidFill>
              </a:rPr>
              <a:t>private equity</a:t>
            </a:r>
            <a:r>
              <a:rPr lang="en-US" dirty="0"/>
              <a:t>, whereas capital that is provided as a loan or other form of debt is called </a:t>
            </a:r>
            <a:r>
              <a:rPr lang="en-US" dirty="0">
                <a:solidFill>
                  <a:srgbClr val="FF0000"/>
                </a:solidFill>
              </a:rPr>
              <a:t>private debt</a:t>
            </a:r>
            <a:r>
              <a:rPr lang="en-US" dirty="0"/>
              <a:t>.</a:t>
            </a:r>
          </a:p>
          <a:p>
            <a:endParaRPr lang="en-US" dirty="0"/>
          </a:p>
        </p:txBody>
      </p:sp>
    </p:spTree>
    <p:extLst>
      <p:ext uri="{BB962C8B-B14F-4D97-AF65-F5344CB8AC3E}">
        <p14:creationId xmlns:p14="http://schemas.microsoft.com/office/powerpoint/2010/main" val="2205246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0F0BE-F705-4112-85DC-0B4B98914187}"/>
              </a:ext>
            </a:extLst>
          </p:cNvPr>
          <p:cNvSpPr>
            <a:spLocks noGrp="1"/>
          </p:cNvSpPr>
          <p:nvPr>
            <p:ph type="title"/>
          </p:nvPr>
        </p:nvSpPr>
        <p:spPr/>
        <p:txBody>
          <a:bodyPr>
            <a:normAutofit/>
          </a:bodyPr>
          <a:lstStyle/>
          <a:p>
            <a:r>
              <a:rPr lang="en-US" sz="4000" b="1" dirty="0"/>
              <a:t>ALTERNATIVE INVESTMENT PERFORMANCE</a:t>
            </a:r>
            <a:endParaRPr lang="en-US" sz="4000" dirty="0"/>
          </a:p>
        </p:txBody>
      </p:sp>
      <p:sp>
        <p:nvSpPr>
          <p:cNvPr id="3" name="内容占位符 2">
            <a:extLst>
              <a:ext uri="{FF2B5EF4-FFF2-40B4-BE49-F238E27FC236}">
                <a16:creationId xmlns:a16="http://schemas.microsoft.com/office/drawing/2014/main" id="{8C51CF69-08EB-4BEF-ABE5-F246D89ECD9A}"/>
              </a:ext>
            </a:extLst>
          </p:cNvPr>
          <p:cNvSpPr>
            <a:spLocks noGrp="1"/>
          </p:cNvSpPr>
          <p:nvPr>
            <p:ph idx="1"/>
          </p:nvPr>
        </p:nvSpPr>
        <p:spPr/>
        <p:txBody>
          <a:bodyPr>
            <a:normAutofit fontScale="92500" lnSpcReduction="10000"/>
          </a:bodyPr>
          <a:lstStyle/>
          <a:p>
            <a:r>
              <a:rPr lang="en-US" b="1" i="1" dirty="0"/>
              <a:t>4.Fees</a:t>
            </a:r>
          </a:p>
          <a:p>
            <a:r>
              <a:rPr lang="en-US" dirty="0"/>
              <a:t>Performance appraisal for </a:t>
            </a:r>
            <a:r>
              <a:rPr lang="en-US" altLang="zh-CN" dirty="0"/>
              <a:t>alternative</a:t>
            </a:r>
            <a:r>
              <a:rPr lang="en-US" dirty="0"/>
              <a:t> investments can be difficult to generalize, because results may vary significantly based on </a:t>
            </a:r>
            <a:r>
              <a:rPr lang="en-US" i="1" dirty="0">
                <a:solidFill>
                  <a:srgbClr val="FF0000"/>
                </a:solidFill>
              </a:rPr>
              <a:t>which</a:t>
            </a:r>
            <a:r>
              <a:rPr lang="en-US" i="1" dirty="0"/>
              <a:t> </a:t>
            </a:r>
            <a:r>
              <a:rPr lang="en-US" dirty="0"/>
              <a:t>investor has invested </a:t>
            </a:r>
            <a:r>
              <a:rPr lang="en-US" i="1" dirty="0">
                <a:solidFill>
                  <a:srgbClr val="FF0000"/>
                </a:solidFill>
              </a:rPr>
              <a:t>when</a:t>
            </a:r>
            <a:r>
              <a:rPr lang="en-US" i="1" dirty="0"/>
              <a:t> </a:t>
            </a:r>
            <a:r>
              <a:rPr lang="en-US" dirty="0"/>
              <a:t>in a particular vehicle.</a:t>
            </a:r>
          </a:p>
          <a:p>
            <a:endParaRPr lang="en-US" dirty="0"/>
          </a:p>
          <a:p>
            <a:pPr>
              <a:buFont typeface="Wingdings" panose="05000000000000000000" pitchFamily="2" charset="2"/>
              <a:buChar char="Ø"/>
            </a:pPr>
            <a:r>
              <a:rPr lang="en-US" dirty="0"/>
              <a:t>Which of the following is not a factor that makes comparison of performance between alternative investments and public securities difficult?</a:t>
            </a:r>
          </a:p>
          <a:p>
            <a:r>
              <a:rPr lang="en-US" dirty="0"/>
              <a:t>A. Alternative investments charge higher fees.</a:t>
            </a:r>
          </a:p>
          <a:p>
            <a:r>
              <a:rPr lang="en-US" dirty="0"/>
              <a:t>B. The use of leverage in alternative investments magnifies their risk and return measures.</a:t>
            </a:r>
          </a:p>
          <a:p>
            <a:r>
              <a:rPr lang="en-US" dirty="0"/>
              <a:t>C. The fair value of portfolio positions in alternative investments may not be readily available.</a:t>
            </a:r>
          </a:p>
          <a:p>
            <a:endParaRPr lang="en-US" dirty="0"/>
          </a:p>
        </p:txBody>
      </p:sp>
    </p:spTree>
    <p:extLst>
      <p:ext uri="{BB962C8B-B14F-4D97-AF65-F5344CB8AC3E}">
        <p14:creationId xmlns:p14="http://schemas.microsoft.com/office/powerpoint/2010/main" val="3633981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6D09-E37A-462B-940A-011BE16551A3}"/>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A59D91B3-A166-46DE-8EDD-0152DCC6FB84}"/>
              </a:ext>
            </a:extLst>
          </p:cNvPr>
          <p:cNvSpPr>
            <a:spLocks noGrp="1"/>
          </p:cNvSpPr>
          <p:nvPr>
            <p:ph idx="1"/>
          </p:nvPr>
        </p:nvSpPr>
        <p:spPr/>
        <p:txBody>
          <a:bodyPr/>
          <a:lstStyle/>
          <a:p>
            <a:r>
              <a:rPr lang="en-US" sz="2800" b="1" i="1" dirty="0"/>
              <a:t>1.Custom Fee Arrangements</a:t>
            </a:r>
          </a:p>
          <a:p>
            <a:pPr>
              <a:buFont typeface="Wingdings" panose="05000000000000000000" pitchFamily="2" charset="2"/>
              <a:buChar char="Ø"/>
            </a:pPr>
            <a:r>
              <a:rPr lang="en-US" dirty="0"/>
              <a:t>Fees based on liquidity terms and asset size</a:t>
            </a:r>
          </a:p>
          <a:p>
            <a:pPr>
              <a:buFont typeface="Wingdings" panose="05000000000000000000" pitchFamily="2" charset="2"/>
              <a:buChar char="Ø"/>
            </a:pPr>
            <a:r>
              <a:rPr lang="en-US" dirty="0"/>
              <a:t>Founders shares</a:t>
            </a:r>
          </a:p>
          <a:p>
            <a:pPr>
              <a:buFont typeface="Wingdings" panose="05000000000000000000" pitchFamily="2" charset="2"/>
              <a:buChar char="Ø"/>
            </a:pPr>
            <a:r>
              <a:rPr lang="en-US" dirty="0"/>
              <a:t>“Either/or” fees</a:t>
            </a:r>
          </a:p>
          <a:p>
            <a:endParaRPr lang="en-US" dirty="0"/>
          </a:p>
        </p:txBody>
      </p:sp>
    </p:spTree>
    <p:extLst>
      <p:ext uri="{BB962C8B-B14F-4D97-AF65-F5344CB8AC3E}">
        <p14:creationId xmlns:p14="http://schemas.microsoft.com/office/powerpoint/2010/main" val="1232175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6D09-E37A-462B-940A-011BE16551A3}"/>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A59D91B3-A166-46DE-8EDD-0152DCC6FB84}"/>
              </a:ext>
            </a:extLst>
          </p:cNvPr>
          <p:cNvSpPr>
            <a:spLocks noGrp="1"/>
          </p:cNvSpPr>
          <p:nvPr>
            <p:ph idx="1"/>
          </p:nvPr>
        </p:nvSpPr>
        <p:spPr/>
        <p:txBody>
          <a:bodyPr>
            <a:normAutofit/>
          </a:bodyPr>
          <a:lstStyle/>
          <a:p>
            <a:r>
              <a:rPr lang="en-US" sz="2800" b="1" i="1" dirty="0"/>
              <a:t>2.Alternative Investment Return Calculations</a:t>
            </a:r>
          </a:p>
          <a:p>
            <a:r>
              <a:rPr lang="en-US" b="1" dirty="0"/>
              <a:t>R</a:t>
            </a:r>
            <a:r>
              <a:rPr lang="en-US" b="1" baseline="-25000" dirty="0"/>
              <a:t>GP </a:t>
            </a:r>
            <a:r>
              <a:rPr lang="en-US" b="1" dirty="0"/>
              <a:t>= P</a:t>
            </a:r>
            <a:r>
              <a:rPr lang="en-US" b="1" baseline="-25000" dirty="0"/>
              <a:t>1</a:t>
            </a:r>
            <a:r>
              <a:rPr lang="en-US" b="1" dirty="0"/>
              <a:t>*</a:t>
            </a:r>
            <a:r>
              <a:rPr lang="en-US" altLang="zh-CN" b="1" dirty="0"/>
              <a:t>r</a:t>
            </a:r>
            <a:r>
              <a:rPr lang="en-US" altLang="zh-CN" b="1" baseline="-25000" dirty="0"/>
              <a:t>m </a:t>
            </a:r>
            <a:r>
              <a:rPr lang="en-US" altLang="zh-CN" b="1" dirty="0"/>
              <a:t>+ MAX[0,(P</a:t>
            </a:r>
            <a:r>
              <a:rPr lang="en-US" altLang="zh-CN" b="1" baseline="-25000" dirty="0"/>
              <a:t>1</a:t>
            </a:r>
            <a:r>
              <a:rPr lang="en-US" altLang="zh-CN" b="1" dirty="0"/>
              <a:t>-P</a:t>
            </a:r>
            <a:r>
              <a:rPr lang="en-US" altLang="zh-CN" b="1" baseline="-25000" dirty="0"/>
              <a:t>0</a:t>
            </a:r>
            <a:r>
              <a:rPr lang="en-US" altLang="zh-CN" b="1" dirty="0"/>
              <a:t>)*P]</a:t>
            </a:r>
          </a:p>
          <a:p>
            <a:r>
              <a:rPr lang="en-US" b="1" dirty="0"/>
              <a:t>R</a:t>
            </a:r>
            <a:r>
              <a:rPr lang="en-US" b="1" baseline="-25000" dirty="0"/>
              <a:t>i</a:t>
            </a:r>
            <a:r>
              <a:rPr lang="en-US" b="1" dirty="0"/>
              <a:t> = (P</a:t>
            </a:r>
            <a:r>
              <a:rPr lang="en-US" b="1" baseline="-25000" dirty="0"/>
              <a:t>1</a:t>
            </a:r>
            <a:r>
              <a:rPr lang="en-US" b="1" dirty="0"/>
              <a:t>-P</a:t>
            </a:r>
            <a:r>
              <a:rPr lang="en-US" b="1" baseline="-25000" dirty="0"/>
              <a:t>0</a:t>
            </a:r>
            <a:r>
              <a:rPr lang="en-US" b="1" dirty="0"/>
              <a:t>-R</a:t>
            </a:r>
            <a:r>
              <a:rPr lang="en-US" b="1" baseline="-25000" dirty="0"/>
              <a:t>GP</a:t>
            </a:r>
            <a:r>
              <a:rPr lang="en-US" b="1" dirty="0"/>
              <a:t>)/P</a:t>
            </a:r>
            <a:r>
              <a:rPr lang="en-US" b="1" baseline="-25000" dirty="0"/>
              <a:t>0</a:t>
            </a:r>
          </a:p>
          <a:p>
            <a:endParaRPr lang="en-US" dirty="0"/>
          </a:p>
          <a:p>
            <a:r>
              <a:rPr lang="en-US" dirty="0" err="1"/>
              <a:t>Kettleside</a:t>
            </a:r>
            <a:r>
              <a:rPr lang="en-US" dirty="0"/>
              <a:t> is a timberland investment management organization with $100 million of initial investment capital. It charges a 1% management fee based on </a:t>
            </a:r>
            <a:r>
              <a:rPr lang="en-US" dirty="0">
                <a:solidFill>
                  <a:srgbClr val="FF0000"/>
                </a:solidFill>
              </a:rPr>
              <a:t>year-end</a:t>
            </a:r>
            <a:r>
              <a:rPr lang="en-US" dirty="0"/>
              <a:t> AUM (</a:t>
            </a:r>
            <a:r>
              <a:rPr lang="en-US" i="1" dirty="0"/>
              <a:t>r</a:t>
            </a:r>
            <a:r>
              <a:rPr lang="en-US" i="1" baseline="-25000" dirty="0"/>
              <a:t>m</a:t>
            </a:r>
            <a:r>
              <a:rPr lang="en-US" dirty="0"/>
              <a:t>) and a 20%performance fee (</a:t>
            </a:r>
            <a:r>
              <a:rPr lang="en-US" i="1" dirty="0"/>
              <a:t>p</a:t>
            </a:r>
            <a:r>
              <a:rPr lang="en-US" dirty="0"/>
              <a:t>). In its first year, </a:t>
            </a:r>
            <a:r>
              <a:rPr lang="en-US" dirty="0" err="1"/>
              <a:t>Kettleside</a:t>
            </a:r>
            <a:r>
              <a:rPr lang="en-US" dirty="0"/>
              <a:t> generates a 30% return. Assume management fees are calculated using an </a:t>
            </a:r>
            <a:r>
              <a:rPr lang="en-US" dirty="0">
                <a:solidFill>
                  <a:srgbClr val="FF0000"/>
                </a:solidFill>
              </a:rPr>
              <a:t>end-of-period valuation</a:t>
            </a:r>
            <a:r>
              <a:rPr lang="en-US" dirty="0"/>
              <a:t>.</a:t>
            </a:r>
          </a:p>
        </p:txBody>
      </p:sp>
    </p:spTree>
    <p:extLst>
      <p:ext uri="{BB962C8B-B14F-4D97-AF65-F5344CB8AC3E}">
        <p14:creationId xmlns:p14="http://schemas.microsoft.com/office/powerpoint/2010/main" val="4160709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7A57F1-6E27-4717-99A8-D5226734228E}"/>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CDD81583-ED84-4979-B88C-B9FB8D88EB83}"/>
              </a:ext>
            </a:extLst>
          </p:cNvPr>
          <p:cNvSpPr>
            <a:spLocks noGrp="1"/>
          </p:cNvSpPr>
          <p:nvPr>
            <p:ph idx="1"/>
          </p:nvPr>
        </p:nvSpPr>
        <p:spPr/>
        <p:txBody>
          <a:bodyPr/>
          <a:lstStyle/>
          <a:p>
            <a:r>
              <a:rPr lang="en-US" b="1" dirty="0"/>
              <a:t>1. </a:t>
            </a:r>
            <a:r>
              <a:rPr lang="en-US" dirty="0"/>
              <a:t>What are </a:t>
            </a:r>
            <a:r>
              <a:rPr lang="en-US" dirty="0" err="1"/>
              <a:t>Kettleside’s</a:t>
            </a:r>
            <a:r>
              <a:rPr lang="en-US" dirty="0"/>
              <a:t> fees if the performance and management fees are calculated </a:t>
            </a:r>
            <a:r>
              <a:rPr lang="en-US" dirty="0">
                <a:solidFill>
                  <a:srgbClr val="FF0000"/>
                </a:solidFill>
              </a:rPr>
              <a:t>independently</a:t>
            </a:r>
            <a:r>
              <a:rPr lang="en-US" dirty="0"/>
              <a:t>? What is an investor’s effective return given this fee structure?</a:t>
            </a:r>
          </a:p>
          <a:p>
            <a:endParaRPr lang="en-US" dirty="0"/>
          </a:p>
          <a:p>
            <a:endParaRPr lang="en-US" dirty="0"/>
          </a:p>
          <a:p>
            <a:r>
              <a:rPr lang="en-US" b="1" dirty="0"/>
              <a:t>2. </a:t>
            </a:r>
            <a:r>
              <a:rPr lang="en-US" dirty="0"/>
              <a:t>What are </a:t>
            </a:r>
            <a:r>
              <a:rPr lang="en-US" dirty="0" err="1"/>
              <a:t>Kettleside’s</a:t>
            </a:r>
            <a:r>
              <a:rPr lang="en-US" dirty="0"/>
              <a:t> fees if the performance fee is calculated from the return </a:t>
            </a:r>
            <a:r>
              <a:rPr lang="en-US" i="1" dirty="0">
                <a:solidFill>
                  <a:srgbClr val="FF0000"/>
                </a:solidFill>
              </a:rPr>
              <a:t>net</a:t>
            </a:r>
            <a:r>
              <a:rPr lang="en-US" i="1" dirty="0"/>
              <a:t> </a:t>
            </a:r>
            <a:r>
              <a:rPr lang="en-US" dirty="0"/>
              <a:t>of the management fee? What is an investor’s net return given this fee structure?</a:t>
            </a:r>
          </a:p>
        </p:txBody>
      </p:sp>
    </p:spTree>
    <p:extLst>
      <p:ext uri="{BB962C8B-B14F-4D97-AF65-F5344CB8AC3E}">
        <p14:creationId xmlns:p14="http://schemas.microsoft.com/office/powerpoint/2010/main" val="1573466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F26AD-EB86-4FB5-B2EF-526DDC6D372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8343BD3D-2EEE-4383-A76D-E2119373E34C}"/>
              </a:ext>
            </a:extLst>
          </p:cNvPr>
          <p:cNvSpPr>
            <a:spLocks noGrp="1"/>
          </p:cNvSpPr>
          <p:nvPr>
            <p:ph idx="1"/>
          </p:nvPr>
        </p:nvSpPr>
        <p:spPr/>
        <p:txBody>
          <a:bodyPr/>
          <a:lstStyle/>
          <a:p>
            <a:r>
              <a:rPr lang="en-US" b="1" dirty="0"/>
              <a:t>3. </a:t>
            </a:r>
            <a:r>
              <a:rPr lang="en-US" dirty="0"/>
              <a:t>If </a:t>
            </a:r>
            <a:r>
              <a:rPr lang="en-US" dirty="0" err="1"/>
              <a:t>Kettleside’s</a:t>
            </a:r>
            <a:r>
              <a:rPr lang="en-US" dirty="0"/>
              <a:t> fee agreement specifies a 6% hurdle rate with performance fees based on </a:t>
            </a:r>
            <a:r>
              <a:rPr lang="en-US" dirty="0">
                <a:solidFill>
                  <a:srgbClr val="FF0000"/>
                </a:solidFill>
              </a:rPr>
              <a:t>returns </a:t>
            </a:r>
            <a:r>
              <a:rPr lang="en-US" i="1" dirty="0">
                <a:solidFill>
                  <a:srgbClr val="FF0000"/>
                </a:solidFill>
              </a:rPr>
              <a:t>in excess of </a:t>
            </a:r>
            <a:r>
              <a:rPr lang="en-US" dirty="0">
                <a:solidFill>
                  <a:srgbClr val="FF0000"/>
                </a:solidFill>
              </a:rPr>
              <a:t>the hurdle rate</a:t>
            </a:r>
            <a:r>
              <a:rPr lang="en-US" dirty="0"/>
              <a:t>, what are </a:t>
            </a:r>
            <a:r>
              <a:rPr lang="en-US" dirty="0" err="1"/>
              <a:t>Kettleside’s</a:t>
            </a:r>
            <a:r>
              <a:rPr lang="en-US" dirty="0"/>
              <a:t> fees assuming the performance fee is calculated </a:t>
            </a:r>
            <a:r>
              <a:rPr lang="en-US" i="1" dirty="0"/>
              <a:t>net </a:t>
            </a:r>
            <a:r>
              <a:rPr lang="en-US" dirty="0"/>
              <a:t>of the management fee? What is an investor’s net return given this fee structure?</a:t>
            </a:r>
          </a:p>
        </p:txBody>
      </p:sp>
    </p:spTree>
    <p:extLst>
      <p:ext uri="{BB962C8B-B14F-4D97-AF65-F5344CB8AC3E}">
        <p14:creationId xmlns:p14="http://schemas.microsoft.com/office/powerpoint/2010/main" val="3082406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EF78E-CD76-4DB8-B932-6F5174DABC1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78951EFF-F9DD-4008-A0CE-2706E019EC2C}"/>
              </a:ext>
            </a:extLst>
          </p:cNvPr>
          <p:cNvSpPr>
            <a:spLocks noGrp="1"/>
          </p:cNvSpPr>
          <p:nvPr>
            <p:ph idx="1"/>
          </p:nvPr>
        </p:nvSpPr>
        <p:spPr/>
        <p:txBody>
          <a:bodyPr/>
          <a:lstStyle/>
          <a:p>
            <a:r>
              <a:rPr lang="en-US" b="1" dirty="0"/>
              <a:t>4</a:t>
            </a:r>
            <a:r>
              <a:rPr lang="en-US" dirty="0"/>
              <a:t>.In the second year, </a:t>
            </a:r>
            <a:r>
              <a:rPr lang="en-US" dirty="0" err="1"/>
              <a:t>Kettleside</a:t>
            </a:r>
            <a:r>
              <a:rPr lang="en-US" dirty="0"/>
              <a:t> fund value declines to $110 million. The fee structure is as specified in Question 1 but also includes the use of a high-water mark (</a:t>
            </a:r>
            <a:r>
              <a:rPr lang="en-US" i="1" dirty="0"/>
              <a:t>PHWM</a:t>
            </a:r>
            <a:r>
              <a:rPr lang="en-US" dirty="0"/>
              <a:t>) computed net of fees. What are </a:t>
            </a:r>
            <a:r>
              <a:rPr lang="en-US" dirty="0" err="1"/>
              <a:t>Kettleside’s</a:t>
            </a:r>
            <a:r>
              <a:rPr lang="en-US" dirty="0"/>
              <a:t> fees in the second year? What is an investor’s net return for the second year given this fee structure?</a:t>
            </a:r>
          </a:p>
        </p:txBody>
      </p:sp>
    </p:spTree>
    <p:extLst>
      <p:ext uri="{BB962C8B-B14F-4D97-AF65-F5344CB8AC3E}">
        <p14:creationId xmlns:p14="http://schemas.microsoft.com/office/powerpoint/2010/main" val="300343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19087-5D5B-4E65-81F5-491129CF7F1C}"/>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38B608F5-2322-4523-AA9C-1435E0145DA0}"/>
              </a:ext>
            </a:extLst>
          </p:cNvPr>
          <p:cNvSpPr>
            <a:spLocks noGrp="1"/>
          </p:cNvSpPr>
          <p:nvPr>
            <p:ph idx="1"/>
          </p:nvPr>
        </p:nvSpPr>
        <p:spPr/>
        <p:txBody>
          <a:bodyPr/>
          <a:lstStyle/>
          <a:p>
            <a:r>
              <a:rPr lang="en-US" b="1" dirty="0"/>
              <a:t>5</a:t>
            </a:r>
            <a:r>
              <a:rPr lang="en-US" dirty="0"/>
              <a:t>.In the third year, </a:t>
            </a:r>
            <a:r>
              <a:rPr lang="en-US" dirty="0" err="1"/>
              <a:t>Kettleside’s</a:t>
            </a:r>
            <a:r>
              <a:rPr lang="en-US" dirty="0"/>
              <a:t> fund value increases to $128 million. The fee structure is as specified in Question 1 but also includes the use of a high-water mark (</a:t>
            </a:r>
            <a:r>
              <a:rPr lang="en-US" i="1" dirty="0"/>
              <a:t>PHWM</a:t>
            </a:r>
            <a:r>
              <a:rPr lang="en-US" dirty="0"/>
              <a:t>) computed net of fees. What are </a:t>
            </a:r>
            <a:r>
              <a:rPr lang="en-US" dirty="0" err="1"/>
              <a:t>Kettleside’s</a:t>
            </a:r>
            <a:r>
              <a:rPr lang="en-US" dirty="0"/>
              <a:t> fees in the third year? What is an investor’s net return for the third year given this fee structure?</a:t>
            </a:r>
          </a:p>
        </p:txBody>
      </p:sp>
    </p:spTree>
    <p:extLst>
      <p:ext uri="{BB962C8B-B14F-4D97-AF65-F5344CB8AC3E}">
        <p14:creationId xmlns:p14="http://schemas.microsoft.com/office/powerpoint/2010/main" val="5204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0110A-EE0F-4FC1-AFCC-5CF454977FCA}"/>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C31E54B0-15D2-41ED-A473-A1028DA44978}"/>
              </a:ext>
            </a:extLst>
          </p:cNvPr>
          <p:cNvSpPr>
            <a:spLocks noGrp="1"/>
          </p:cNvSpPr>
          <p:nvPr>
            <p:ph idx="1"/>
          </p:nvPr>
        </p:nvSpPr>
        <p:spPr/>
        <p:txBody>
          <a:bodyPr/>
          <a:lstStyle/>
          <a:p>
            <a:r>
              <a:rPr lang="en-US" b="1" dirty="0"/>
              <a:t>6</a:t>
            </a:r>
            <a:r>
              <a:rPr lang="en-US" dirty="0"/>
              <a:t>.At the end of Year 2, </a:t>
            </a:r>
            <a:r>
              <a:rPr lang="en-US" dirty="0" err="1"/>
              <a:t>Kettleside</a:t>
            </a:r>
            <a:r>
              <a:rPr lang="en-US" dirty="0"/>
              <a:t> Timberland LP has capital of $108.9 million. Consider the Year 3 returns of a </a:t>
            </a:r>
            <a:r>
              <a:rPr lang="en-US" i="1" dirty="0"/>
              <a:t>new </a:t>
            </a:r>
            <a:r>
              <a:rPr lang="en-US" dirty="0"/>
              <a:t>investor assuming the same fund performance and fee structure—namely, a 1% management fee based on year-end AUM (</a:t>
            </a:r>
            <a:r>
              <a:rPr lang="en-US" i="1" dirty="0"/>
              <a:t>rm</a:t>
            </a:r>
            <a:r>
              <a:rPr lang="en-US" dirty="0"/>
              <a:t>), a 20% performance fee (</a:t>
            </a:r>
            <a:r>
              <a:rPr lang="en-US" i="1" dirty="0"/>
              <a:t>p</a:t>
            </a:r>
            <a:r>
              <a:rPr lang="en-US" dirty="0"/>
              <a:t>), and a high-water mark provision.</a:t>
            </a:r>
          </a:p>
        </p:txBody>
      </p:sp>
    </p:spTree>
    <p:extLst>
      <p:ext uri="{BB962C8B-B14F-4D97-AF65-F5344CB8AC3E}">
        <p14:creationId xmlns:p14="http://schemas.microsoft.com/office/powerpoint/2010/main" val="1169400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22A98-61F5-4D28-A4D8-3D194A2B54F4}"/>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8A54BA6F-2626-4E85-94F9-2AEC9F9443E3}"/>
              </a:ext>
            </a:extLst>
          </p:cNvPr>
          <p:cNvSpPr>
            <a:spLocks noGrp="1"/>
          </p:cNvSpPr>
          <p:nvPr>
            <p:ph idx="1"/>
          </p:nvPr>
        </p:nvSpPr>
        <p:spPr/>
        <p:txBody>
          <a:bodyPr>
            <a:normAutofit/>
          </a:bodyPr>
          <a:lstStyle/>
          <a:p>
            <a:r>
              <a:rPr lang="en-US" dirty="0" err="1"/>
              <a:t>Tenderledge</a:t>
            </a:r>
            <a:r>
              <a:rPr lang="en-US" dirty="0"/>
              <a:t> Opportunity Fund makes $20 million in new investments, evenly divided with $10 million into </a:t>
            </a:r>
            <a:r>
              <a:rPr lang="en-US" dirty="0" err="1"/>
              <a:t>Arguston</a:t>
            </a:r>
            <a:r>
              <a:rPr lang="en-US" dirty="0"/>
              <a:t> Inc. (a leveraged buyout) and $10 million to </a:t>
            </a:r>
            <a:r>
              <a:rPr lang="en-US" dirty="0" err="1"/>
              <a:t>Heartfield</a:t>
            </a:r>
            <a:r>
              <a:rPr lang="en-US" dirty="0"/>
              <a:t> Digital (an early-stage venture) One year later, </a:t>
            </a:r>
            <a:r>
              <a:rPr lang="en-US" dirty="0" err="1"/>
              <a:t>Arguston</a:t>
            </a:r>
            <a:r>
              <a:rPr lang="en-US" dirty="0"/>
              <a:t> is sold to a strategic buyer for $22 million after costs. Two years later, </a:t>
            </a:r>
            <a:r>
              <a:rPr lang="en-US" dirty="0" err="1"/>
              <a:t>Heartfield</a:t>
            </a:r>
            <a:r>
              <a:rPr lang="en-US" dirty="0"/>
              <a:t> Digital fails and </a:t>
            </a:r>
            <a:r>
              <a:rPr lang="en-US" dirty="0" err="1"/>
              <a:t>Tenderledge</a:t>
            </a:r>
            <a:r>
              <a:rPr lang="en-US" dirty="0"/>
              <a:t> is unable to recoup any of its original investment.</a:t>
            </a:r>
          </a:p>
          <a:p>
            <a:r>
              <a:rPr lang="en-US" dirty="0"/>
              <a:t>If </a:t>
            </a:r>
            <a:r>
              <a:rPr lang="en-US" dirty="0" err="1"/>
              <a:t>Tenderledge’s</a:t>
            </a:r>
            <a:r>
              <a:rPr lang="en-US" dirty="0"/>
              <a:t> fee agreement as general partner (GP) specifies a 20% performance fee of </a:t>
            </a:r>
            <a:r>
              <a:rPr lang="en-US" dirty="0">
                <a:solidFill>
                  <a:srgbClr val="FF0000"/>
                </a:solidFill>
              </a:rPr>
              <a:t>aggregate profits </a:t>
            </a:r>
            <a:r>
              <a:rPr lang="en-US" dirty="0"/>
              <a:t>(p) with a </a:t>
            </a:r>
            <a:r>
              <a:rPr lang="en-US" dirty="0" err="1"/>
              <a:t>clawback</a:t>
            </a:r>
            <a:r>
              <a:rPr lang="en-US" dirty="0"/>
              <a:t> provision, which performance fees will </a:t>
            </a:r>
            <a:r>
              <a:rPr lang="en-US" dirty="0" err="1"/>
              <a:t>Tenderledge</a:t>
            </a:r>
            <a:r>
              <a:rPr lang="en-US" dirty="0"/>
              <a:t> accrue and what will it ultimately receive?</a:t>
            </a:r>
          </a:p>
        </p:txBody>
      </p:sp>
    </p:spTree>
    <p:extLst>
      <p:ext uri="{BB962C8B-B14F-4D97-AF65-F5344CB8AC3E}">
        <p14:creationId xmlns:p14="http://schemas.microsoft.com/office/powerpoint/2010/main" val="3114016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79F24-DC1F-43FA-AE0F-A08A6DFFB3F0}"/>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4415D44F-BB1B-41D1-B639-20C326FDC5A1}"/>
              </a:ext>
            </a:extLst>
          </p:cNvPr>
          <p:cNvSpPr>
            <a:spLocks noGrp="1"/>
          </p:cNvSpPr>
          <p:nvPr>
            <p:ph idx="1"/>
          </p:nvPr>
        </p:nvSpPr>
        <p:spPr/>
        <p:txBody>
          <a:bodyPr>
            <a:normAutofit/>
          </a:bodyPr>
          <a:lstStyle/>
          <a:p>
            <a:r>
              <a:rPr lang="en-US" sz="2400" b="1" i="1" dirty="0"/>
              <a:t>3.Relative Alternative Investment Returns and Survivorship Bias</a:t>
            </a:r>
          </a:p>
          <a:p>
            <a:r>
              <a:rPr lang="en-US" dirty="0"/>
              <a:t>The exclusion of failed funds from a given benchmark is a form of selection bias that can lead investors to overly optimistic return expectations known as </a:t>
            </a:r>
            <a:r>
              <a:rPr lang="en-US" b="1" dirty="0">
                <a:solidFill>
                  <a:srgbClr val="FF0000"/>
                </a:solidFill>
              </a:rPr>
              <a:t>survivorship</a:t>
            </a:r>
            <a:r>
              <a:rPr lang="en-US" b="1" dirty="0"/>
              <a:t> </a:t>
            </a:r>
            <a:r>
              <a:rPr lang="en-US" b="1" dirty="0">
                <a:solidFill>
                  <a:srgbClr val="FF0000"/>
                </a:solidFill>
              </a:rPr>
              <a:t>bias</a:t>
            </a:r>
            <a:r>
              <a:rPr lang="en-US" dirty="0"/>
              <a:t>.</a:t>
            </a:r>
          </a:p>
          <a:p>
            <a:r>
              <a:rPr lang="en-US" dirty="0"/>
              <a:t>A fund manager may launch several hedge fund investments at once and include only the most successful funds in an index a couple of years after inception. The subsequent inclusion or “backfilling” of prior performance data on a selective basis serves to increase average reported returns in what is known as </a:t>
            </a:r>
            <a:r>
              <a:rPr lang="en-US" b="1" dirty="0">
                <a:solidFill>
                  <a:srgbClr val="FF0000"/>
                </a:solidFill>
              </a:rPr>
              <a:t>backfill bias</a:t>
            </a:r>
            <a:r>
              <a:rPr lang="en-US" dirty="0"/>
              <a:t>.</a:t>
            </a:r>
          </a:p>
          <a:p>
            <a:endParaRPr lang="en-US" dirty="0"/>
          </a:p>
        </p:txBody>
      </p:sp>
    </p:spTree>
    <p:extLst>
      <p:ext uri="{BB962C8B-B14F-4D97-AF65-F5344CB8AC3E}">
        <p14:creationId xmlns:p14="http://schemas.microsoft.com/office/powerpoint/2010/main" val="269781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Real Assets</a:t>
            </a:r>
          </a:p>
          <a:p>
            <a:r>
              <a:rPr lang="en-US" dirty="0"/>
              <a:t>In contrast to financial assets, </a:t>
            </a:r>
            <a:r>
              <a:rPr lang="en-US" dirty="0">
                <a:solidFill>
                  <a:srgbClr val="FF0000"/>
                </a:solidFill>
              </a:rPr>
              <a:t>real assets </a:t>
            </a:r>
            <a:r>
              <a:rPr lang="en-US" dirty="0"/>
              <a:t>generally are tangible physical assets, such as real estate (for example, land or buildings) and natural resources, but also include such intangibles as patents, intellectual property, and goodwill.</a:t>
            </a:r>
          </a:p>
          <a:p>
            <a:r>
              <a:rPr lang="en-US" dirty="0"/>
              <a:t>“</a:t>
            </a:r>
            <a:r>
              <a:rPr lang="en-US" dirty="0">
                <a:solidFill>
                  <a:srgbClr val="FF0000"/>
                </a:solidFill>
              </a:rPr>
              <a:t>Digital assets</a:t>
            </a:r>
            <a:r>
              <a:rPr lang="en-US" dirty="0"/>
              <a:t>” is the umbrella term covering assets that can be created, stored, and transmitted electronically and have associated ownership or use rights.</a:t>
            </a:r>
          </a:p>
        </p:txBody>
      </p:sp>
    </p:spTree>
    <p:extLst>
      <p:ext uri="{BB962C8B-B14F-4D97-AF65-F5344CB8AC3E}">
        <p14:creationId xmlns:p14="http://schemas.microsoft.com/office/powerpoint/2010/main" val="33124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BE30A-7CEF-4D60-9DC3-F03F9FA1E119}"/>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201A4FAA-EBDA-4CBC-8823-3C62449E7478}"/>
              </a:ext>
            </a:extLst>
          </p:cNvPr>
          <p:cNvSpPr>
            <a:spLocks noGrp="1"/>
          </p:cNvSpPr>
          <p:nvPr>
            <p:ph idx="1"/>
          </p:nvPr>
        </p:nvSpPr>
        <p:spPr/>
        <p:txBody>
          <a:bodyPr>
            <a:normAutofit/>
          </a:bodyPr>
          <a:lstStyle/>
          <a:p>
            <a:r>
              <a:rPr lang="en-US" dirty="0"/>
              <a:t>An investor is contemplating investing €100 million in either the ABC Hedge Fund (ABC HF) or the XYZ Fund of Funds (XYZ FOF). XYZ FOF has a “1 and 10” fee structure and invests 10% of its AUM in ABC HF. ABC HF has a standard “2 and 20” fee structure with no hurdle rate. Management fees are calculated on an annual basis on AUM at the beginning of the year. For simplicity, assume that management fees and incentive fees are calculated independently. ABC HF has a 20% return for the year before management and incentive fees.</a:t>
            </a:r>
          </a:p>
          <a:p>
            <a:r>
              <a:rPr lang="en-US" b="1" dirty="0"/>
              <a:t>1. </a:t>
            </a:r>
            <a:r>
              <a:rPr lang="en-US" dirty="0"/>
              <a:t>Calculate the return to the investor from investing directly in ABC HF.</a:t>
            </a:r>
          </a:p>
          <a:p>
            <a:endParaRPr lang="en-US" dirty="0"/>
          </a:p>
        </p:txBody>
      </p:sp>
    </p:spTree>
    <p:extLst>
      <p:ext uri="{BB962C8B-B14F-4D97-AF65-F5344CB8AC3E}">
        <p14:creationId xmlns:p14="http://schemas.microsoft.com/office/powerpoint/2010/main" val="3432980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5E1CE-DB09-4C97-828F-E9AD9CAE19A8}"/>
              </a:ext>
            </a:extLst>
          </p:cNvPr>
          <p:cNvSpPr>
            <a:spLocks noGrp="1"/>
          </p:cNvSpPr>
          <p:nvPr>
            <p:ph type="title"/>
          </p:nvPr>
        </p:nvSpPr>
        <p:spPr/>
        <p:txBody>
          <a:bodyPr>
            <a:normAutofit/>
          </a:bodyPr>
          <a:lstStyle/>
          <a:p>
            <a:r>
              <a:rPr lang="en-US" sz="4400" b="1" dirty="0"/>
              <a:t>ALTERNATIVE INVESTMENT RETURNS</a:t>
            </a:r>
            <a:endParaRPr lang="en-US" sz="4400" dirty="0"/>
          </a:p>
        </p:txBody>
      </p:sp>
      <p:sp>
        <p:nvSpPr>
          <p:cNvPr id="3" name="内容占位符 2">
            <a:extLst>
              <a:ext uri="{FF2B5EF4-FFF2-40B4-BE49-F238E27FC236}">
                <a16:creationId xmlns:a16="http://schemas.microsoft.com/office/drawing/2014/main" id="{9244816E-E373-4FBE-8171-ED238558BEB6}"/>
              </a:ext>
            </a:extLst>
          </p:cNvPr>
          <p:cNvSpPr>
            <a:spLocks noGrp="1"/>
          </p:cNvSpPr>
          <p:nvPr>
            <p:ph idx="1"/>
          </p:nvPr>
        </p:nvSpPr>
        <p:spPr/>
        <p:txBody>
          <a:bodyPr/>
          <a:lstStyle/>
          <a:p>
            <a:r>
              <a:rPr lang="en-US" b="1" dirty="0"/>
              <a:t>2. </a:t>
            </a:r>
            <a:r>
              <a:rPr lang="en-US" dirty="0"/>
              <a:t>Calculate the return to the investor from investing in XYZ FOF. Assume that the other investments in the XYZ FOF portfolio generate the same return before management fees as those of ABC HF and that XYZ FOF has the same fee structure as ABC HF.</a:t>
            </a:r>
          </a:p>
          <a:p>
            <a:r>
              <a:rPr lang="en-US" b="1" dirty="0"/>
              <a:t>3. </a:t>
            </a:r>
            <a:r>
              <a:rPr lang="en-US" dirty="0"/>
              <a:t>Why would the investor choose to invest in a fund of funds instead of a hedge fund given the effect of the “double fee” demonstrated in the answers to Questions 1 and 2?</a:t>
            </a:r>
          </a:p>
        </p:txBody>
      </p:sp>
    </p:spTree>
    <p:extLst>
      <p:ext uri="{BB962C8B-B14F-4D97-AF65-F5344CB8AC3E}">
        <p14:creationId xmlns:p14="http://schemas.microsoft.com/office/powerpoint/2010/main" val="3578124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solidFill>
                  <a:srgbClr val="FF0000"/>
                </a:solidFill>
              </a:rPr>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3469358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2719F-D1E3-410A-A856-C8094250BB9D}"/>
              </a:ext>
            </a:extLst>
          </p:cNvPr>
          <p:cNvSpPr>
            <a:spLocks noGrp="1"/>
          </p:cNvSpPr>
          <p:nvPr>
            <p:ph type="title"/>
          </p:nvPr>
        </p:nvSpPr>
        <p:spPr/>
        <p:txBody>
          <a:bodyPr/>
          <a:lstStyle/>
          <a:p>
            <a:r>
              <a:rPr lang="en-US" dirty="0"/>
              <a:t>Corporate life cycle stages</a:t>
            </a:r>
          </a:p>
        </p:txBody>
      </p:sp>
      <p:graphicFrame>
        <p:nvGraphicFramePr>
          <p:cNvPr id="4" name="内容占位符 3">
            <a:extLst>
              <a:ext uri="{FF2B5EF4-FFF2-40B4-BE49-F238E27FC236}">
                <a16:creationId xmlns:a16="http://schemas.microsoft.com/office/drawing/2014/main" id="{254276C5-EB73-4B81-AE94-1100B696E218}"/>
              </a:ext>
            </a:extLst>
          </p:cNvPr>
          <p:cNvGraphicFramePr>
            <a:graphicFrameLocks noGrp="1"/>
          </p:cNvGraphicFramePr>
          <p:nvPr>
            <p:ph idx="1"/>
            <p:extLst>
              <p:ext uri="{D42A27DB-BD31-4B8C-83A1-F6EECF244321}">
                <p14:modId xmlns:p14="http://schemas.microsoft.com/office/powerpoint/2010/main" val="2746730784"/>
              </p:ext>
            </p:extLst>
          </p:nvPr>
        </p:nvGraphicFramePr>
        <p:xfrm>
          <a:off x="1023938" y="2285998"/>
          <a:ext cx="9574107" cy="2375944"/>
        </p:xfrm>
        <a:graphic>
          <a:graphicData uri="http://schemas.openxmlformats.org/drawingml/2006/table">
            <a:tbl>
              <a:tblPr firstRow="1" bandRow="1">
                <a:tableStyleId>{F5AB1C69-6EDB-4FF4-983F-18BD219EF322}</a:tableStyleId>
              </a:tblPr>
              <a:tblGrid>
                <a:gridCol w="1595684">
                  <a:extLst>
                    <a:ext uri="{9D8B030D-6E8A-4147-A177-3AD203B41FA5}">
                      <a16:colId xmlns:a16="http://schemas.microsoft.com/office/drawing/2014/main" val="1075142328"/>
                    </a:ext>
                  </a:extLst>
                </a:gridCol>
                <a:gridCol w="1131260">
                  <a:extLst>
                    <a:ext uri="{9D8B030D-6E8A-4147-A177-3AD203B41FA5}">
                      <a16:colId xmlns:a16="http://schemas.microsoft.com/office/drawing/2014/main" val="2827304645"/>
                    </a:ext>
                  </a:extLst>
                </a:gridCol>
                <a:gridCol w="1491242">
                  <a:extLst>
                    <a:ext uri="{9D8B030D-6E8A-4147-A177-3AD203B41FA5}">
                      <a16:colId xmlns:a16="http://schemas.microsoft.com/office/drawing/2014/main" val="3585503668"/>
                    </a:ext>
                  </a:extLst>
                </a:gridCol>
                <a:gridCol w="1491242">
                  <a:extLst>
                    <a:ext uri="{9D8B030D-6E8A-4147-A177-3AD203B41FA5}">
                      <a16:colId xmlns:a16="http://schemas.microsoft.com/office/drawing/2014/main" val="404163086"/>
                    </a:ext>
                  </a:extLst>
                </a:gridCol>
                <a:gridCol w="2268995">
                  <a:extLst>
                    <a:ext uri="{9D8B030D-6E8A-4147-A177-3AD203B41FA5}">
                      <a16:colId xmlns:a16="http://schemas.microsoft.com/office/drawing/2014/main" val="168014611"/>
                    </a:ext>
                  </a:extLst>
                </a:gridCol>
                <a:gridCol w="1595684">
                  <a:extLst>
                    <a:ext uri="{9D8B030D-6E8A-4147-A177-3AD203B41FA5}">
                      <a16:colId xmlns:a16="http://schemas.microsoft.com/office/drawing/2014/main" val="38180399"/>
                    </a:ext>
                  </a:extLst>
                </a:gridCol>
              </a:tblGrid>
              <a:tr h="593986">
                <a:tc>
                  <a:txBody>
                    <a:bodyPr/>
                    <a:lstStyle/>
                    <a:p>
                      <a:r>
                        <a:rPr lang="en-US" dirty="0"/>
                        <a:t>Life cycle stage</a:t>
                      </a:r>
                    </a:p>
                  </a:txBody>
                  <a:tcPr/>
                </a:tc>
                <a:tc>
                  <a:txBody>
                    <a:bodyPr/>
                    <a:lstStyle/>
                    <a:p>
                      <a:r>
                        <a:rPr lang="en-US" dirty="0"/>
                        <a:t>Seed</a:t>
                      </a:r>
                    </a:p>
                  </a:txBody>
                  <a:tcPr/>
                </a:tc>
                <a:tc>
                  <a:txBody>
                    <a:bodyPr/>
                    <a:lstStyle/>
                    <a:p>
                      <a:r>
                        <a:rPr lang="en-US" dirty="0"/>
                        <a:t>Start up</a:t>
                      </a:r>
                    </a:p>
                  </a:txBody>
                  <a:tcPr/>
                </a:tc>
                <a:tc>
                  <a:txBody>
                    <a:bodyPr/>
                    <a:lstStyle/>
                    <a:p>
                      <a:r>
                        <a:rPr lang="en-US" dirty="0"/>
                        <a:t>Growth</a:t>
                      </a:r>
                    </a:p>
                  </a:txBody>
                  <a:tcPr/>
                </a:tc>
                <a:tc>
                  <a:txBody>
                    <a:bodyPr/>
                    <a:lstStyle/>
                    <a:p>
                      <a:r>
                        <a:rPr lang="en-US" dirty="0"/>
                        <a:t>Maturity</a:t>
                      </a:r>
                    </a:p>
                  </a:txBody>
                  <a:tcPr/>
                </a:tc>
                <a:tc>
                  <a:txBody>
                    <a:bodyPr/>
                    <a:lstStyle/>
                    <a:p>
                      <a:r>
                        <a:rPr lang="en-US" dirty="0"/>
                        <a:t>Decline</a:t>
                      </a:r>
                    </a:p>
                  </a:txBody>
                  <a:tcPr/>
                </a:tc>
                <a:extLst>
                  <a:ext uri="{0D108BD9-81ED-4DB2-BD59-A6C34878D82A}">
                    <a16:rowId xmlns:a16="http://schemas.microsoft.com/office/drawing/2014/main" val="3775770970"/>
                  </a:ext>
                </a:extLst>
              </a:tr>
              <a:tr h="593986">
                <a:tc>
                  <a:txBody>
                    <a:bodyPr/>
                    <a:lstStyle/>
                    <a:p>
                      <a:r>
                        <a:rPr lang="en-US" dirty="0"/>
                        <a:t>Revenues</a:t>
                      </a:r>
                    </a:p>
                  </a:txBody>
                  <a:tcPr/>
                </a:tc>
                <a:tc>
                  <a:txBody>
                    <a:bodyPr/>
                    <a:lstStyle/>
                    <a:p>
                      <a:r>
                        <a:rPr lang="en-US" dirty="0"/>
                        <a:t>None</a:t>
                      </a:r>
                    </a:p>
                  </a:txBody>
                  <a:tcPr/>
                </a:tc>
                <a:tc>
                  <a:txBody>
                    <a:bodyPr/>
                    <a:lstStyle/>
                    <a:p>
                      <a:r>
                        <a:rPr lang="en-US" dirty="0"/>
                        <a:t>Low to none</a:t>
                      </a:r>
                    </a:p>
                  </a:txBody>
                  <a:tcPr/>
                </a:tc>
                <a:tc>
                  <a:txBody>
                    <a:bodyPr/>
                    <a:lstStyle/>
                    <a:p>
                      <a:r>
                        <a:rPr lang="en-US" dirty="0"/>
                        <a:t>Increasing</a:t>
                      </a:r>
                    </a:p>
                  </a:txBody>
                  <a:tcPr/>
                </a:tc>
                <a:tc>
                  <a:txBody>
                    <a:bodyPr/>
                    <a:lstStyle/>
                    <a:p>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46670533"/>
                  </a:ext>
                </a:extLst>
              </a:tr>
              <a:tr h="593986">
                <a:tc>
                  <a:txBody>
                    <a:bodyPr/>
                    <a:lstStyle/>
                    <a:p>
                      <a:r>
                        <a:rPr lang="en-US" dirty="0"/>
                        <a:t>Cash flow</a:t>
                      </a:r>
                    </a:p>
                  </a:txBody>
                  <a:tcPr/>
                </a:tc>
                <a:tc>
                  <a:txBody>
                    <a:bodyPr/>
                    <a:lstStyle/>
                    <a:p>
                      <a:r>
                        <a:rPr lang="en-US" dirty="0"/>
                        <a:t>Negative</a:t>
                      </a:r>
                    </a:p>
                  </a:txBody>
                  <a:tcPr/>
                </a:tc>
                <a:tc>
                  <a:txBody>
                    <a:bodyPr/>
                    <a:lstStyle/>
                    <a:p>
                      <a:r>
                        <a:rPr lang="en-US" dirty="0"/>
                        <a:t>Negative</a:t>
                      </a:r>
                    </a:p>
                  </a:txBody>
                  <a:tcPr/>
                </a:tc>
                <a:tc>
                  <a:txBody>
                    <a:bodyPr/>
                    <a:lstStyle/>
                    <a:p>
                      <a:r>
                        <a:rPr lang="en-US" dirty="0"/>
                        <a:t>Increasing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3542335213"/>
                  </a:ext>
                </a:extLst>
              </a:tr>
              <a:tr h="593986">
                <a:tc>
                  <a:txBody>
                    <a:bodyPr/>
                    <a:lstStyle/>
                    <a:p>
                      <a:r>
                        <a:rPr lang="en-US" dirty="0"/>
                        <a:t>Business risk</a:t>
                      </a:r>
                    </a:p>
                  </a:txBody>
                  <a:tcPr/>
                </a:tc>
                <a:tc>
                  <a:txBody>
                    <a:bodyPr/>
                    <a:lstStyle/>
                    <a:p>
                      <a:r>
                        <a:rPr lang="en-US" dirty="0"/>
                        <a:t>Very high</a:t>
                      </a:r>
                    </a:p>
                  </a:txBody>
                  <a:tcPr/>
                </a:tc>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r>
                        <a:rPr lang="en-US" dirty="0"/>
                        <a:t>increasing</a:t>
                      </a:r>
                    </a:p>
                  </a:txBody>
                  <a:tcPr/>
                </a:tc>
                <a:extLst>
                  <a:ext uri="{0D108BD9-81ED-4DB2-BD59-A6C34878D82A}">
                    <a16:rowId xmlns:a16="http://schemas.microsoft.com/office/drawing/2014/main" val="876598333"/>
                  </a:ext>
                </a:extLst>
              </a:tr>
            </a:tbl>
          </a:graphicData>
        </a:graphic>
      </p:graphicFrame>
    </p:spTree>
    <p:extLst>
      <p:ext uri="{BB962C8B-B14F-4D97-AF65-F5344CB8AC3E}">
        <p14:creationId xmlns:p14="http://schemas.microsoft.com/office/powerpoint/2010/main" val="2931655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ABE09-F028-4A25-AC92-5AA95118352C}"/>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706E5ED2-0B14-405E-912E-D778EE8C2BFF}"/>
              </a:ext>
            </a:extLst>
          </p:cNvPr>
          <p:cNvSpPr>
            <a:spLocks noGrp="1"/>
          </p:cNvSpPr>
          <p:nvPr>
            <p:ph idx="1"/>
          </p:nvPr>
        </p:nvSpPr>
        <p:spPr/>
        <p:txBody>
          <a:bodyPr/>
          <a:lstStyle/>
          <a:p>
            <a:r>
              <a:rPr lang="en-US" sz="2800" b="1" dirty="0"/>
              <a:t>1.Private Equity Investment Categories</a:t>
            </a:r>
          </a:p>
          <a:p>
            <a:r>
              <a:rPr lang="en-US" sz="2400" dirty="0"/>
              <a:t>Private equity strategies include </a:t>
            </a:r>
            <a:r>
              <a:rPr lang="en-US" sz="2400" b="1" dirty="0"/>
              <a:t>leveraged buyout (LBO), venture capital (VC), and growth capital.</a:t>
            </a:r>
          </a:p>
          <a:p>
            <a:endParaRPr lang="en-US" dirty="0"/>
          </a:p>
        </p:txBody>
      </p:sp>
    </p:spTree>
    <p:extLst>
      <p:ext uri="{BB962C8B-B14F-4D97-AF65-F5344CB8AC3E}">
        <p14:creationId xmlns:p14="http://schemas.microsoft.com/office/powerpoint/2010/main" val="2832487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9A4FD-7638-4270-BA55-A7241EF40AA6}"/>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A8A50C1B-AB8E-4925-9209-05B4D41ECE69}"/>
              </a:ext>
            </a:extLst>
          </p:cNvPr>
          <p:cNvSpPr>
            <a:spLocks noGrp="1"/>
          </p:cNvSpPr>
          <p:nvPr>
            <p:ph idx="1"/>
          </p:nvPr>
        </p:nvSpPr>
        <p:spPr/>
        <p:txBody>
          <a:bodyPr>
            <a:normAutofit lnSpcReduction="10000"/>
          </a:bodyPr>
          <a:lstStyle/>
          <a:p>
            <a:r>
              <a:rPr lang="en-US" b="1" dirty="0">
                <a:solidFill>
                  <a:srgbClr val="FF0000"/>
                </a:solidFill>
              </a:rPr>
              <a:t>Venture capital </a:t>
            </a:r>
            <a:r>
              <a:rPr lang="en-US" dirty="0"/>
              <a:t>entails investing in or providing financing to private companies with high growth potential. Typically, these are start-ups or young companies, but venture capital can be injected at various stages, ranging from concept creation for a company or near the point of a company’s IPO (initial public offering) launch or its acquisition. </a:t>
            </a:r>
          </a:p>
          <a:p>
            <a:r>
              <a:rPr lang="en-US" b="1" i="1" dirty="0"/>
              <a:t>Pre-seed capital</a:t>
            </a:r>
            <a:r>
              <a:rPr lang="en-US" b="1" dirty="0"/>
              <a:t>, or </a:t>
            </a:r>
            <a:r>
              <a:rPr lang="en-US" b="1" i="1" dirty="0"/>
              <a:t>angel investing</a:t>
            </a:r>
            <a:r>
              <a:rPr lang="en-US" dirty="0"/>
              <a:t>, is capital provided at the idea stage. Funds may be used to develop a business plan and to assess market potential. The amount of financing here is typically small and sourced from individuals, often friends and family, rather than by VC funds.</a:t>
            </a:r>
          </a:p>
          <a:p>
            <a:r>
              <a:rPr lang="en-US" b="1" i="1" dirty="0"/>
              <a:t>Seed-stage financing</a:t>
            </a:r>
            <a:r>
              <a:rPr lang="en-US" b="1" dirty="0"/>
              <a:t>, or </a:t>
            </a:r>
            <a:r>
              <a:rPr lang="en-US" b="1" i="1" dirty="0"/>
              <a:t>seed capital</a:t>
            </a:r>
            <a:r>
              <a:rPr lang="en-US" dirty="0"/>
              <a:t>, generally supports product development and marketing efforts, including market research. This is the first stage at which VC funds usually invest.</a:t>
            </a:r>
          </a:p>
        </p:txBody>
      </p:sp>
    </p:spTree>
    <p:extLst>
      <p:ext uri="{BB962C8B-B14F-4D97-AF65-F5344CB8AC3E}">
        <p14:creationId xmlns:p14="http://schemas.microsoft.com/office/powerpoint/2010/main" val="3773580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053C9-41AD-4F63-873B-9C67A5DEB535}"/>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AAF98EBB-19C3-4375-83B2-2B9D2B5F4C48}"/>
              </a:ext>
            </a:extLst>
          </p:cNvPr>
          <p:cNvSpPr>
            <a:spLocks noGrp="1"/>
          </p:cNvSpPr>
          <p:nvPr>
            <p:ph idx="1"/>
          </p:nvPr>
        </p:nvSpPr>
        <p:spPr/>
        <p:txBody>
          <a:bodyPr>
            <a:normAutofit/>
          </a:bodyPr>
          <a:lstStyle/>
          <a:p>
            <a:r>
              <a:rPr lang="en-US" b="1" i="1" dirty="0"/>
              <a:t>Early-stage financing </a:t>
            </a:r>
            <a:r>
              <a:rPr lang="en-US" b="1" dirty="0"/>
              <a:t>(early-stage VC), </a:t>
            </a:r>
            <a:r>
              <a:rPr lang="en-US" dirty="0"/>
              <a:t>or </a:t>
            </a:r>
            <a:r>
              <a:rPr lang="en-US" i="1" dirty="0"/>
              <a:t>start-up stage financing</a:t>
            </a:r>
            <a:r>
              <a:rPr lang="en-US" dirty="0"/>
              <a:t>, goes to companies moving toward operation but prior to commercial production or sales, in both of which early-stage financing may be injected to initiate.</a:t>
            </a:r>
          </a:p>
          <a:p>
            <a:r>
              <a:rPr lang="en-US" b="1" i="1" dirty="0"/>
              <a:t>Later-stage financing </a:t>
            </a:r>
            <a:r>
              <a:rPr lang="en-US" b="1" dirty="0"/>
              <a:t>(expansion VC) </a:t>
            </a:r>
            <a:r>
              <a:rPr lang="en-US" dirty="0"/>
              <a:t>comes after commercial production and sales have begun but before an IPO. Funds may be used to support initial growth, a major expansion (such as a physical plant upgrade), product improvements, or a major marketing campaign.</a:t>
            </a:r>
          </a:p>
        </p:txBody>
      </p:sp>
    </p:spTree>
    <p:extLst>
      <p:ext uri="{BB962C8B-B14F-4D97-AF65-F5344CB8AC3E}">
        <p14:creationId xmlns:p14="http://schemas.microsoft.com/office/powerpoint/2010/main" val="604979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3785E-DCCE-4A57-9B90-8BBA4B6CF325}"/>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22ED89BE-A25A-44BB-98D9-35395C9922B8}"/>
              </a:ext>
            </a:extLst>
          </p:cNvPr>
          <p:cNvSpPr>
            <a:spLocks noGrp="1"/>
          </p:cNvSpPr>
          <p:nvPr>
            <p:ph idx="1"/>
          </p:nvPr>
        </p:nvSpPr>
        <p:spPr/>
        <p:txBody>
          <a:bodyPr/>
          <a:lstStyle/>
          <a:p>
            <a:r>
              <a:rPr lang="en-US" b="1" dirty="0">
                <a:solidFill>
                  <a:srgbClr val="FF0000"/>
                </a:solidFill>
              </a:rPr>
              <a:t>Leveraged buyouts</a:t>
            </a:r>
            <a:r>
              <a:rPr lang="en-US" dirty="0"/>
              <a:t>, or highly leveraged transactions, arise when private equity firms establish buyout funds (or LBO funds) to acquire public companies or established private companies, with a significant percentage of the purchase price financed through debt.</a:t>
            </a:r>
          </a:p>
          <a:p>
            <a:r>
              <a:rPr lang="en-US" dirty="0"/>
              <a:t>The LBO may also be of a specific type. In a </a:t>
            </a:r>
            <a:r>
              <a:rPr lang="en-US" b="1" dirty="0"/>
              <a:t>management buyout </a:t>
            </a:r>
            <a:r>
              <a:rPr lang="en-US" dirty="0"/>
              <a:t>(MBO), the current management team participates in the acquisition, and in a </a:t>
            </a:r>
            <a:r>
              <a:rPr lang="en-US" b="1" dirty="0"/>
              <a:t>management buy-in </a:t>
            </a:r>
            <a:r>
              <a:rPr lang="en-US" dirty="0"/>
              <a:t>(MBI), the current management team is replaced with the acquiring team involved in managing the company.</a:t>
            </a:r>
          </a:p>
        </p:txBody>
      </p:sp>
    </p:spTree>
    <p:extLst>
      <p:ext uri="{BB962C8B-B14F-4D97-AF65-F5344CB8AC3E}">
        <p14:creationId xmlns:p14="http://schemas.microsoft.com/office/powerpoint/2010/main" val="982165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E9FF9-B28C-4158-849D-B43E9CD91DA3}"/>
              </a:ext>
            </a:extLst>
          </p:cNvPr>
          <p:cNvSpPr>
            <a:spLocks noGrp="1"/>
          </p:cNvSpPr>
          <p:nvPr>
            <p:ph type="title"/>
          </p:nvPr>
        </p:nvSpPr>
        <p:spPr/>
        <p:txBody>
          <a:bodyPr>
            <a:normAutofit/>
          </a:bodyPr>
          <a:lstStyle/>
          <a:p>
            <a:r>
              <a:rPr lang="en-US" sz="4400" b="1" dirty="0"/>
              <a:t>PRIVATE EQUITY INVESTMENT CHARACTERISTICS</a:t>
            </a:r>
            <a:endParaRPr lang="en-US" sz="4400" dirty="0"/>
          </a:p>
        </p:txBody>
      </p:sp>
      <p:sp>
        <p:nvSpPr>
          <p:cNvPr id="3" name="内容占位符 2">
            <a:extLst>
              <a:ext uri="{FF2B5EF4-FFF2-40B4-BE49-F238E27FC236}">
                <a16:creationId xmlns:a16="http://schemas.microsoft.com/office/drawing/2014/main" id="{B10A3AC5-0A72-4935-BAF3-D4B3F45FCF09}"/>
              </a:ext>
            </a:extLst>
          </p:cNvPr>
          <p:cNvSpPr>
            <a:spLocks noGrp="1"/>
          </p:cNvSpPr>
          <p:nvPr>
            <p:ph idx="1"/>
          </p:nvPr>
        </p:nvSpPr>
        <p:spPr/>
        <p:txBody>
          <a:bodyPr>
            <a:normAutofit/>
          </a:bodyPr>
          <a:lstStyle/>
          <a:p>
            <a:r>
              <a:rPr lang="en-US" b="1" dirty="0">
                <a:solidFill>
                  <a:srgbClr val="FF0000"/>
                </a:solidFill>
              </a:rPr>
              <a:t>Mezzanine-stage financing </a:t>
            </a:r>
            <a:r>
              <a:rPr lang="en-US" dirty="0"/>
              <a:t>(mezzanine venture capital) prepares a company to go public as it continues to expand capacity and enhance its growth trajectory. It represents the bridge financing needed to fund a private firm until it can execute an IPO or be sold.</a:t>
            </a:r>
          </a:p>
          <a:p>
            <a:r>
              <a:rPr lang="en-US" dirty="0"/>
              <a:t>A </a:t>
            </a:r>
            <a:r>
              <a:rPr lang="en-US" b="1" dirty="0">
                <a:solidFill>
                  <a:srgbClr val="FF0000"/>
                </a:solidFill>
              </a:rPr>
              <a:t>PIPE</a:t>
            </a:r>
            <a:r>
              <a:rPr lang="en-US" dirty="0"/>
              <a:t> (private investment in public equity) transaction is a private offering to select investors with fewer disclosures and lower transaction costs that allows the issuer to raise capital more quickly and cost effectively than with other means that may be more regulated, expensive, and lengthy.</a:t>
            </a:r>
          </a:p>
        </p:txBody>
      </p:sp>
    </p:spTree>
    <p:extLst>
      <p:ext uri="{BB962C8B-B14F-4D97-AF65-F5344CB8AC3E}">
        <p14:creationId xmlns:p14="http://schemas.microsoft.com/office/powerpoint/2010/main" val="457198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ABE09-F028-4A25-AC92-5AA95118352C}"/>
              </a:ext>
            </a:extLst>
          </p:cNvPr>
          <p:cNvSpPr>
            <a:spLocks noGrp="1"/>
          </p:cNvSpPr>
          <p:nvPr>
            <p:ph type="title"/>
          </p:nvPr>
        </p:nvSpPr>
        <p:spPr/>
        <p:txBody>
          <a:bodyPr>
            <a:normAutofit/>
          </a:bodyPr>
          <a:lstStyle/>
          <a:p>
            <a:r>
              <a:rPr lang="en-US" sz="4800" b="1" dirty="0"/>
              <a:t>PRIVATE EQUITY INVESTMENT CHARACTERISTICS</a:t>
            </a:r>
            <a:endParaRPr lang="en-US" sz="4800" dirty="0"/>
          </a:p>
        </p:txBody>
      </p:sp>
      <p:sp>
        <p:nvSpPr>
          <p:cNvPr id="3" name="内容占位符 2">
            <a:extLst>
              <a:ext uri="{FF2B5EF4-FFF2-40B4-BE49-F238E27FC236}">
                <a16:creationId xmlns:a16="http://schemas.microsoft.com/office/drawing/2014/main" id="{706E5ED2-0B14-405E-912E-D778EE8C2BFF}"/>
              </a:ext>
            </a:extLst>
          </p:cNvPr>
          <p:cNvSpPr>
            <a:spLocks noGrp="1"/>
          </p:cNvSpPr>
          <p:nvPr>
            <p:ph idx="1"/>
          </p:nvPr>
        </p:nvSpPr>
        <p:spPr/>
        <p:txBody>
          <a:bodyPr/>
          <a:lstStyle/>
          <a:p>
            <a:r>
              <a:rPr lang="en-US" sz="2800" b="1" dirty="0"/>
              <a:t>2. Private Equity Exit Strategies</a:t>
            </a:r>
          </a:p>
          <a:p>
            <a:r>
              <a:rPr lang="en-US" dirty="0"/>
              <a:t>There are two main exit strategies: </a:t>
            </a:r>
            <a:r>
              <a:rPr lang="en-US" b="1" dirty="0">
                <a:solidFill>
                  <a:srgbClr val="FF0000"/>
                </a:solidFill>
              </a:rPr>
              <a:t>trade sale and public listing</a:t>
            </a:r>
            <a:r>
              <a:rPr lang="en-US" dirty="0"/>
              <a:t>, which can take the form of IPOs, direct listings, or SPACs</a:t>
            </a:r>
          </a:p>
          <a:p>
            <a:r>
              <a:rPr lang="en-US" dirty="0"/>
              <a:t>In a </a:t>
            </a:r>
            <a:r>
              <a:rPr lang="en-US" b="1" dirty="0">
                <a:solidFill>
                  <a:srgbClr val="FF0000"/>
                </a:solidFill>
              </a:rPr>
              <a:t>trade sale</a:t>
            </a:r>
            <a:r>
              <a:rPr lang="en-US" dirty="0"/>
              <a:t>, a portion or a division of the private company is sold either via direct sale or auction to a strategic buyer interested in increasing the scale and scope of the existing business.</a:t>
            </a:r>
          </a:p>
          <a:p>
            <a:r>
              <a:rPr lang="en-US" dirty="0"/>
              <a:t>Public listing on an exchange can take place either as an </a:t>
            </a:r>
            <a:r>
              <a:rPr lang="en-US" b="1" dirty="0">
                <a:solidFill>
                  <a:srgbClr val="FF0000"/>
                </a:solidFill>
              </a:rPr>
              <a:t>initial public offering </a:t>
            </a:r>
            <a:r>
              <a:rPr lang="en-US" dirty="0"/>
              <a:t>(IPO), a direct listing, or a </a:t>
            </a:r>
            <a:r>
              <a:rPr lang="en-US" b="1" dirty="0">
                <a:solidFill>
                  <a:srgbClr val="FF0000"/>
                </a:solidFill>
              </a:rPr>
              <a:t>special purpose acquisition company </a:t>
            </a:r>
            <a:r>
              <a:rPr lang="en-US" dirty="0"/>
              <a:t>(SPAC).</a:t>
            </a:r>
          </a:p>
        </p:txBody>
      </p:sp>
    </p:spTree>
    <p:extLst>
      <p:ext uri="{BB962C8B-B14F-4D97-AF65-F5344CB8AC3E}">
        <p14:creationId xmlns:p14="http://schemas.microsoft.com/office/powerpoint/2010/main" val="2270174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Hedge funds</a:t>
            </a:r>
          </a:p>
          <a:p>
            <a:r>
              <a:rPr lang="en-US" dirty="0"/>
              <a:t>Hedge funds are private investment vehicles that may invest in public equities or publicly traded fixed-income assets, private capital, and/or real assets, but they are distinguished by their </a:t>
            </a:r>
            <a:r>
              <a:rPr lang="en-US" dirty="0">
                <a:solidFill>
                  <a:srgbClr val="FF0000"/>
                </a:solidFill>
              </a:rPr>
              <a:t>investment </a:t>
            </a:r>
            <a:r>
              <a:rPr lang="en-US" i="1" dirty="0">
                <a:solidFill>
                  <a:srgbClr val="FF0000"/>
                </a:solidFill>
              </a:rPr>
              <a:t>approach </a:t>
            </a:r>
            <a:r>
              <a:rPr lang="en-US" dirty="0"/>
              <a:t>rather than by the investments themselves. Hedge funds make frequent use of leverage, derivatives, short selling, and other investment strategies.</a:t>
            </a:r>
          </a:p>
        </p:txBody>
      </p:sp>
    </p:spTree>
    <p:extLst>
      <p:ext uri="{BB962C8B-B14F-4D97-AF65-F5344CB8AC3E}">
        <p14:creationId xmlns:p14="http://schemas.microsoft.com/office/powerpoint/2010/main" val="7415148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7B50B-3EE2-493C-9944-870A0B65C3AD}"/>
              </a:ext>
            </a:extLst>
          </p:cNvPr>
          <p:cNvSpPr>
            <a:spLocks noGrp="1"/>
          </p:cNvSpPr>
          <p:nvPr>
            <p:ph type="title"/>
          </p:nvPr>
        </p:nvSpPr>
        <p:spPr/>
        <p:txBody>
          <a:bodyPr>
            <a:normAutofit/>
          </a:bodyPr>
          <a:lstStyle/>
          <a:p>
            <a:r>
              <a:rPr lang="en-US" sz="4800" b="1" dirty="0"/>
              <a:t>PRIVATE EQUITY INVESTMENT CHARACTERISTICS</a:t>
            </a:r>
            <a:endParaRPr lang="en-US" sz="4800" dirty="0"/>
          </a:p>
        </p:txBody>
      </p:sp>
      <p:graphicFrame>
        <p:nvGraphicFramePr>
          <p:cNvPr id="4" name="内容占位符 3">
            <a:extLst>
              <a:ext uri="{FF2B5EF4-FFF2-40B4-BE49-F238E27FC236}">
                <a16:creationId xmlns:a16="http://schemas.microsoft.com/office/drawing/2014/main" id="{0008B0F2-52AC-4747-9508-A330F8742764}"/>
              </a:ext>
            </a:extLst>
          </p:cNvPr>
          <p:cNvGraphicFramePr>
            <a:graphicFrameLocks noGrp="1"/>
          </p:cNvGraphicFramePr>
          <p:nvPr>
            <p:ph idx="1"/>
            <p:extLst>
              <p:ext uri="{D42A27DB-BD31-4B8C-83A1-F6EECF244321}">
                <p14:modId xmlns:p14="http://schemas.microsoft.com/office/powerpoint/2010/main" val="554736891"/>
              </p:ext>
            </p:extLst>
          </p:nvPr>
        </p:nvGraphicFramePr>
        <p:xfrm>
          <a:off x="1023937" y="2286000"/>
          <a:ext cx="10488509" cy="4937760"/>
        </p:xfrm>
        <a:graphic>
          <a:graphicData uri="http://schemas.openxmlformats.org/drawingml/2006/table">
            <a:tbl>
              <a:tblPr firstRow="1" bandRow="1">
                <a:tableStyleId>{5C22544A-7EE6-4342-B048-85BDC9FD1C3A}</a:tableStyleId>
              </a:tblPr>
              <a:tblGrid>
                <a:gridCol w="1269558">
                  <a:extLst>
                    <a:ext uri="{9D8B030D-6E8A-4147-A177-3AD203B41FA5}">
                      <a16:colId xmlns:a16="http://schemas.microsoft.com/office/drawing/2014/main" val="3730920298"/>
                    </a:ext>
                  </a:extLst>
                </a:gridCol>
                <a:gridCol w="4452079">
                  <a:extLst>
                    <a:ext uri="{9D8B030D-6E8A-4147-A177-3AD203B41FA5}">
                      <a16:colId xmlns:a16="http://schemas.microsoft.com/office/drawing/2014/main" val="2922958529"/>
                    </a:ext>
                  </a:extLst>
                </a:gridCol>
                <a:gridCol w="4766872">
                  <a:extLst>
                    <a:ext uri="{9D8B030D-6E8A-4147-A177-3AD203B41FA5}">
                      <a16:colId xmlns:a16="http://schemas.microsoft.com/office/drawing/2014/main" val="1874300358"/>
                    </a:ext>
                  </a:extLst>
                </a:gridCol>
              </a:tblGrid>
              <a:tr h="343017">
                <a:tc>
                  <a:txBody>
                    <a:bodyPr/>
                    <a:lstStyle/>
                    <a:p>
                      <a:r>
                        <a:rPr lang="en-US" altLang="zh-CN" dirty="0"/>
                        <a:t>Strategy</a:t>
                      </a:r>
                      <a:endParaRPr lang="en-US" dirty="0"/>
                    </a:p>
                  </a:txBody>
                  <a:tcPr/>
                </a:tc>
                <a:tc>
                  <a:txBody>
                    <a:bodyPr/>
                    <a:lstStyle/>
                    <a:p>
                      <a:r>
                        <a:rPr lang="en-US" altLang="zh-CN" dirty="0"/>
                        <a:t>Advantage</a:t>
                      </a:r>
                      <a:endParaRPr lang="en-US" dirty="0"/>
                    </a:p>
                  </a:txBody>
                  <a:tcPr/>
                </a:tc>
                <a:tc>
                  <a:txBody>
                    <a:bodyPr/>
                    <a:lstStyle/>
                    <a:p>
                      <a:r>
                        <a:rPr lang="en-US" altLang="zh-CN" dirty="0"/>
                        <a:t>Disadvantage</a:t>
                      </a:r>
                      <a:endParaRPr lang="en-US" dirty="0"/>
                    </a:p>
                  </a:txBody>
                  <a:tcPr/>
                </a:tc>
                <a:extLst>
                  <a:ext uri="{0D108BD9-81ED-4DB2-BD59-A6C34878D82A}">
                    <a16:rowId xmlns:a16="http://schemas.microsoft.com/office/drawing/2014/main" val="20307471"/>
                  </a:ext>
                </a:extLst>
              </a:tr>
              <a:tr h="1860752">
                <a:tc>
                  <a:txBody>
                    <a:bodyPr/>
                    <a:lstStyle/>
                    <a:p>
                      <a:r>
                        <a:rPr lang="en-US" altLang="zh-CN" dirty="0"/>
                        <a:t>Trade sale</a:t>
                      </a:r>
                      <a:endParaRPr lang="en-US" dirty="0"/>
                    </a:p>
                  </a:txBody>
                  <a:tcPr/>
                </a:tc>
                <a:tc>
                  <a:txBody>
                    <a:bodyPr/>
                    <a:lstStyle/>
                    <a:p>
                      <a:r>
                        <a:rPr lang="en-US" sz="1800" b="0" i="0" u="none" strike="noStrike" kern="1200" baseline="0" dirty="0">
                          <a:solidFill>
                            <a:schemeClr val="dk1"/>
                          </a:solidFill>
                          <a:latin typeface="+mn-lt"/>
                          <a:ea typeface="+mn-ea"/>
                          <a:cs typeface="+mn-cs"/>
                        </a:rPr>
                        <a:t>1. Immediate cash exit</a:t>
                      </a:r>
                    </a:p>
                    <a:p>
                      <a:r>
                        <a:rPr lang="en-US" sz="1800" b="0" i="0" u="none" strike="noStrike" kern="1200" baseline="0" dirty="0">
                          <a:solidFill>
                            <a:schemeClr val="dk1"/>
                          </a:solidFill>
                          <a:latin typeface="+mn-lt"/>
                          <a:ea typeface="+mn-ea"/>
                          <a:cs typeface="+mn-cs"/>
                        </a:rPr>
                        <a:t>2. Higher price from synergy-seeking strategic buyers</a:t>
                      </a:r>
                    </a:p>
                    <a:p>
                      <a:r>
                        <a:rPr lang="en-US" sz="1800" b="0" i="0" u="none" strike="noStrike" kern="1200" baseline="0" dirty="0">
                          <a:solidFill>
                            <a:schemeClr val="dk1"/>
                          </a:solidFill>
                          <a:latin typeface="+mn-lt"/>
                          <a:ea typeface="+mn-ea"/>
                          <a:cs typeface="+mn-cs"/>
                        </a:rPr>
                        <a:t>3. Fast and simple execution</a:t>
                      </a:r>
                    </a:p>
                    <a:p>
                      <a:r>
                        <a:rPr lang="en-US" sz="1800" b="0" i="0" u="none" strike="noStrike" kern="1200" baseline="0" dirty="0">
                          <a:solidFill>
                            <a:schemeClr val="dk1"/>
                          </a:solidFill>
                          <a:latin typeface="+mn-lt"/>
                          <a:ea typeface="+mn-ea"/>
                          <a:cs typeface="+mn-cs"/>
                        </a:rPr>
                        <a:t>4. Streamlined process on transaction cost, disclosure, and confidentiality from dealing with only one party</a:t>
                      </a:r>
                      <a:endParaRPr lang="en-US" dirty="0"/>
                    </a:p>
                  </a:txBody>
                  <a:tcPr/>
                </a:tc>
                <a:tc>
                  <a:txBody>
                    <a:bodyPr/>
                    <a:lstStyle/>
                    <a:p>
                      <a:r>
                        <a:rPr lang="en-US" sz="1800" b="0" i="0" u="none" strike="noStrike" kern="1200" baseline="0" dirty="0">
                          <a:solidFill>
                            <a:schemeClr val="dk1"/>
                          </a:solidFill>
                          <a:latin typeface="+mn-lt"/>
                          <a:ea typeface="+mn-ea"/>
                          <a:cs typeface="+mn-cs"/>
                        </a:rPr>
                        <a:t>1. Potential management opposition</a:t>
                      </a:r>
                    </a:p>
                    <a:p>
                      <a:r>
                        <a:rPr lang="en-US" sz="1800" b="0" i="0" u="none" strike="noStrike" kern="1200" baseline="0" dirty="0">
                          <a:solidFill>
                            <a:schemeClr val="dk1"/>
                          </a:solidFill>
                          <a:latin typeface="+mn-lt"/>
                          <a:ea typeface="+mn-ea"/>
                          <a:cs typeface="+mn-cs"/>
                        </a:rPr>
                        <a:t>2. Limited set of buyers</a:t>
                      </a:r>
                    </a:p>
                    <a:p>
                      <a:r>
                        <a:rPr lang="en-US" sz="1800" b="0" i="0" u="none" strike="noStrike" kern="1200" baseline="0" dirty="0">
                          <a:solidFill>
                            <a:schemeClr val="dk1"/>
                          </a:solidFill>
                          <a:latin typeface="+mn-lt"/>
                          <a:ea typeface="+mn-ea"/>
                          <a:cs typeface="+mn-cs"/>
                        </a:rPr>
                        <a:t>3. Reduced financial appeal to employees due to forgone monetization of ownership</a:t>
                      </a:r>
                    </a:p>
                    <a:p>
                      <a:r>
                        <a:rPr lang="en-US" sz="1800" b="0" i="0" u="none" strike="noStrike" kern="1200" baseline="0" dirty="0">
                          <a:solidFill>
                            <a:schemeClr val="dk1"/>
                          </a:solidFill>
                          <a:latin typeface="+mn-lt"/>
                          <a:ea typeface="+mn-ea"/>
                          <a:cs typeface="+mn-cs"/>
                        </a:rPr>
                        <a:t>stakes/options</a:t>
                      </a:r>
                      <a:endParaRPr lang="en-US" dirty="0"/>
                    </a:p>
                  </a:txBody>
                  <a:tcPr/>
                </a:tc>
                <a:extLst>
                  <a:ext uri="{0D108BD9-81ED-4DB2-BD59-A6C34878D82A}">
                    <a16:rowId xmlns:a16="http://schemas.microsoft.com/office/drawing/2014/main" val="3121816838"/>
                  </a:ext>
                </a:extLst>
              </a:tr>
              <a:tr h="2368230">
                <a:tc>
                  <a:txBody>
                    <a:bodyPr/>
                    <a:lstStyle/>
                    <a:p>
                      <a:r>
                        <a:rPr lang="en-US" dirty="0"/>
                        <a:t>IPO</a:t>
                      </a:r>
                    </a:p>
                  </a:txBody>
                  <a:tcPr/>
                </a:tc>
                <a:tc>
                  <a:txBody>
                    <a:bodyPr/>
                    <a:lstStyle/>
                    <a:p>
                      <a:r>
                        <a:rPr lang="en-US" sz="1800" b="0" i="0" u="none" strike="noStrike" kern="1200" baseline="0" dirty="0">
                          <a:solidFill>
                            <a:schemeClr val="dk1"/>
                          </a:solidFill>
                          <a:latin typeface="+mn-lt"/>
                          <a:ea typeface="+mn-ea"/>
                          <a:cs typeface="+mn-cs"/>
                        </a:rPr>
                        <a:t>1. Highest potential share price</a:t>
                      </a:r>
                    </a:p>
                    <a:p>
                      <a:r>
                        <a:rPr lang="en-US" sz="1800" b="0" i="0" u="none" strike="noStrike" kern="1200" baseline="0" dirty="0">
                          <a:solidFill>
                            <a:schemeClr val="dk1"/>
                          </a:solidFill>
                          <a:latin typeface="+mn-lt"/>
                          <a:ea typeface="+mn-ea"/>
                          <a:cs typeface="+mn-cs"/>
                        </a:rPr>
                        <a:t>2. Likeliest management approval</a:t>
                      </a:r>
                    </a:p>
                    <a:p>
                      <a:r>
                        <a:rPr lang="en-US" sz="1800" b="0" i="0" u="none" strike="noStrike" kern="1200" baseline="0" dirty="0">
                          <a:solidFill>
                            <a:schemeClr val="dk1"/>
                          </a:solidFill>
                          <a:latin typeface="+mn-lt"/>
                          <a:ea typeface="+mn-ea"/>
                          <a:cs typeface="+mn-cs"/>
                        </a:rPr>
                        <a:t>3. Sharing in potential share price</a:t>
                      </a:r>
                    </a:p>
                    <a:p>
                      <a:r>
                        <a:rPr lang="en-US" sz="1800" b="0" i="0" u="none" strike="noStrike" kern="1200" baseline="0" dirty="0">
                          <a:solidFill>
                            <a:schemeClr val="dk1"/>
                          </a:solidFill>
                          <a:latin typeface="+mn-lt"/>
                          <a:ea typeface="+mn-ea"/>
                          <a:cs typeface="+mn-cs"/>
                        </a:rPr>
                        <a:t>appreciation from ongoing ownership</a:t>
                      </a:r>
                    </a:p>
                    <a:p>
                      <a:r>
                        <a:rPr lang="en-US" sz="1800" b="0" i="0" u="none" strike="noStrike" kern="1200" baseline="0" dirty="0">
                          <a:solidFill>
                            <a:schemeClr val="dk1"/>
                          </a:solidFill>
                          <a:latin typeface="+mn-lt"/>
                          <a:ea typeface="+mn-ea"/>
                          <a:cs typeface="+mn-cs"/>
                        </a:rPr>
                        <a:t>stake</a:t>
                      </a:r>
                      <a:endParaRPr lang="en-US" dirty="0"/>
                    </a:p>
                  </a:txBody>
                  <a:tcPr/>
                </a:tc>
                <a:tc>
                  <a:txBody>
                    <a:bodyPr/>
                    <a:lstStyle/>
                    <a:p>
                      <a:r>
                        <a:rPr lang="en-US" sz="1800" b="0" i="0" u="none" strike="noStrike" kern="1200" baseline="0" dirty="0">
                          <a:solidFill>
                            <a:schemeClr val="dk1"/>
                          </a:solidFill>
                          <a:latin typeface="+mn-lt"/>
                          <a:ea typeface="+mn-ea"/>
                          <a:cs typeface="+mn-cs"/>
                        </a:rPr>
                        <a:t>1. High transaction costs</a:t>
                      </a:r>
                    </a:p>
                    <a:p>
                      <a:r>
                        <a:rPr lang="en-US" sz="1800" b="0" i="0" u="none" strike="noStrike" kern="1200" baseline="0" dirty="0">
                          <a:solidFill>
                            <a:schemeClr val="dk1"/>
                          </a:solidFill>
                          <a:latin typeface="+mn-lt"/>
                          <a:ea typeface="+mn-ea"/>
                          <a:cs typeface="+mn-cs"/>
                        </a:rPr>
                        <a:t>2. Long lead time</a:t>
                      </a:r>
                    </a:p>
                    <a:p>
                      <a:r>
                        <a:rPr lang="en-US" sz="1800" b="0" i="0" u="none" strike="noStrike" kern="1200" baseline="0" dirty="0">
                          <a:solidFill>
                            <a:schemeClr val="dk1"/>
                          </a:solidFill>
                          <a:latin typeface="+mn-lt"/>
                          <a:ea typeface="+mn-ea"/>
                          <a:cs typeface="+mn-cs"/>
                        </a:rPr>
                        <a:t>3. Stock market volatility creating</a:t>
                      </a:r>
                    </a:p>
                    <a:p>
                      <a:r>
                        <a:rPr lang="en-US" sz="1800" b="0" i="0" u="none" strike="noStrike" kern="1200" baseline="0" dirty="0">
                          <a:solidFill>
                            <a:schemeClr val="dk1"/>
                          </a:solidFill>
                          <a:latin typeface="+mn-lt"/>
                          <a:ea typeface="+mn-ea"/>
                          <a:cs typeface="+mn-cs"/>
                        </a:rPr>
                        <a:t>value uncertainty</a:t>
                      </a:r>
                    </a:p>
                    <a:p>
                      <a:r>
                        <a:rPr lang="en-US" sz="1800" b="0" i="0" u="none" strike="noStrike" kern="1200" baseline="0" dirty="0">
                          <a:solidFill>
                            <a:schemeClr val="dk1"/>
                          </a:solidFill>
                          <a:latin typeface="+mn-lt"/>
                          <a:ea typeface="+mn-ea"/>
                          <a:cs typeface="+mn-cs"/>
                        </a:rPr>
                        <a:t>4. Onerous disclosure</a:t>
                      </a:r>
                    </a:p>
                    <a:p>
                      <a:r>
                        <a:rPr lang="en-US" sz="1800" b="0" i="0" u="none" strike="noStrike" kern="1200" baseline="0" dirty="0">
                          <a:solidFill>
                            <a:schemeClr val="dk1"/>
                          </a:solidFill>
                          <a:latin typeface="+mn-lt"/>
                          <a:ea typeface="+mn-ea"/>
                          <a:cs typeface="+mn-cs"/>
                        </a:rPr>
                        <a:t>5. Potential lockup period freezing</a:t>
                      </a:r>
                    </a:p>
                    <a:p>
                      <a:r>
                        <a:rPr lang="en-US" sz="1800" b="0" i="0" u="none" strike="noStrike" kern="1200" baseline="0" dirty="0">
                          <a:solidFill>
                            <a:schemeClr val="dk1"/>
                          </a:solidFill>
                          <a:latin typeface="+mn-lt"/>
                          <a:ea typeface="+mn-ea"/>
                          <a:cs typeface="+mn-cs"/>
                        </a:rPr>
                        <a:t>capital committed to deal</a:t>
                      </a:r>
                    </a:p>
                    <a:p>
                      <a:r>
                        <a:rPr lang="en-US" sz="1800" b="0" i="0" u="none" strike="noStrike" kern="1200" baseline="0" dirty="0">
                          <a:solidFill>
                            <a:schemeClr val="dk1"/>
                          </a:solidFill>
                          <a:latin typeface="+mn-lt"/>
                          <a:ea typeface="+mn-ea"/>
                          <a:cs typeface="+mn-cs"/>
                        </a:rPr>
                        <a:t>6. Suitable mainly for large and fast growing companies</a:t>
                      </a:r>
                      <a:endParaRPr lang="en-US" dirty="0"/>
                    </a:p>
                  </a:txBody>
                  <a:tcPr/>
                </a:tc>
                <a:extLst>
                  <a:ext uri="{0D108BD9-81ED-4DB2-BD59-A6C34878D82A}">
                    <a16:rowId xmlns:a16="http://schemas.microsoft.com/office/drawing/2014/main" val="1388335243"/>
                  </a:ext>
                </a:extLst>
              </a:tr>
            </a:tbl>
          </a:graphicData>
        </a:graphic>
      </p:graphicFrame>
    </p:spTree>
    <p:extLst>
      <p:ext uri="{BB962C8B-B14F-4D97-AF65-F5344CB8AC3E}">
        <p14:creationId xmlns:p14="http://schemas.microsoft.com/office/powerpoint/2010/main" val="6521019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F412E-D070-4D6B-B061-6B79786E2167}"/>
              </a:ext>
            </a:extLst>
          </p:cNvPr>
          <p:cNvSpPr>
            <a:spLocks noGrp="1"/>
          </p:cNvSpPr>
          <p:nvPr>
            <p:ph type="title"/>
          </p:nvPr>
        </p:nvSpPr>
        <p:spPr/>
        <p:txBody>
          <a:bodyPr>
            <a:normAutofit/>
          </a:bodyPr>
          <a:lstStyle/>
          <a:p>
            <a:r>
              <a:rPr lang="en-US" sz="4800" b="1" dirty="0"/>
              <a:t>PRIVATE EQUITY INVESTMENT CHARACTERISTICS</a:t>
            </a:r>
            <a:endParaRPr lang="en-US" sz="4800" dirty="0"/>
          </a:p>
        </p:txBody>
      </p:sp>
      <p:graphicFrame>
        <p:nvGraphicFramePr>
          <p:cNvPr id="4" name="内容占位符 3">
            <a:extLst>
              <a:ext uri="{FF2B5EF4-FFF2-40B4-BE49-F238E27FC236}">
                <a16:creationId xmlns:a16="http://schemas.microsoft.com/office/drawing/2014/main" id="{C79C571A-553E-4D09-A45D-A116CED46AEA}"/>
              </a:ext>
            </a:extLst>
          </p:cNvPr>
          <p:cNvGraphicFramePr>
            <a:graphicFrameLocks noGrp="1"/>
          </p:cNvGraphicFramePr>
          <p:nvPr>
            <p:ph idx="1"/>
            <p:extLst>
              <p:ext uri="{D42A27DB-BD31-4B8C-83A1-F6EECF244321}">
                <p14:modId xmlns:p14="http://schemas.microsoft.com/office/powerpoint/2010/main" val="4160942198"/>
              </p:ext>
            </p:extLst>
          </p:nvPr>
        </p:nvGraphicFramePr>
        <p:xfrm>
          <a:off x="1023938" y="2286000"/>
          <a:ext cx="9720261" cy="2656840"/>
        </p:xfrm>
        <a:graphic>
          <a:graphicData uri="http://schemas.openxmlformats.org/drawingml/2006/table">
            <a:tbl>
              <a:tblPr firstRow="1" bandRow="1">
                <a:tableStyleId>{5C22544A-7EE6-4342-B048-85BDC9FD1C3A}</a:tableStyleId>
              </a:tblPr>
              <a:tblGrid>
                <a:gridCol w="1182233">
                  <a:extLst>
                    <a:ext uri="{9D8B030D-6E8A-4147-A177-3AD203B41FA5}">
                      <a16:colId xmlns:a16="http://schemas.microsoft.com/office/drawing/2014/main" val="3982584606"/>
                    </a:ext>
                  </a:extLst>
                </a:gridCol>
                <a:gridCol w="4789715">
                  <a:extLst>
                    <a:ext uri="{9D8B030D-6E8A-4147-A177-3AD203B41FA5}">
                      <a16:colId xmlns:a16="http://schemas.microsoft.com/office/drawing/2014/main" val="809393793"/>
                    </a:ext>
                  </a:extLst>
                </a:gridCol>
                <a:gridCol w="3748313">
                  <a:extLst>
                    <a:ext uri="{9D8B030D-6E8A-4147-A177-3AD203B41FA5}">
                      <a16:colId xmlns:a16="http://schemas.microsoft.com/office/drawing/2014/main" val="1672452532"/>
                    </a:ext>
                  </a:extLst>
                </a:gridCol>
              </a:tblGrid>
              <a:tr h="370840">
                <a:tc>
                  <a:txBody>
                    <a:bodyPr/>
                    <a:lstStyle/>
                    <a:p>
                      <a:r>
                        <a:rPr lang="en-US" altLang="zh-CN" dirty="0"/>
                        <a:t>Strategy</a:t>
                      </a:r>
                      <a:endParaRPr lang="en-US" dirty="0"/>
                    </a:p>
                  </a:txBody>
                  <a:tcPr/>
                </a:tc>
                <a:tc>
                  <a:txBody>
                    <a:bodyPr/>
                    <a:lstStyle/>
                    <a:p>
                      <a:r>
                        <a:rPr lang="en-US" altLang="zh-CN" dirty="0"/>
                        <a:t>Advantage</a:t>
                      </a:r>
                      <a:endParaRPr lang="en-US" dirty="0"/>
                    </a:p>
                  </a:txBody>
                  <a:tcPr/>
                </a:tc>
                <a:tc>
                  <a:txBody>
                    <a:bodyPr/>
                    <a:lstStyle/>
                    <a:p>
                      <a:r>
                        <a:rPr lang="en-US" altLang="zh-CN" dirty="0"/>
                        <a:t>Disadvantage</a:t>
                      </a:r>
                      <a:endParaRPr lang="en-US" dirty="0"/>
                    </a:p>
                  </a:txBody>
                  <a:tcPr/>
                </a:tc>
                <a:extLst>
                  <a:ext uri="{0D108BD9-81ED-4DB2-BD59-A6C34878D82A}">
                    <a16:rowId xmlns:a16="http://schemas.microsoft.com/office/drawing/2014/main" val="3088031506"/>
                  </a:ext>
                </a:extLst>
              </a:tr>
              <a:tr h="370840">
                <a:tc>
                  <a:txBody>
                    <a:bodyPr/>
                    <a:lstStyle/>
                    <a:p>
                      <a:r>
                        <a:rPr lang="en-US" dirty="0"/>
                        <a:t>SPAC</a:t>
                      </a:r>
                    </a:p>
                  </a:txBody>
                  <a:tcPr/>
                </a:tc>
                <a:tc>
                  <a:txBody>
                    <a:bodyPr/>
                    <a:lstStyle/>
                    <a:p>
                      <a:r>
                        <a:rPr lang="en-US" sz="1800" b="0" i="0" u="none" strike="noStrike" kern="1200" baseline="0" dirty="0">
                          <a:solidFill>
                            <a:schemeClr val="dk1"/>
                          </a:solidFill>
                          <a:latin typeface="+mn-lt"/>
                          <a:ea typeface="+mn-ea"/>
                          <a:cs typeface="+mn-cs"/>
                        </a:rPr>
                        <a:t>1. Extended disclosure time and ability to provide forward guidance to develop investor interest</a:t>
                      </a:r>
                    </a:p>
                    <a:p>
                      <a:r>
                        <a:rPr lang="en-US" sz="1800" b="0" i="0" u="none" strike="noStrike" kern="1200" baseline="0" dirty="0">
                          <a:solidFill>
                            <a:schemeClr val="dk1"/>
                          </a:solidFill>
                          <a:latin typeface="+mn-lt"/>
                          <a:ea typeface="+mn-ea"/>
                          <a:cs typeface="+mn-cs"/>
                        </a:rPr>
                        <a:t>2. Fixed valuation with lower share price volatility</a:t>
                      </a:r>
                    </a:p>
                    <a:p>
                      <a:r>
                        <a:rPr lang="en-US" sz="1800" b="0" i="0" u="none" strike="noStrike" kern="1200" baseline="0" dirty="0">
                          <a:solidFill>
                            <a:schemeClr val="dk1"/>
                          </a:solidFill>
                          <a:latin typeface="+mn-lt"/>
                          <a:ea typeface="+mn-ea"/>
                          <a:cs typeface="+mn-cs"/>
                        </a:rPr>
                        <a:t>3. Transaction structure flexibility</a:t>
                      </a:r>
                    </a:p>
                    <a:p>
                      <a:r>
                        <a:rPr lang="en-US" sz="1800" b="0" i="0" u="none" strike="noStrike" kern="1200" baseline="0" dirty="0">
                          <a:solidFill>
                            <a:schemeClr val="dk1"/>
                          </a:solidFill>
                          <a:latin typeface="+mn-lt"/>
                          <a:ea typeface="+mn-ea"/>
                          <a:cs typeface="+mn-cs"/>
                        </a:rPr>
                        <a:t>4. Involvement of high-profile, seasoned sponsors and their investor networks</a:t>
                      </a:r>
                      <a:endParaRPr lang="en-US" dirty="0"/>
                    </a:p>
                  </a:txBody>
                  <a:tcPr/>
                </a:tc>
                <a:tc>
                  <a:txBody>
                    <a:bodyPr/>
                    <a:lstStyle/>
                    <a:p>
                      <a:r>
                        <a:rPr lang="en-US" sz="1800" b="0" i="0" u="none" strike="noStrike" kern="1200" baseline="0" dirty="0">
                          <a:solidFill>
                            <a:schemeClr val="dk1"/>
                          </a:solidFill>
                          <a:latin typeface="+mn-lt"/>
                          <a:ea typeface="+mn-ea"/>
                          <a:cs typeface="+mn-cs"/>
                        </a:rPr>
                        <a:t>1. Potential higher capital costs of</a:t>
                      </a:r>
                    </a:p>
                    <a:p>
                      <a:r>
                        <a:rPr lang="en-US" sz="1800" b="0" i="0" u="none" strike="noStrike" kern="1200" baseline="0" dirty="0">
                          <a:solidFill>
                            <a:schemeClr val="dk1"/>
                          </a:solidFill>
                          <a:latin typeface="+mn-lt"/>
                          <a:ea typeface="+mn-ea"/>
                          <a:cs typeface="+mn-cs"/>
                        </a:rPr>
                        <a:t>dilution, warrants, and fees</a:t>
                      </a:r>
                    </a:p>
                    <a:p>
                      <a:r>
                        <a:rPr lang="en-US" sz="1800" b="0" i="0" u="none" strike="noStrike" kern="1200" baseline="0" dirty="0">
                          <a:solidFill>
                            <a:schemeClr val="dk1"/>
                          </a:solidFill>
                          <a:latin typeface="+mn-lt"/>
                          <a:ea typeface="+mn-ea"/>
                          <a:cs typeface="+mn-cs"/>
                        </a:rPr>
                        <a:t>2. Divergence between announced</a:t>
                      </a:r>
                    </a:p>
                    <a:p>
                      <a:r>
                        <a:rPr lang="en-US" sz="1800" b="0" i="0" u="none" strike="noStrike" kern="1200" baseline="0" dirty="0">
                          <a:solidFill>
                            <a:schemeClr val="dk1"/>
                          </a:solidFill>
                          <a:latin typeface="+mn-lt"/>
                          <a:ea typeface="+mn-ea"/>
                          <a:cs typeface="+mn-cs"/>
                        </a:rPr>
                        <a:t>and true equity value due to dilution</a:t>
                      </a:r>
                    </a:p>
                    <a:p>
                      <a:r>
                        <a:rPr lang="en-US" sz="1800" b="0" i="0" u="none" strike="noStrike" kern="1200" baseline="0" dirty="0">
                          <a:solidFill>
                            <a:schemeClr val="dk1"/>
                          </a:solidFill>
                          <a:latin typeface="+mn-lt"/>
                          <a:ea typeface="+mn-ea"/>
                          <a:cs typeface="+mn-cs"/>
                        </a:rPr>
                        <a:t>3. Deal and capital risk of potential</a:t>
                      </a:r>
                    </a:p>
                    <a:p>
                      <a:r>
                        <a:rPr lang="en-US" sz="1800" b="0" i="0" u="none" strike="noStrike" kern="1200" baseline="0" dirty="0">
                          <a:solidFill>
                            <a:schemeClr val="dk1"/>
                          </a:solidFill>
                          <a:latin typeface="+mn-lt"/>
                          <a:ea typeface="+mn-ea"/>
                          <a:cs typeface="+mn-cs"/>
                        </a:rPr>
                        <a:t>redemptions</a:t>
                      </a:r>
                    </a:p>
                    <a:p>
                      <a:r>
                        <a:rPr lang="en-US" sz="1800" b="0" i="0" u="none" strike="noStrike" kern="1200" baseline="0" dirty="0">
                          <a:solidFill>
                            <a:schemeClr val="dk1"/>
                          </a:solidFill>
                          <a:latin typeface="+mn-lt"/>
                          <a:ea typeface="+mn-ea"/>
                          <a:cs typeface="+mn-cs"/>
                        </a:rPr>
                        <a:t>4. Prolonged post-merger</a:t>
                      </a:r>
                    </a:p>
                    <a:p>
                      <a:r>
                        <a:rPr lang="en-US" sz="1800" b="0" i="0" u="none" strike="noStrike" kern="1200" baseline="0" dirty="0">
                          <a:solidFill>
                            <a:schemeClr val="dk1"/>
                          </a:solidFill>
                          <a:latin typeface="+mn-lt"/>
                          <a:ea typeface="+mn-ea"/>
                          <a:cs typeface="+mn-cs"/>
                        </a:rPr>
                        <a:t>stockholder overhang and churn</a:t>
                      </a:r>
                      <a:endParaRPr lang="en-US" dirty="0"/>
                    </a:p>
                  </a:txBody>
                  <a:tcPr/>
                </a:tc>
                <a:extLst>
                  <a:ext uri="{0D108BD9-81ED-4DB2-BD59-A6C34878D82A}">
                    <a16:rowId xmlns:a16="http://schemas.microsoft.com/office/drawing/2014/main" val="3885018311"/>
                  </a:ext>
                </a:extLst>
              </a:tr>
            </a:tbl>
          </a:graphicData>
        </a:graphic>
      </p:graphicFrame>
      <p:sp>
        <p:nvSpPr>
          <p:cNvPr id="5" name="文本框 4">
            <a:extLst>
              <a:ext uri="{FF2B5EF4-FFF2-40B4-BE49-F238E27FC236}">
                <a16:creationId xmlns:a16="http://schemas.microsoft.com/office/drawing/2014/main" id="{458B65F6-2A3C-4D65-903A-7C42DE0D388D}"/>
              </a:ext>
            </a:extLst>
          </p:cNvPr>
          <p:cNvSpPr txBox="1"/>
          <p:nvPr/>
        </p:nvSpPr>
        <p:spPr>
          <a:xfrm>
            <a:off x="1023938" y="5312229"/>
            <a:ext cx="9720261" cy="1107996"/>
          </a:xfrm>
          <a:prstGeom prst="rect">
            <a:avLst/>
          </a:prstGeom>
          <a:noFill/>
        </p:spPr>
        <p:txBody>
          <a:bodyPr wrap="square" rtlCol="0">
            <a:spAutoFit/>
          </a:bodyPr>
          <a:lstStyle/>
          <a:p>
            <a:r>
              <a:rPr lang="en-US" sz="2400" dirty="0"/>
              <a:t>In addition to the previously discussed exit strategies, other exit strategies include </a:t>
            </a:r>
            <a:r>
              <a:rPr lang="en-US" sz="2400" b="1" dirty="0"/>
              <a:t>recapitalization</a:t>
            </a:r>
            <a:r>
              <a:rPr lang="en-US" sz="2400" dirty="0"/>
              <a:t>, </a:t>
            </a:r>
            <a:r>
              <a:rPr lang="en-US" sz="2400" b="1" dirty="0"/>
              <a:t>secondary sale</a:t>
            </a:r>
            <a:r>
              <a:rPr lang="en-US" sz="2400" dirty="0"/>
              <a:t>, and </a:t>
            </a:r>
            <a:r>
              <a:rPr lang="en-US" sz="2400" b="1" dirty="0"/>
              <a:t>write-off/liquidation</a:t>
            </a:r>
            <a:r>
              <a:rPr lang="en-US" sz="2400" dirty="0"/>
              <a:t>.</a:t>
            </a:r>
          </a:p>
          <a:p>
            <a:endParaRPr lang="en-US" dirty="0"/>
          </a:p>
        </p:txBody>
      </p:sp>
    </p:spTree>
    <p:extLst>
      <p:ext uri="{BB962C8B-B14F-4D97-AF65-F5344CB8AC3E}">
        <p14:creationId xmlns:p14="http://schemas.microsoft.com/office/powerpoint/2010/main" val="2156319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BC00BE-3952-414E-9023-AD06ADB338F4}"/>
              </a:ext>
            </a:extLst>
          </p:cNvPr>
          <p:cNvSpPr>
            <a:spLocks noGrp="1"/>
          </p:cNvSpPr>
          <p:nvPr>
            <p:ph type="title"/>
          </p:nvPr>
        </p:nvSpPr>
        <p:spPr/>
        <p:txBody>
          <a:bodyPr>
            <a:normAutofit/>
          </a:bodyPr>
          <a:lstStyle/>
          <a:p>
            <a:r>
              <a:rPr lang="en-US" sz="4800" b="1" dirty="0"/>
              <a:t>PRIVATE EQUITY INVESTMENT CHARACTERISTICS</a:t>
            </a:r>
            <a:endParaRPr lang="en-US" sz="4800" dirty="0"/>
          </a:p>
        </p:txBody>
      </p:sp>
      <p:sp>
        <p:nvSpPr>
          <p:cNvPr id="3" name="内容占位符 2">
            <a:extLst>
              <a:ext uri="{FF2B5EF4-FFF2-40B4-BE49-F238E27FC236}">
                <a16:creationId xmlns:a16="http://schemas.microsoft.com/office/drawing/2014/main" id="{E22D9353-9CFA-41EA-8867-C78C84BA8265}"/>
              </a:ext>
            </a:extLst>
          </p:cNvPr>
          <p:cNvSpPr>
            <a:spLocks noGrp="1"/>
          </p:cNvSpPr>
          <p:nvPr>
            <p:ph idx="1"/>
          </p:nvPr>
        </p:nvSpPr>
        <p:spPr/>
        <p:txBody>
          <a:bodyPr>
            <a:normAutofit/>
          </a:bodyPr>
          <a:lstStyle/>
          <a:p>
            <a:r>
              <a:rPr lang="en-US" sz="2800" b="1" dirty="0"/>
              <a:t>3. Risk–Return from Private Equity Investments</a:t>
            </a:r>
          </a:p>
          <a:p>
            <a:r>
              <a:rPr lang="en-US" sz="2400" dirty="0"/>
              <a:t>Investing in private equity, including venture capital, is riskier than investing in common stocks and requires a higher return for accepting its higher risk, including illiquidity and leverage risks.</a:t>
            </a:r>
          </a:p>
          <a:p>
            <a:r>
              <a:rPr lang="en-US" sz="2400" dirty="0"/>
              <a:t>Published private equity indexes may be an unreliable measure of performance.</a:t>
            </a:r>
          </a:p>
        </p:txBody>
      </p:sp>
    </p:spTree>
    <p:extLst>
      <p:ext uri="{BB962C8B-B14F-4D97-AF65-F5344CB8AC3E}">
        <p14:creationId xmlns:p14="http://schemas.microsoft.com/office/powerpoint/2010/main" val="3965246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8189D4-D70C-4369-A4BE-9230EA9DA72D}"/>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A33A1B9A-FB83-4436-A7C8-4F18D5F28D54}"/>
              </a:ext>
            </a:extLst>
          </p:cNvPr>
          <p:cNvSpPr>
            <a:spLocks noGrp="1"/>
          </p:cNvSpPr>
          <p:nvPr>
            <p:ph idx="1"/>
          </p:nvPr>
        </p:nvSpPr>
        <p:spPr/>
        <p:txBody>
          <a:bodyPr>
            <a:normAutofit/>
          </a:bodyPr>
          <a:lstStyle/>
          <a:p>
            <a:r>
              <a:rPr lang="en-US" sz="2800" b="1" dirty="0"/>
              <a:t>1. Private Debt Categories</a:t>
            </a:r>
          </a:p>
          <a:p>
            <a:r>
              <a:rPr lang="en-US" dirty="0"/>
              <a:t>We can organize the primary methods of private debt investing into four categories: </a:t>
            </a:r>
            <a:r>
              <a:rPr lang="en-US" b="1" dirty="0">
                <a:solidFill>
                  <a:srgbClr val="FF0000"/>
                </a:solidFill>
              </a:rPr>
              <a:t>venture debt, direct lending, mezzanine loans, and distressed debt.</a:t>
            </a:r>
          </a:p>
          <a:p>
            <a:r>
              <a:rPr lang="en-US" b="1" dirty="0">
                <a:solidFill>
                  <a:srgbClr val="FF0000"/>
                </a:solidFill>
              </a:rPr>
              <a:t>Venture debt </a:t>
            </a:r>
            <a:r>
              <a:rPr lang="en-US" dirty="0"/>
              <a:t>is private debt funding that provides venture capital backing to start-up or early-stage companies that may be generating little or negative cash flow.</a:t>
            </a:r>
            <a:endParaRPr lang="en-US" dirty="0">
              <a:solidFill>
                <a:srgbClr val="FF0000"/>
              </a:solidFill>
            </a:endParaRPr>
          </a:p>
          <a:p>
            <a:r>
              <a:rPr lang="en-US" dirty="0"/>
              <a:t>Private debt investors get involved in </a:t>
            </a:r>
            <a:r>
              <a:rPr lang="en-US" b="1" dirty="0">
                <a:solidFill>
                  <a:srgbClr val="FF0000"/>
                </a:solidFill>
              </a:rPr>
              <a:t>direct lending </a:t>
            </a:r>
            <a:r>
              <a:rPr lang="en-US" dirty="0"/>
              <a:t>by providing capital directly to borrowers and subsequently receiving interest, the original principal, and possibly other payments in exchange for their investment.</a:t>
            </a:r>
          </a:p>
          <a:p>
            <a:r>
              <a:rPr lang="en-US" dirty="0"/>
              <a:t>In direct lending, many firms may also provide debt in the form of a </a:t>
            </a:r>
            <a:r>
              <a:rPr lang="en-US" b="1" dirty="0">
                <a:solidFill>
                  <a:srgbClr val="FF0000"/>
                </a:solidFill>
              </a:rPr>
              <a:t>leveraged loan</a:t>
            </a:r>
            <a:r>
              <a:rPr lang="en-US" dirty="0"/>
              <a:t>, a loan that is itself levered.</a:t>
            </a:r>
          </a:p>
        </p:txBody>
      </p:sp>
    </p:spTree>
    <p:extLst>
      <p:ext uri="{BB962C8B-B14F-4D97-AF65-F5344CB8AC3E}">
        <p14:creationId xmlns:p14="http://schemas.microsoft.com/office/powerpoint/2010/main" val="2942955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0FB63-FCA5-44F8-BF6A-84F6C608C2E4}"/>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F79597DC-02B9-413D-8A6E-FBE07371AC5B}"/>
              </a:ext>
            </a:extLst>
          </p:cNvPr>
          <p:cNvSpPr>
            <a:spLocks noGrp="1"/>
          </p:cNvSpPr>
          <p:nvPr>
            <p:ph idx="1"/>
          </p:nvPr>
        </p:nvSpPr>
        <p:spPr/>
        <p:txBody>
          <a:bodyPr>
            <a:normAutofit/>
          </a:bodyPr>
          <a:lstStyle/>
          <a:p>
            <a:r>
              <a:rPr lang="en-US" dirty="0"/>
              <a:t>In private debt, </a:t>
            </a:r>
            <a:r>
              <a:rPr lang="en-US" b="1" dirty="0">
                <a:solidFill>
                  <a:srgbClr val="FF0000"/>
                </a:solidFill>
              </a:rPr>
              <a:t>mezzanine debt </a:t>
            </a:r>
            <a:r>
              <a:rPr lang="en-US" dirty="0"/>
              <a:t>refers to private credit subordinated to senior secured debt but senior to equity in the borrower’s capital structure.</a:t>
            </a:r>
          </a:p>
          <a:p>
            <a:r>
              <a:rPr lang="en-US" dirty="0"/>
              <a:t>Involvement in </a:t>
            </a:r>
            <a:r>
              <a:rPr lang="en-US" b="1" dirty="0">
                <a:solidFill>
                  <a:srgbClr val="FF0000"/>
                </a:solidFill>
              </a:rPr>
              <a:t>distressed debt </a:t>
            </a:r>
            <a:r>
              <a:rPr lang="en-US" dirty="0"/>
              <a:t>typically entails buying the debt of mature companies in financial difficulty. These companies may be in bankruptcy, have defaulted on debt, or seem likely to default </a:t>
            </a:r>
            <a:r>
              <a:rPr lang="en-US" altLang="zh-CN" dirty="0"/>
              <a:t>o</a:t>
            </a:r>
            <a:r>
              <a:rPr lang="en-US" dirty="0"/>
              <a:t>n debt.</a:t>
            </a:r>
          </a:p>
          <a:p>
            <a:r>
              <a:rPr lang="en-US" dirty="0"/>
              <a:t>Another type of debt that could be directly extended to borrowers is </a:t>
            </a:r>
            <a:r>
              <a:rPr lang="en-US" b="1" dirty="0" err="1">
                <a:solidFill>
                  <a:srgbClr val="FF0000"/>
                </a:solidFill>
              </a:rPr>
              <a:t>unitranche</a:t>
            </a:r>
            <a:r>
              <a:rPr lang="en-US" b="1" dirty="0">
                <a:solidFill>
                  <a:srgbClr val="FF0000"/>
                </a:solidFill>
              </a:rPr>
              <a:t> debt</a:t>
            </a:r>
            <a:r>
              <a:rPr lang="en-US" dirty="0"/>
              <a:t>. </a:t>
            </a:r>
            <a:r>
              <a:rPr lang="en-US" dirty="0" err="1"/>
              <a:t>Unitranche</a:t>
            </a:r>
            <a:r>
              <a:rPr lang="en-US" dirty="0"/>
              <a:t> debt consists of a hybrid or blended loan structure combining different tranches of secured and unsecured debt into a single loan with a single, blended interest rate.</a:t>
            </a:r>
          </a:p>
          <a:p>
            <a:endParaRPr lang="en-US" dirty="0"/>
          </a:p>
        </p:txBody>
      </p:sp>
    </p:spTree>
    <p:extLst>
      <p:ext uri="{BB962C8B-B14F-4D97-AF65-F5344CB8AC3E}">
        <p14:creationId xmlns:p14="http://schemas.microsoft.com/office/powerpoint/2010/main" val="37601022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2719F-D1E3-410A-A856-C8094250BB9D}"/>
              </a:ext>
            </a:extLst>
          </p:cNvPr>
          <p:cNvSpPr>
            <a:spLocks noGrp="1"/>
          </p:cNvSpPr>
          <p:nvPr>
            <p:ph type="title"/>
          </p:nvPr>
        </p:nvSpPr>
        <p:spPr/>
        <p:txBody>
          <a:bodyPr>
            <a:normAutofit/>
          </a:bodyPr>
          <a:lstStyle/>
          <a:p>
            <a:r>
              <a:rPr lang="en-US" sz="4800" dirty="0"/>
              <a:t>Corporate life cycle stages</a:t>
            </a:r>
          </a:p>
        </p:txBody>
      </p:sp>
      <p:graphicFrame>
        <p:nvGraphicFramePr>
          <p:cNvPr id="4" name="内容占位符 3">
            <a:extLst>
              <a:ext uri="{FF2B5EF4-FFF2-40B4-BE49-F238E27FC236}">
                <a16:creationId xmlns:a16="http://schemas.microsoft.com/office/drawing/2014/main" id="{254276C5-EB73-4B81-AE94-1100B696E218}"/>
              </a:ext>
            </a:extLst>
          </p:cNvPr>
          <p:cNvGraphicFramePr>
            <a:graphicFrameLocks noGrp="1"/>
          </p:cNvGraphicFramePr>
          <p:nvPr>
            <p:ph idx="1"/>
            <p:extLst/>
          </p:nvPr>
        </p:nvGraphicFramePr>
        <p:xfrm>
          <a:off x="1023938" y="2285998"/>
          <a:ext cx="9574107" cy="2375944"/>
        </p:xfrm>
        <a:graphic>
          <a:graphicData uri="http://schemas.openxmlformats.org/drawingml/2006/table">
            <a:tbl>
              <a:tblPr firstRow="1" bandRow="1">
                <a:tableStyleId>{F5AB1C69-6EDB-4FF4-983F-18BD219EF322}</a:tableStyleId>
              </a:tblPr>
              <a:tblGrid>
                <a:gridCol w="1595684">
                  <a:extLst>
                    <a:ext uri="{9D8B030D-6E8A-4147-A177-3AD203B41FA5}">
                      <a16:colId xmlns:a16="http://schemas.microsoft.com/office/drawing/2014/main" val="1075142328"/>
                    </a:ext>
                  </a:extLst>
                </a:gridCol>
                <a:gridCol w="1131260">
                  <a:extLst>
                    <a:ext uri="{9D8B030D-6E8A-4147-A177-3AD203B41FA5}">
                      <a16:colId xmlns:a16="http://schemas.microsoft.com/office/drawing/2014/main" val="2827304645"/>
                    </a:ext>
                  </a:extLst>
                </a:gridCol>
                <a:gridCol w="1491242">
                  <a:extLst>
                    <a:ext uri="{9D8B030D-6E8A-4147-A177-3AD203B41FA5}">
                      <a16:colId xmlns:a16="http://schemas.microsoft.com/office/drawing/2014/main" val="3585503668"/>
                    </a:ext>
                  </a:extLst>
                </a:gridCol>
                <a:gridCol w="1491242">
                  <a:extLst>
                    <a:ext uri="{9D8B030D-6E8A-4147-A177-3AD203B41FA5}">
                      <a16:colId xmlns:a16="http://schemas.microsoft.com/office/drawing/2014/main" val="404163086"/>
                    </a:ext>
                  </a:extLst>
                </a:gridCol>
                <a:gridCol w="2268995">
                  <a:extLst>
                    <a:ext uri="{9D8B030D-6E8A-4147-A177-3AD203B41FA5}">
                      <a16:colId xmlns:a16="http://schemas.microsoft.com/office/drawing/2014/main" val="168014611"/>
                    </a:ext>
                  </a:extLst>
                </a:gridCol>
                <a:gridCol w="1595684">
                  <a:extLst>
                    <a:ext uri="{9D8B030D-6E8A-4147-A177-3AD203B41FA5}">
                      <a16:colId xmlns:a16="http://schemas.microsoft.com/office/drawing/2014/main" val="38180399"/>
                    </a:ext>
                  </a:extLst>
                </a:gridCol>
              </a:tblGrid>
              <a:tr h="593986">
                <a:tc>
                  <a:txBody>
                    <a:bodyPr/>
                    <a:lstStyle/>
                    <a:p>
                      <a:r>
                        <a:rPr lang="en-US" dirty="0"/>
                        <a:t>Life cycle stage</a:t>
                      </a:r>
                    </a:p>
                  </a:txBody>
                  <a:tcPr/>
                </a:tc>
                <a:tc>
                  <a:txBody>
                    <a:bodyPr/>
                    <a:lstStyle/>
                    <a:p>
                      <a:r>
                        <a:rPr lang="en-US" dirty="0"/>
                        <a:t>Seed</a:t>
                      </a:r>
                    </a:p>
                  </a:txBody>
                  <a:tcPr/>
                </a:tc>
                <a:tc>
                  <a:txBody>
                    <a:bodyPr/>
                    <a:lstStyle/>
                    <a:p>
                      <a:r>
                        <a:rPr lang="en-US" dirty="0"/>
                        <a:t>Start up</a:t>
                      </a:r>
                    </a:p>
                  </a:txBody>
                  <a:tcPr/>
                </a:tc>
                <a:tc>
                  <a:txBody>
                    <a:bodyPr/>
                    <a:lstStyle/>
                    <a:p>
                      <a:r>
                        <a:rPr lang="en-US" dirty="0"/>
                        <a:t>Growth</a:t>
                      </a:r>
                    </a:p>
                  </a:txBody>
                  <a:tcPr/>
                </a:tc>
                <a:tc>
                  <a:txBody>
                    <a:bodyPr/>
                    <a:lstStyle/>
                    <a:p>
                      <a:r>
                        <a:rPr lang="en-US" dirty="0"/>
                        <a:t>Maturity</a:t>
                      </a:r>
                    </a:p>
                  </a:txBody>
                  <a:tcPr/>
                </a:tc>
                <a:tc>
                  <a:txBody>
                    <a:bodyPr/>
                    <a:lstStyle/>
                    <a:p>
                      <a:r>
                        <a:rPr lang="en-US" dirty="0"/>
                        <a:t>Decline</a:t>
                      </a:r>
                    </a:p>
                  </a:txBody>
                  <a:tcPr/>
                </a:tc>
                <a:extLst>
                  <a:ext uri="{0D108BD9-81ED-4DB2-BD59-A6C34878D82A}">
                    <a16:rowId xmlns:a16="http://schemas.microsoft.com/office/drawing/2014/main" val="3775770970"/>
                  </a:ext>
                </a:extLst>
              </a:tr>
              <a:tr h="593986">
                <a:tc>
                  <a:txBody>
                    <a:bodyPr/>
                    <a:lstStyle/>
                    <a:p>
                      <a:r>
                        <a:rPr lang="en-US" dirty="0"/>
                        <a:t>Revenues</a:t>
                      </a:r>
                    </a:p>
                  </a:txBody>
                  <a:tcPr/>
                </a:tc>
                <a:tc>
                  <a:txBody>
                    <a:bodyPr/>
                    <a:lstStyle/>
                    <a:p>
                      <a:r>
                        <a:rPr lang="en-US" dirty="0"/>
                        <a:t>None</a:t>
                      </a:r>
                    </a:p>
                  </a:txBody>
                  <a:tcPr/>
                </a:tc>
                <a:tc>
                  <a:txBody>
                    <a:bodyPr/>
                    <a:lstStyle/>
                    <a:p>
                      <a:r>
                        <a:rPr lang="en-US" dirty="0"/>
                        <a:t>Low to none</a:t>
                      </a:r>
                    </a:p>
                  </a:txBody>
                  <a:tcPr/>
                </a:tc>
                <a:tc>
                  <a:txBody>
                    <a:bodyPr/>
                    <a:lstStyle/>
                    <a:p>
                      <a:r>
                        <a:rPr lang="en-US" dirty="0"/>
                        <a:t>Increasing</a:t>
                      </a:r>
                    </a:p>
                  </a:txBody>
                  <a:tcPr/>
                </a:tc>
                <a:tc>
                  <a:txBody>
                    <a:bodyPr/>
                    <a:lstStyle/>
                    <a:p>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46670533"/>
                  </a:ext>
                </a:extLst>
              </a:tr>
              <a:tr h="593986">
                <a:tc>
                  <a:txBody>
                    <a:bodyPr/>
                    <a:lstStyle/>
                    <a:p>
                      <a:r>
                        <a:rPr lang="en-US" dirty="0"/>
                        <a:t>Cash flow</a:t>
                      </a:r>
                    </a:p>
                  </a:txBody>
                  <a:tcPr/>
                </a:tc>
                <a:tc>
                  <a:txBody>
                    <a:bodyPr/>
                    <a:lstStyle/>
                    <a:p>
                      <a:r>
                        <a:rPr lang="en-US" dirty="0"/>
                        <a:t>Negative</a:t>
                      </a:r>
                    </a:p>
                  </a:txBody>
                  <a:tcPr/>
                </a:tc>
                <a:tc>
                  <a:txBody>
                    <a:bodyPr/>
                    <a:lstStyle/>
                    <a:p>
                      <a:r>
                        <a:rPr lang="en-US" dirty="0"/>
                        <a:t>Negative</a:t>
                      </a:r>
                    </a:p>
                  </a:txBody>
                  <a:tcPr/>
                </a:tc>
                <a:tc>
                  <a:txBody>
                    <a:bodyPr/>
                    <a:lstStyle/>
                    <a:p>
                      <a:r>
                        <a:rPr lang="en-US" dirty="0"/>
                        <a:t>Increasing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Positive, predictable</a:t>
                      </a:r>
                    </a:p>
                  </a:txBody>
                  <a:tcPr/>
                </a:tc>
                <a:tc>
                  <a:txBody>
                    <a:bodyPr/>
                    <a:lstStyle/>
                    <a:p>
                      <a:r>
                        <a:rPr lang="en-US" dirty="0"/>
                        <a:t>declining</a:t>
                      </a:r>
                    </a:p>
                  </a:txBody>
                  <a:tcPr/>
                </a:tc>
                <a:extLst>
                  <a:ext uri="{0D108BD9-81ED-4DB2-BD59-A6C34878D82A}">
                    <a16:rowId xmlns:a16="http://schemas.microsoft.com/office/drawing/2014/main" val="3542335213"/>
                  </a:ext>
                </a:extLst>
              </a:tr>
              <a:tr h="593986">
                <a:tc>
                  <a:txBody>
                    <a:bodyPr/>
                    <a:lstStyle/>
                    <a:p>
                      <a:r>
                        <a:rPr lang="en-US" dirty="0"/>
                        <a:t>Business risk</a:t>
                      </a:r>
                    </a:p>
                  </a:txBody>
                  <a:tcPr/>
                </a:tc>
                <a:tc>
                  <a:txBody>
                    <a:bodyPr/>
                    <a:lstStyle/>
                    <a:p>
                      <a:r>
                        <a:rPr lang="en-US" dirty="0"/>
                        <a:t>Very high</a:t>
                      </a:r>
                    </a:p>
                  </a:txBody>
                  <a:tcPr/>
                </a:tc>
                <a:tc>
                  <a:txBody>
                    <a:bodyPr/>
                    <a:lstStyle/>
                    <a:p>
                      <a:r>
                        <a:rPr lang="en-US" dirty="0"/>
                        <a:t>High</a:t>
                      </a:r>
                    </a:p>
                  </a:txBody>
                  <a:tcPr/>
                </a:tc>
                <a:tc>
                  <a:txBody>
                    <a:bodyPr/>
                    <a:lstStyle/>
                    <a:p>
                      <a:r>
                        <a:rPr lang="en-US" dirty="0"/>
                        <a:t>High</a:t>
                      </a:r>
                    </a:p>
                  </a:txBody>
                  <a:tcPr/>
                </a:tc>
                <a:tc>
                  <a:txBody>
                    <a:bodyPr/>
                    <a:lstStyle/>
                    <a:p>
                      <a:r>
                        <a:rPr lang="en-US" dirty="0"/>
                        <a:t>Low</a:t>
                      </a:r>
                    </a:p>
                  </a:txBody>
                  <a:tcPr/>
                </a:tc>
                <a:tc>
                  <a:txBody>
                    <a:bodyPr/>
                    <a:lstStyle/>
                    <a:p>
                      <a:r>
                        <a:rPr lang="en-US" dirty="0"/>
                        <a:t>increasing</a:t>
                      </a:r>
                    </a:p>
                  </a:txBody>
                  <a:tcPr/>
                </a:tc>
                <a:extLst>
                  <a:ext uri="{0D108BD9-81ED-4DB2-BD59-A6C34878D82A}">
                    <a16:rowId xmlns:a16="http://schemas.microsoft.com/office/drawing/2014/main" val="876598333"/>
                  </a:ext>
                </a:extLst>
              </a:tr>
            </a:tbl>
          </a:graphicData>
        </a:graphic>
      </p:graphicFrame>
    </p:spTree>
    <p:extLst>
      <p:ext uri="{BB962C8B-B14F-4D97-AF65-F5344CB8AC3E}">
        <p14:creationId xmlns:p14="http://schemas.microsoft.com/office/powerpoint/2010/main" val="9515686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20324-5ECE-4617-AE7D-2EE870915948}"/>
              </a:ext>
            </a:extLst>
          </p:cNvPr>
          <p:cNvSpPr>
            <a:spLocks noGrp="1"/>
          </p:cNvSpPr>
          <p:nvPr>
            <p:ph type="title"/>
          </p:nvPr>
        </p:nvSpPr>
        <p:spPr/>
        <p:txBody>
          <a:bodyPr>
            <a:normAutofit/>
          </a:bodyPr>
          <a:lstStyle/>
          <a:p>
            <a:r>
              <a:rPr lang="en-US" sz="4800" b="1" dirty="0"/>
              <a:t>PRIVATE DEBT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CB080F3B-7BD3-45CE-B864-FA85E411B517}"/>
              </a:ext>
            </a:extLst>
          </p:cNvPr>
          <p:cNvSpPr>
            <a:spLocks noGrp="1"/>
          </p:cNvSpPr>
          <p:nvPr>
            <p:ph idx="1"/>
          </p:nvPr>
        </p:nvSpPr>
        <p:spPr/>
        <p:txBody>
          <a:bodyPr>
            <a:normAutofit/>
          </a:bodyPr>
          <a:lstStyle/>
          <a:p>
            <a:r>
              <a:rPr lang="en-US" sz="2400" b="1" dirty="0"/>
              <a:t>2. Risk–Return of Private Debt</a:t>
            </a:r>
          </a:p>
          <a:p>
            <a:r>
              <a:rPr lang="en-US" dirty="0"/>
              <a:t>Overall, investing in private debt is riskier than investing in traditional bonds. Investors should be aware of these risks, including </a:t>
            </a:r>
            <a:r>
              <a:rPr lang="en-US" dirty="0">
                <a:solidFill>
                  <a:srgbClr val="FF0000"/>
                </a:solidFill>
              </a:rPr>
              <a:t>illiquidity</a:t>
            </a:r>
            <a:r>
              <a:rPr lang="en-US" dirty="0"/>
              <a:t> and heightened </a:t>
            </a:r>
            <a:r>
              <a:rPr lang="en-US" dirty="0">
                <a:solidFill>
                  <a:srgbClr val="FF0000"/>
                </a:solidFill>
              </a:rPr>
              <a:t>default</a:t>
            </a:r>
            <a:r>
              <a:rPr lang="en-US" dirty="0"/>
              <a:t> risk when loans are extended to riskier entities or borrowers in riskier situations.</a:t>
            </a:r>
          </a:p>
          <a:p>
            <a:r>
              <a:rPr lang="en-US" dirty="0"/>
              <a:t>Specialized knowledge for private debt financing is needed in order to add value for the investor. </a:t>
            </a:r>
            <a:r>
              <a:rPr lang="en-US" dirty="0">
                <a:solidFill>
                  <a:srgbClr val="FF0000"/>
                </a:solidFill>
              </a:rPr>
              <a:t>First</a:t>
            </a:r>
            <a:r>
              <a:rPr lang="en-US" dirty="0"/>
              <a:t>, the financing and return on debt depends on the specific period of a company’s phase of life cycle. </a:t>
            </a:r>
            <a:r>
              <a:rPr lang="en-US" dirty="0">
                <a:solidFill>
                  <a:srgbClr val="FF0000"/>
                </a:solidFill>
              </a:rPr>
              <a:t>Second</a:t>
            </a:r>
            <a:r>
              <a:rPr lang="en-US" dirty="0"/>
              <a:t>, the structure of the debt is also of importance. </a:t>
            </a:r>
            <a:r>
              <a:rPr lang="en-US" dirty="0">
                <a:solidFill>
                  <a:srgbClr val="FF0000"/>
                </a:solidFill>
              </a:rPr>
              <a:t>Finally</a:t>
            </a:r>
            <a:r>
              <a:rPr lang="en-US" dirty="0"/>
              <a:t>, the investor needs to have special knowledge about underlying assets.</a:t>
            </a:r>
          </a:p>
        </p:txBody>
      </p:sp>
    </p:spTree>
    <p:extLst>
      <p:ext uri="{BB962C8B-B14F-4D97-AF65-F5344CB8AC3E}">
        <p14:creationId xmlns:p14="http://schemas.microsoft.com/office/powerpoint/2010/main" val="34379793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C92456-DB37-4832-831A-6B9D73142C77}"/>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C861B297-491F-4D96-9F6B-FDB136B515A1}"/>
              </a:ext>
            </a:extLst>
          </p:cNvPr>
          <p:cNvSpPr>
            <a:spLocks noGrp="1"/>
          </p:cNvSpPr>
          <p:nvPr>
            <p:ph idx="1"/>
          </p:nvPr>
        </p:nvSpPr>
        <p:spPr/>
        <p:txBody>
          <a:bodyPr/>
          <a:lstStyle/>
          <a:p>
            <a:r>
              <a:rPr lang="en-US" dirty="0"/>
              <a:t>Investments in private capital funds can add a moderate diversification benefit to a portfolio of publicly traded stocks and bonds. Correlations with public market indexes vary from 0.63 to 0.83, as shown in following chart.</a:t>
            </a:r>
          </a:p>
          <a:p>
            <a:endParaRPr lang="en-US" dirty="0"/>
          </a:p>
        </p:txBody>
      </p:sp>
      <p:graphicFrame>
        <p:nvGraphicFramePr>
          <p:cNvPr id="4" name="表格 3">
            <a:extLst>
              <a:ext uri="{FF2B5EF4-FFF2-40B4-BE49-F238E27FC236}">
                <a16:creationId xmlns:a16="http://schemas.microsoft.com/office/drawing/2014/main" id="{3D8AEDEE-0C4D-4B22-858A-2F2C3D60F5E3}"/>
              </a:ext>
            </a:extLst>
          </p:cNvPr>
          <p:cNvGraphicFramePr>
            <a:graphicFrameLocks noGrp="1"/>
          </p:cNvGraphicFramePr>
          <p:nvPr>
            <p:extLst>
              <p:ext uri="{D42A27DB-BD31-4B8C-83A1-F6EECF244321}">
                <p14:modId xmlns:p14="http://schemas.microsoft.com/office/powerpoint/2010/main" val="2590573863"/>
              </p:ext>
            </p:extLst>
          </p:nvPr>
        </p:nvGraphicFramePr>
        <p:xfrm>
          <a:off x="1024128" y="3429000"/>
          <a:ext cx="8128000"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22002222"/>
                    </a:ext>
                  </a:extLst>
                </a:gridCol>
                <a:gridCol w="2032000">
                  <a:extLst>
                    <a:ext uri="{9D8B030D-6E8A-4147-A177-3AD203B41FA5}">
                      <a16:colId xmlns:a16="http://schemas.microsoft.com/office/drawing/2014/main" val="2371928163"/>
                    </a:ext>
                  </a:extLst>
                </a:gridCol>
                <a:gridCol w="2032000">
                  <a:extLst>
                    <a:ext uri="{9D8B030D-6E8A-4147-A177-3AD203B41FA5}">
                      <a16:colId xmlns:a16="http://schemas.microsoft.com/office/drawing/2014/main" val="2932761045"/>
                    </a:ext>
                  </a:extLst>
                </a:gridCol>
                <a:gridCol w="2032000">
                  <a:extLst>
                    <a:ext uri="{9D8B030D-6E8A-4147-A177-3AD203B41FA5}">
                      <a16:colId xmlns:a16="http://schemas.microsoft.com/office/drawing/2014/main" val="4113242442"/>
                    </a:ext>
                  </a:extLst>
                </a:gridCol>
              </a:tblGrid>
              <a:tr h="370840">
                <a:tc gridSpan="4">
                  <a:txBody>
                    <a:bodyPr/>
                    <a:lstStyle/>
                    <a:p>
                      <a:r>
                        <a:rPr lang="en-US" dirty="0"/>
                        <a:t>Private capital’s average correlation with public market indexes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905996311"/>
                  </a:ext>
                </a:extLst>
              </a:tr>
              <a:tr h="370840">
                <a:tc>
                  <a:txBody>
                    <a:bodyPr/>
                    <a:lstStyle/>
                    <a:p>
                      <a:endParaRPr lang="en-US" dirty="0"/>
                    </a:p>
                  </a:txBody>
                  <a:tcPr/>
                </a:tc>
                <a:tc>
                  <a:txBody>
                    <a:bodyPr/>
                    <a:lstStyle/>
                    <a:p>
                      <a:r>
                        <a:rPr lang="en-US" dirty="0"/>
                        <a:t>S&amp;P 500 total return</a:t>
                      </a:r>
                    </a:p>
                  </a:txBody>
                  <a:tcPr/>
                </a:tc>
                <a:tc>
                  <a:txBody>
                    <a:bodyPr/>
                    <a:lstStyle/>
                    <a:p>
                      <a:r>
                        <a:rPr lang="en-US" dirty="0"/>
                        <a:t>Russell 2000 total return</a:t>
                      </a:r>
                    </a:p>
                  </a:txBody>
                  <a:tcPr/>
                </a:tc>
                <a:tc>
                  <a:txBody>
                    <a:bodyPr/>
                    <a:lstStyle/>
                    <a:p>
                      <a:r>
                        <a:rPr lang="en-US" dirty="0" err="1"/>
                        <a:t>Msci</a:t>
                      </a:r>
                      <a:r>
                        <a:rPr lang="en-US" dirty="0"/>
                        <a:t> world total return</a:t>
                      </a:r>
                    </a:p>
                  </a:txBody>
                  <a:tcPr/>
                </a:tc>
                <a:extLst>
                  <a:ext uri="{0D108BD9-81ED-4DB2-BD59-A6C34878D82A}">
                    <a16:rowId xmlns:a16="http://schemas.microsoft.com/office/drawing/2014/main" val="2195615638"/>
                  </a:ext>
                </a:extLst>
              </a:tr>
              <a:tr h="370840">
                <a:tc>
                  <a:txBody>
                    <a:bodyPr/>
                    <a:lstStyle/>
                    <a:p>
                      <a:r>
                        <a:rPr lang="en-US" dirty="0"/>
                        <a:t>Private equity</a:t>
                      </a:r>
                    </a:p>
                  </a:txBody>
                  <a:tcPr/>
                </a:tc>
                <a:tc>
                  <a:txBody>
                    <a:bodyPr/>
                    <a:lstStyle/>
                    <a:p>
                      <a:r>
                        <a:rPr lang="en-US" dirty="0"/>
                        <a:t>0.8</a:t>
                      </a:r>
                    </a:p>
                  </a:txBody>
                  <a:tcPr/>
                </a:tc>
                <a:tc>
                  <a:txBody>
                    <a:bodyPr/>
                    <a:lstStyle/>
                    <a:p>
                      <a:r>
                        <a:rPr lang="en-US" dirty="0"/>
                        <a:t>0.76</a:t>
                      </a:r>
                    </a:p>
                  </a:txBody>
                  <a:tcPr/>
                </a:tc>
                <a:tc>
                  <a:txBody>
                    <a:bodyPr/>
                    <a:lstStyle/>
                    <a:p>
                      <a:r>
                        <a:rPr lang="en-US" dirty="0"/>
                        <a:t>0.81</a:t>
                      </a:r>
                    </a:p>
                  </a:txBody>
                  <a:tcPr/>
                </a:tc>
                <a:extLst>
                  <a:ext uri="{0D108BD9-81ED-4DB2-BD59-A6C34878D82A}">
                    <a16:rowId xmlns:a16="http://schemas.microsoft.com/office/drawing/2014/main" val="3157949394"/>
                  </a:ext>
                </a:extLst>
              </a:tr>
              <a:tr h="370840">
                <a:tc>
                  <a:txBody>
                    <a:bodyPr/>
                    <a:lstStyle/>
                    <a:p>
                      <a:r>
                        <a:rPr lang="en-US" dirty="0"/>
                        <a:t>Venture all stage</a:t>
                      </a:r>
                    </a:p>
                  </a:txBody>
                  <a:tcPr/>
                </a:tc>
                <a:tc>
                  <a:txBody>
                    <a:bodyPr/>
                    <a:lstStyle/>
                    <a:p>
                      <a:r>
                        <a:rPr lang="en-US" dirty="0"/>
                        <a:t>0.65</a:t>
                      </a:r>
                    </a:p>
                  </a:txBody>
                  <a:tcPr/>
                </a:tc>
                <a:tc>
                  <a:txBody>
                    <a:bodyPr/>
                    <a:lstStyle/>
                    <a:p>
                      <a:r>
                        <a:rPr lang="en-US" dirty="0"/>
                        <a:t>0.67</a:t>
                      </a:r>
                    </a:p>
                  </a:txBody>
                  <a:tcPr/>
                </a:tc>
                <a:tc>
                  <a:txBody>
                    <a:bodyPr/>
                    <a:lstStyle/>
                    <a:p>
                      <a:r>
                        <a:rPr lang="en-US" dirty="0"/>
                        <a:t>0.63</a:t>
                      </a:r>
                    </a:p>
                  </a:txBody>
                  <a:tcPr/>
                </a:tc>
                <a:extLst>
                  <a:ext uri="{0D108BD9-81ED-4DB2-BD59-A6C34878D82A}">
                    <a16:rowId xmlns:a16="http://schemas.microsoft.com/office/drawing/2014/main" val="3139622074"/>
                  </a:ext>
                </a:extLst>
              </a:tr>
              <a:tr h="370840">
                <a:tc>
                  <a:txBody>
                    <a:bodyPr/>
                    <a:lstStyle/>
                    <a:p>
                      <a:r>
                        <a:rPr lang="en-US" dirty="0"/>
                        <a:t>Buyout</a:t>
                      </a:r>
                    </a:p>
                  </a:txBody>
                  <a:tcPr/>
                </a:tc>
                <a:tc>
                  <a:txBody>
                    <a:bodyPr/>
                    <a:lstStyle/>
                    <a:p>
                      <a:r>
                        <a:rPr lang="en-US" dirty="0"/>
                        <a:t>0.82</a:t>
                      </a:r>
                    </a:p>
                  </a:txBody>
                  <a:tcPr/>
                </a:tc>
                <a:tc>
                  <a:txBody>
                    <a:bodyPr/>
                    <a:lstStyle/>
                    <a:p>
                      <a:r>
                        <a:rPr lang="en-US" dirty="0"/>
                        <a:t>0.76</a:t>
                      </a:r>
                    </a:p>
                  </a:txBody>
                  <a:tcPr/>
                </a:tc>
                <a:tc>
                  <a:txBody>
                    <a:bodyPr/>
                    <a:lstStyle/>
                    <a:p>
                      <a:r>
                        <a:rPr lang="en-US" dirty="0"/>
                        <a:t>0.83</a:t>
                      </a:r>
                    </a:p>
                  </a:txBody>
                  <a:tcPr/>
                </a:tc>
                <a:extLst>
                  <a:ext uri="{0D108BD9-81ED-4DB2-BD59-A6C34878D82A}">
                    <a16:rowId xmlns:a16="http://schemas.microsoft.com/office/drawing/2014/main" val="1048342217"/>
                  </a:ext>
                </a:extLst>
              </a:tr>
              <a:tr h="370840">
                <a:tc>
                  <a:txBody>
                    <a:bodyPr/>
                    <a:lstStyle/>
                    <a:p>
                      <a:r>
                        <a:rPr lang="en-US" dirty="0"/>
                        <a:t>Private debt</a:t>
                      </a:r>
                    </a:p>
                  </a:txBody>
                  <a:tcPr/>
                </a:tc>
                <a:tc>
                  <a:txBody>
                    <a:bodyPr/>
                    <a:lstStyle/>
                    <a:p>
                      <a:r>
                        <a:rPr lang="en-US" dirty="0"/>
                        <a:t>0.82</a:t>
                      </a:r>
                    </a:p>
                  </a:txBody>
                  <a:tcPr/>
                </a:tc>
                <a:tc>
                  <a:txBody>
                    <a:bodyPr/>
                    <a:lstStyle/>
                    <a:p>
                      <a:r>
                        <a:rPr lang="en-US" dirty="0"/>
                        <a:t>0.77</a:t>
                      </a:r>
                    </a:p>
                  </a:txBody>
                  <a:tcPr/>
                </a:tc>
                <a:tc>
                  <a:txBody>
                    <a:bodyPr/>
                    <a:lstStyle/>
                    <a:p>
                      <a:r>
                        <a:rPr lang="en-US" dirty="0"/>
                        <a:t>0.86</a:t>
                      </a:r>
                    </a:p>
                  </a:txBody>
                  <a:tcPr/>
                </a:tc>
                <a:extLst>
                  <a:ext uri="{0D108BD9-81ED-4DB2-BD59-A6C34878D82A}">
                    <a16:rowId xmlns:a16="http://schemas.microsoft.com/office/drawing/2014/main" val="2714245498"/>
                  </a:ext>
                </a:extLst>
              </a:tr>
            </a:tbl>
          </a:graphicData>
        </a:graphic>
      </p:graphicFrame>
    </p:spTree>
    <p:extLst>
      <p:ext uri="{BB962C8B-B14F-4D97-AF65-F5344CB8AC3E}">
        <p14:creationId xmlns:p14="http://schemas.microsoft.com/office/powerpoint/2010/main" val="32406270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C10C1C-22DC-4944-A0FD-019EFFB30D9D}"/>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A6682185-A9F6-4852-8469-8047040A1EC8}"/>
              </a:ext>
            </a:extLst>
          </p:cNvPr>
          <p:cNvSpPr>
            <a:spLocks noGrp="1"/>
          </p:cNvSpPr>
          <p:nvPr>
            <p:ph idx="1"/>
          </p:nvPr>
        </p:nvSpPr>
        <p:spPr/>
        <p:txBody>
          <a:bodyPr/>
          <a:lstStyle/>
          <a:p>
            <a:r>
              <a:rPr lang="en-US" dirty="0"/>
              <a:t>Private capital risk and return levels by category</a:t>
            </a:r>
          </a:p>
          <a:p>
            <a:endParaRPr lang="en-US" dirty="0"/>
          </a:p>
        </p:txBody>
      </p:sp>
      <p:pic>
        <p:nvPicPr>
          <p:cNvPr id="5" name="图片 4">
            <a:extLst>
              <a:ext uri="{FF2B5EF4-FFF2-40B4-BE49-F238E27FC236}">
                <a16:creationId xmlns:a16="http://schemas.microsoft.com/office/drawing/2014/main" id="{14656B3F-C8DA-4413-B8EB-C59817D0B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676" y="2755188"/>
            <a:ext cx="6465333" cy="4118328"/>
          </a:xfrm>
          <a:prstGeom prst="rect">
            <a:avLst/>
          </a:prstGeom>
        </p:spPr>
      </p:pic>
    </p:spTree>
    <p:extLst>
      <p:ext uri="{BB962C8B-B14F-4D97-AF65-F5344CB8AC3E}">
        <p14:creationId xmlns:p14="http://schemas.microsoft.com/office/powerpoint/2010/main" val="32049784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6F0D5-9BFC-4AAE-8777-4230D2DEC725}"/>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174CEF33-B8C6-4BD7-A940-CFB14F6BC7A0}"/>
              </a:ext>
            </a:extLst>
          </p:cNvPr>
          <p:cNvSpPr>
            <a:spLocks noGrp="1"/>
          </p:cNvSpPr>
          <p:nvPr>
            <p:ph idx="1"/>
          </p:nvPr>
        </p:nvSpPr>
        <p:spPr/>
        <p:txBody>
          <a:bodyPr/>
          <a:lstStyle/>
          <a:p>
            <a:r>
              <a:rPr lang="en-US" dirty="0"/>
              <a:t>The performance comparison of private capital and public debt and equity may not be appropriate. </a:t>
            </a:r>
            <a:r>
              <a:rPr lang="en-US" dirty="0">
                <a:solidFill>
                  <a:srgbClr val="FF0000"/>
                </a:solidFill>
              </a:rPr>
              <a:t>First</a:t>
            </a:r>
            <a:r>
              <a:rPr lang="en-US" dirty="0"/>
              <a:t>, investing in a start-up carries greater risk than investing in a well-established firm. </a:t>
            </a:r>
            <a:r>
              <a:rPr lang="en-US" dirty="0">
                <a:solidFill>
                  <a:srgbClr val="FF0000"/>
                </a:solidFill>
              </a:rPr>
              <a:t>Second</a:t>
            </a:r>
            <a:r>
              <a:rPr lang="en-US" dirty="0"/>
              <a:t>, investing in a company in a declining or disintermediated industry is unlikely to offer positive return over longer time horizons. </a:t>
            </a:r>
            <a:r>
              <a:rPr lang="en-US" dirty="0">
                <a:solidFill>
                  <a:srgbClr val="FF0000"/>
                </a:solidFill>
              </a:rPr>
              <a:t>Moreover</a:t>
            </a:r>
            <a:r>
              <a:rPr lang="en-US" dirty="0"/>
              <a:t>, performance risk of a continuous investment in public equity and debt can easily be hedged away. </a:t>
            </a:r>
          </a:p>
          <a:p>
            <a:r>
              <a:rPr lang="en-US" dirty="0"/>
              <a:t>Each private equity fund carries a </a:t>
            </a:r>
            <a:r>
              <a:rPr lang="en-US" dirty="0">
                <a:solidFill>
                  <a:srgbClr val="FF0000"/>
                </a:solidFill>
              </a:rPr>
              <a:t>vintage year</a:t>
            </a:r>
            <a:r>
              <a:rPr lang="en-US" dirty="0"/>
              <a:t>, typically defined as the year in which the fund makes its first investment.</a:t>
            </a:r>
          </a:p>
          <a:p>
            <a:endParaRPr lang="en-US" dirty="0"/>
          </a:p>
        </p:txBody>
      </p:sp>
    </p:spTree>
    <p:extLst>
      <p:ext uri="{BB962C8B-B14F-4D97-AF65-F5344CB8AC3E}">
        <p14:creationId xmlns:p14="http://schemas.microsoft.com/office/powerpoint/2010/main" val="331891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4B377-4D30-4061-9205-0EF079011B63}"/>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endParaRPr lang="en-US" sz="4400" dirty="0">
              <a:solidFill>
                <a:schemeClr val="tx1"/>
              </a:solidFill>
            </a:endParaRPr>
          </a:p>
        </p:txBody>
      </p:sp>
      <p:sp>
        <p:nvSpPr>
          <p:cNvPr id="3" name="内容占位符 2">
            <a:extLst>
              <a:ext uri="{FF2B5EF4-FFF2-40B4-BE49-F238E27FC236}">
                <a16:creationId xmlns:a16="http://schemas.microsoft.com/office/drawing/2014/main" id="{47A0A409-DB20-4ED3-A0DB-1D08E71EF0D5}"/>
              </a:ext>
            </a:extLst>
          </p:cNvPr>
          <p:cNvSpPr>
            <a:spLocks noGrp="1"/>
          </p:cNvSpPr>
          <p:nvPr>
            <p:ph idx="1"/>
          </p:nvPr>
        </p:nvSpPr>
        <p:spPr/>
        <p:txBody>
          <a:bodyPr>
            <a:normAutofit/>
          </a:bodyPr>
          <a:lstStyle/>
          <a:p>
            <a:r>
              <a:rPr lang="en-US" sz="3600" b="1" dirty="0"/>
              <a:t>Features </a:t>
            </a:r>
          </a:p>
          <a:p>
            <a:r>
              <a:rPr lang="en-US" dirty="0"/>
              <a:t>Some alternative investment features are shared with traditional public debt and equity securities, while others are significantly different. Features that may distinguish alternative investments include the following:</a:t>
            </a:r>
          </a:p>
          <a:p>
            <a:pPr>
              <a:buFont typeface="Wingdings" panose="05000000000000000000" pitchFamily="2" charset="2"/>
              <a:buChar char="§"/>
            </a:pPr>
            <a:r>
              <a:rPr lang="en-US" dirty="0"/>
              <a:t>The need for specialized knowledge to value cash flows and risks</a:t>
            </a:r>
          </a:p>
          <a:p>
            <a:pPr>
              <a:buFont typeface="Wingdings" panose="05000000000000000000" pitchFamily="2" charset="2"/>
              <a:buChar char="§"/>
            </a:pPr>
            <a:r>
              <a:rPr lang="en-US" dirty="0"/>
              <a:t>Typically low correlation of returns with more traditional asset classes</a:t>
            </a:r>
          </a:p>
          <a:p>
            <a:pPr>
              <a:buFont typeface="Wingdings" panose="05000000000000000000" pitchFamily="2" charset="2"/>
              <a:buChar char="§"/>
            </a:pPr>
            <a:r>
              <a:rPr lang="en-US" dirty="0"/>
              <a:t>Illiquidity, long investment time horizons, and large capital outlays</a:t>
            </a:r>
          </a:p>
        </p:txBody>
      </p:sp>
    </p:spTree>
    <p:extLst>
      <p:ext uri="{BB962C8B-B14F-4D97-AF65-F5344CB8AC3E}">
        <p14:creationId xmlns:p14="http://schemas.microsoft.com/office/powerpoint/2010/main" val="32119481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7A71A-AD0C-469D-862E-B3AB99C58994}"/>
              </a:ext>
            </a:extLst>
          </p:cNvPr>
          <p:cNvSpPr>
            <a:spLocks noGrp="1"/>
          </p:cNvSpPr>
          <p:nvPr>
            <p:ph type="title"/>
          </p:nvPr>
        </p:nvSpPr>
        <p:spPr/>
        <p:txBody>
          <a:bodyPr>
            <a:normAutofit/>
          </a:bodyPr>
          <a:lstStyle/>
          <a:p>
            <a:r>
              <a:rPr lang="en-US" sz="4800" b="1" dirty="0"/>
              <a:t>DIVERSIFICATION BENEFITS OF </a:t>
            </a:r>
            <a:r>
              <a:rPr lang="en-US" sz="4800" b="1" dirty="0" err="1"/>
              <a:t>PRIVAT</a:t>
            </a:r>
            <a:r>
              <a:rPr lang="en-US" altLang="zh-CN" sz="4800" b="1" dirty="0" err="1"/>
              <a:t>e</a:t>
            </a:r>
            <a:r>
              <a:rPr lang="en-US" altLang="zh-CN" sz="4800" b="1" dirty="0"/>
              <a:t> </a:t>
            </a:r>
            <a:r>
              <a:rPr lang="en-US" sz="4800" b="1" dirty="0"/>
              <a:t>CAPITAL</a:t>
            </a:r>
            <a:endParaRPr lang="en-US" sz="4800" dirty="0"/>
          </a:p>
        </p:txBody>
      </p:sp>
      <p:sp>
        <p:nvSpPr>
          <p:cNvPr id="3" name="内容占位符 2">
            <a:extLst>
              <a:ext uri="{FF2B5EF4-FFF2-40B4-BE49-F238E27FC236}">
                <a16:creationId xmlns:a16="http://schemas.microsoft.com/office/drawing/2014/main" id="{768996ED-6682-4951-93E3-E69F33FB9C55}"/>
              </a:ext>
            </a:extLst>
          </p:cNvPr>
          <p:cNvSpPr>
            <a:spLocks noGrp="1"/>
          </p:cNvSpPr>
          <p:nvPr>
            <p:ph idx="1"/>
          </p:nvPr>
        </p:nvSpPr>
        <p:spPr/>
        <p:txBody>
          <a:bodyPr>
            <a:normAutofit/>
          </a:bodyPr>
          <a:lstStyle/>
          <a:p>
            <a:r>
              <a:rPr lang="en-US" dirty="0"/>
              <a:t>Because of changing business and valuation environments, funds of a certain vintage have the advantage of starting in a </a:t>
            </a:r>
            <a:r>
              <a:rPr lang="en-US" dirty="0">
                <a:solidFill>
                  <a:srgbClr val="FF0000"/>
                </a:solidFill>
              </a:rPr>
              <a:t>low-valuation, low-risk appetite, economic recovery phase and benefit from riding the wave of an economic recovery</a:t>
            </a:r>
            <a:r>
              <a:rPr lang="en-US" dirty="0"/>
              <a:t>. Other vintages may be less fortunate and invest the bulk of their capital in a </a:t>
            </a:r>
            <a:r>
              <a:rPr lang="en-US" dirty="0">
                <a:solidFill>
                  <a:srgbClr val="FF0000"/>
                </a:solidFill>
              </a:rPr>
              <a:t>high-valuation environment preceding a market crash or a period of prolonged economic contraction</a:t>
            </a:r>
            <a:r>
              <a:rPr lang="en-US" dirty="0"/>
              <a:t>.</a:t>
            </a:r>
          </a:p>
          <a:p>
            <a:r>
              <a:rPr lang="en-US" dirty="0"/>
              <a:t>Funds seeded during the </a:t>
            </a:r>
            <a:r>
              <a:rPr lang="en-US" dirty="0">
                <a:solidFill>
                  <a:srgbClr val="FF0000"/>
                </a:solidFill>
              </a:rPr>
              <a:t>expanding phase of the business cycle </a:t>
            </a:r>
            <a:r>
              <a:rPr lang="en-US" dirty="0"/>
              <a:t>tend to earn excess returns if they fund </a:t>
            </a:r>
            <a:r>
              <a:rPr lang="en-US" dirty="0">
                <a:solidFill>
                  <a:srgbClr val="FF0000"/>
                </a:solidFill>
              </a:rPr>
              <a:t>early-stage</a:t>
            </a:r>
            <a:r>
              <a:rPr lang="en-US" dirty="0"/>
              <a:t> companies. Funds seeded during the </a:t>
            </a:r>
            <a:r>
              <a:rPr lang="en-US" dirty="0">
                <a:solidFill>
                  <a:srgbClr val="FF0000"/>
                </a:solidFill>
              </a:rPr>
              <a:t>contracting phase of the business cycle</a:t>
            </a:r>
            <a:r>
              <a:rPr lang="en-US" dirty="0"/>
              <a:t> tend to earn excess returns if they fund </a:t>
            </a:r>
            <a:r>
              <a:rPr lang="en-US" dirty="0">
                <a:solidFill>
                  <a:srgbClr val="FF0000"/>
                </a:solidFill>
              </a:rPr>
              <a:t>distressed companies</a:t>
            </a:r>
            <a:r>
              <a:rPr lang="en-US" dirty="0"/>
              <a:t>.</a:t>
            </a:r>
          </a:p>
        </p:txBody>
      </p:sp>
    </p:spTree>
    <p:extLst>
      <p:ext uri="{BB962C8B-B14F-4D97-AF65-F5344CB8AC3E}">
        <p14:creationId xmlns:p14="http://schemas.microsoft.com/office/powerpoint/2010/main" val="10291189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CF8B8-BE35-47FE-8094-9D1306467D6A}"/>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78610E03-10AE-44A2-AFDD-913D0B52ADC8}"/>
              </a:ext>
            </a:extLst>
          </p:cNvPr>
          <p:cNvSpPr>
            <a:spLocks noGrp="1"/>
          </p:cNvSpPr>
          <p:nvPr>
            <p:ph idx="1"/>
          </p:nvPr>
        </p:nvSpPr>
        <p:spPr/>
        <p:txBody>
          <a:bodyPr/>
          <a:lstStyle/>
          <a:p>
            <a:r>
              <a:rPr lang="en-US" dirty="0"/>
              <a:t>Both individuals and institutions invest in real property: either in </a:t>
            </a:r>
            <a:r>
              <a:rPr lang="en-US" dirty="0">
                <a:solidFill>
                  <a:srgbClr val="FF0000"/>
                </a:solidFill>
              </a:rPr>
              <a:t>residential</a:t>
            </a:r>
            <a:r>
              <a:rPr lang="en-US" dirty="0"/>
              <a:t> or </a:t>
            </a:r>
            <a:r>
              <a:rPr lang="en-US" dirty="0">
                <a:solidFill>
                  <a:srgbClr val="FF0000"/>
                </a:solidFill>
              </a:rPr>
              <a:t>commercial</a:t>
            </a:r>
            <a:r>
              <a:rPr lang="en-US" dirty="0"/>
              <a:t> real estate.</a:t>
            </a:r>
          </a:p>
          <a:p>
            <a:r>
              <a:rPr lang="en-US" dirty="0">
                <a:solidFill>
                  <a:srgbClr val="FF0000"/>
                </a:solidFill>
              </a:rPr>
              <a:t>Residential real estate</a:t>
            </a:r>
            <a:r>
              <a:rPr lang="en-US" dirty="0"/>
              <a:t>, or the housing market, consists of individual single-family detached homes and multi-family attached units,</a:t>
            </a:r>
          </a:p>
          <a:p>
            <a:r>
              <a:rPr lang="en-US" dirty="0">
                <a:solidFill>
                  <a:srgbClr val="FF0000"/>
                </a:solidFill>
              </a:rPr>
              <a:t>Commercial real estate </a:t>
            </a:r>
            <a:r>
              <a:rPr lang="en-US" dirty="0"/>
              <a:t>includes primarily office buildings, retail shopping centers, commercial and residential rental properties, and warehouses.</a:t>
            </a:r>
          </a:p>
          <a:p>
            <a:endParaRPr lang="en-US" dirty="0"/>
          </a:p>
        </p:txBody>
      </p:sp>
    </p:spTree>
    <p:extLst>
      <p:ext uri="{BB962C8B-B14F-4D97-AF65-F5344CB8AC3E}">
        <p14:creationId xmlns:p14="http://schemas.microsoft.com/office/powerpoint/2010/main" val="1517567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F2FECA-4578-44F9-AF69-751D987E0A8F}"/>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D87331C9-7E6F-4039-96F3-F45F3CA968D6}"/>
              </a:ext>
            </a:extLst>
          </p:cNvPr>
          <p:cNvSpPr>
            <a:spLocks noGrp="1"/>
          </p:cNvSpPr>
          <p:nvPr>
            <p:ph idx="1"/>
          </p:nvPr>
        </p:nvSpPr>
        <p:spPr/>
        <p:txBody>
          <a:bodyPr/>
          <a:lstStyle/>
          <a:p>
            <a:r>
              <a:rPr lang="en-US" b="1" dirty="0"/>
              <a:t>Real Estate Investment structures</a:t>
            </a:r>
          </a:p>
          <a:p>
            <a:endParaRPr lang="en-US" b="1" dirty="0"/>
          </a:p>
          <a:p>
            <a:endParaRPr lang="en-US" dirty="0"/>
          </a:p>
        </p:txBody>
      </p:sp>
      <p:graphicFrame>
        <p:nvGraphicFramePr>
          <p:cNvPr id="4" name="表格 3">
            <a:extLst>
              <a:ext uri="{FF2B5EF4-FFF2-40B4-BE49-F238E27FC236}">
                <a16:creationId xmlns:a16="http://schemas.microsoft.com/office/drawing/2014/main" id="{15DC987E-C589-45EA-8DA3-3CBDAC6ECF40}"/>
              </a:ext>
            </a:extLst>
          </p:cNvPr>
          <p:cNvGraphicFramePr>
            <a:graphicFrameLocks noGrp="1"/>
          </p:cNvGraphicFramePr>
          <p:nvPr>
            <p:extLst>
              <p:ext uri="{D42A27DB-BD31-4B8C-83A1-F6EECF244321}">
                <p14:modId xmlns:p14="http://schemas.microsoft.com/office/powerpoint/2010/main" val="1873184117"/>
              </p:ext>
            </p:extLst>
          </p:nvPr>
        </p:nvGraphicFramePr>
        <p:xfrm>
          <a:off x="1528063" y="2738120"/>
          <a:ext cx="8712201" cy="4119880"/>
        </p:xfrm>
        <a:graphic>
          <a:graphicData uri="http://schemas.openxmlformats.org/drawingml/2006/table">
            <a:tbl>
              <a:tblPr firstRow="1" bandRow="1">
                <a:tableStyleId>{5C22544A-7EE6-4342-B048-85BDC9FD1C3A}</a:tableStyleId>
              </a:tblPr>
              <a:tblGrid>
                <a:gridCol w="2904067">
                  <a:extLst>
                    <a:ext uri="{9D8B030D-6E8A-4147-A177-3AD203B41FA5}">
                      <a16:colId xmlns:a16="http://schemas.microsoft.com/office/drawing/2014/main" val="686633070"/>
                    </a:ext>
                  </a:extLst>
                </a:gridCol>
                <a:gridCol w="2904067">
                  <a:extLst>
                    <a:ext uri="{9D8B030D-6E8A-4147-A177-3AD203B41FA5}">
                      <a16:colId xmlns:a16="http://schemas.microsoft.com/office/drawing/2014/main" val="4142872996"/>
                    </a:ext>
                  </a:extLst>
                </a:gridCol>
                <a:gridCol w="2904067">
                  <a:extLst>
                    <a:ext uri="{9D8B030D-6E8A-4147-A177-3AD203B41FA5}">
                      <a16:colId xmlns:a16="http://schemas.microsoft.com/office/drawing/2014/main" val="1661747900"/>
                    </a:ext>
                  </a:extLst>
                </a:gridCol>
              </a:tblGrid>
              <a:tr h="370840">
                <a:tc>
                  <a:txBody>
                    <a:bodyPr/>
                    <a:lstStyle/>
                    <a:p>
                      <a:endParaRPr lang="en-US" dirty="0"/>
                    </a:p>
                  </a:txBody>
                  <a:tcPr/>
                </a:tc>
                <a:tc>
                  <a:txBody>
                    <a:bodyPr/>
                    <a:lstStyle/>
                    <a:p>
                      <a:r>
                        <a:rPr lang="en-US" dirty="0"/>
                        <a:t>Equity</a:t>
                      </a:r>
                    </a:p>
                  </a:txBody>
                  <a:tcPr/>
                </a:tc>
                <a:tc>
                  <a:txBody>
                    <a:bodyPr/>
                    <a:lstStyle/>
                    <a:p>
                      <a:r>
                        <a:rPr lang="en-US" dirty="0"/>
                        <a:t>Debt</a:t>
                      </a:r>
                    </a:p>
                  </a:txBody>
                  <a:tcPr/>
                </a:tc>
                <a:extLst>
                  <a:ext uri="{0D108BD9-81ED-4DB2-BD59-A6C34878D82A}">
                    <a16:rowId xmlns:a16="http://schemas.microsoft.com/office/drawing/2014/main" val="520330796"/>
                  </a:ext>
                </a:extLst>
              </a:tr>
              <a:tr h="370840">
                <a:tc>
                  <a:txBody>
                    <a:bodyPr/>
                    <a:lstStyle/>
                    <a:p>
                      <a:r>
                        <a:rPr lang="en-US" dirty="0"/>
                        <a:t>Private</a:t>
                      </a:r>
                    </a:p>
                  </a:txBody>
                  <a:tcPr/>
                </a:tc>
                <a:tc>
                  <a:txBody>
                    <a:bodyPr/>
                    <a:lstStyle/>
                    <a:p>
                      <a:r>
                        <a:rPr lang="en-US" b="1" dirty="0"/>
                        <a:t>Direct ownership</a:t>
                      </a:r>
                    </a:p>
                    <a:p>
                      <a:pPr marL="285750" indent="-285750">
                        <a:buFont typeface="Arial" panose="020B0604020202020204" pitchFamily="34" charset="0"/>
                        <a:buChar char="•"/>
                      </a:pPr>
                      <a:r>
                        <a:rPr lang="en-US" dirty="0"/>
                        <a:t>Sole ownership</a:t>
                      </a:r>
                    </a:p>
                    <a:p>
                      <a:pPr marL="285750" indent="-285750">
                        <a:buFont typeface="Arial" panose="020B0604020202020204" pitchFamily="34" charset="0"/>
                        <a:buChar char="•"/>
                      </a:pPr>
                      <a:r>
                        <a:rPr lang="en-US" dirty="0"/>
                        <a:t>Joint ventures</a:t>
                      </a:r>
                    </a:p>
                    <a:p>
                      <a:pPr marL="285750" indent="-285750">
                        <a:buFont typeface="Arial" panose="020B0604020202020204" pitchFamily="34" charset="0"/>
                        <a:buChar char="•"/>
                      </a:pPr>
                      <a:r>
                        <a:rPr lang="en-US" dirty="0"/>
                        <a:t>Limited partnerships</a:t>
                      </a:r>
                    </a:p>
                    <a:p>
                      <a:r>
                        <a:rPr lang="en-US" b="1" dirty="0"/>
                        <a:t>Indirect ownership</a:t>
                      </a:r>
                    </a:p>
                    <a:p>
                      <a:pPr marL="285750" indent="-285750">
                        <a:buFont typeface="Arial" panose="020B0604020202020204" pitchFamily="34" charset="0"/>
                        <a:buChar char="•"/>
                      </a:pPr>
                      <a:r>
                        <a:rPr lang="en-US" dirty="0"/>
                        <a:t>Real estate funds</a:t>
                      </a:r>
                    </a:p>
                    <a:p>
                      <a:pPr marL="285750" indent="-285750">
                        <a:buFont typeface="Arial" panose="020B0604020202020204" pitchFamily="34" charset="0"/>
                        <a:buChar char="•"/>
                      </a:pPr>
                      <a:r>
                        <a:rPr lang="en-US" dirty="0"/>
                        <a:t>Private REITs</a:t>
                      </a:r>
                    </a:p>
                  </a:txBody>
                  <a:tcPr/>
                </a:tc>
                <a:tc>
                  <a:txBody>
                    <a:bodyPr/>
                    <a:lstStyle/>
                    <a:p>
                      <a:pPr marL="285750" indent="-285750">
                        <a:buFont typeface="Arial" panose="020B0604020202020204" pitchFamily="34" charset="0"/>
                        <a:buChar char="•"/>
                      </a:pPr>
                      <a:r>
                        <a:rPr lang="en-US" dirty="0"/>
                        <a:t>Mortgage debt</a:t>
                      </a:r>
                    </a:p>
                    <a:p>
                      <a:pPr marL="285750" indent="-285750">
                        <a:buFont typeface="Arial" panose="020B0604020202020204" pitchFamily="34" charset="0"/>
                        <a:buChar char="•"/>
                      </a:pPr>
                      <a:r>
                        <a:rPr lang="en-US" dirty="0"/>
                        <a:t>Construction loans</a:t>
                      </a:r>
                    </a:p>
                    <a:p>
                      <a:pPr marL="285750" indent="-285750">
                        <a:buFont typeface="Arial" panose="020B0604020202020204" pitchFamily="34" charset="0"/>
                        <a:buChar char="•"/>
                      </a:pPr>
                      <a:r>
                        <a:rPr lang="en-US" dirty="0"/>
                        <a:t>Mezzanine debt</a:t>
                      </a:r>
                    </a:p>
                  </a:txBody>
                  <a:tcPr/>
                </a:tc>
                <a:extLst>
                  <a:ext uri="{0D108BD9-81ED-4DB2-BD59-A6C34878D82A}">
                    <a16:rowId xmlns:a16="http://schemas.microsoft.com/office/drawing/2014/main" val="1422666745"/>
                  </a:ext>
                </a:extLst>
              </a:tr>
              <a:tr h="370840">
                <a:tc>
                  <a:txBody>
                    <a:bodyPr/>
                    <a:lstStyle/>
                    <a:p>
                      <a:r>
                        <a:rPr lang="en-US" dirty="0"/>
                        <a:t>Public</a:t>
                      </a:r>
                    </a:p>
                  </a:txBody>
                  <a:tcPr/>
                </a:tc>
                <a:tc>
                  <a:txBody>
                    <a:bodyPr/>
                    <a:lstStyle/>
                    <a:p>
                      <a:r>
                        <a:rPr lang="en-US" b="1" dirty="0"/>
                        <a:t>Publicly traded shares</a:t>
                      </a:r>
                    </a:p>
                    <a:p>
                      <a:pPr marL="285750" indent="-285750">
                        <a:buFont typeface="Arial" panose="020B0604020202020204" pitchFamily="34" charset="0"/>
                        <a:buChar char="•"/>
                      </a:pPr>
                      <a:r>
                        <a:rPr lang="en-US" dirty="0"/>
                        <a:t>Construction</a:t>
                      </a:r>
                    </a:p>
                    <a:p>
                      <a:pPr marL="285750" indent="-285750">
                        <a:buFont typeface="Arial" panose="020B0604020202020204" pitchFamily="34" charset="0"/>
                        <a:buChar char="•"/>
                      </a:pPr>
                      <a:r>
                        <a:rPr lang="en-US" dirty="0"/>
                        <a:t>Operating</a:t>
                      </a:r>
                    </a:p>
                    <a:p>
                      <a:pPr marL="285750" indent="-285750">
                        <a:buFont typeface="Arial" panose="020B0604020202020204" pitchFamily="34" charset="0"/>
                        <a:buChar char="•"/>
                      </a:pPr>
                      <a:r>
                        <a:rPr lang="en-US" dirty="0"/>
                        <a:t>Development</a:t>
                      </a:r>
                    </a:p>
                    <a:p>
                      <a:pPr marL="285750" indent="-285750">
                        <a:buFont typeface="Arial" panose="020B0604020202020204" pitchFamily="34" charset="0"/>
                        <a:buChar char="•"/>
                      </a:pPr>
                      <a:r>
                        <a:rPr lang="en-US" dirty="0"/>
                        <a:t>Public REITs</a:t>
                      </a:r>
                    </a:p>
                    <a:p>
                      <a:pPr marL="285750" indent="-285750">
                        <a:buFont typeface="Arial" panose="020B0604020202020204" pitchFamily="34" charset="0"/>
                        <a:buChar char="•"/>
                      </a:pPr>
                      <a:r>
                        <a:rPr lang="en-US" dirty="0"/>
                        <a:t>UCITS/Mutual fund</a:t>
                      </a:r>
                      <a:r>
                        <a:rPr lang="en-US" altLang="zh-CN" dirty="0"/>
                        <a:t>s</a:t>
                      </a:r>
                      <a:r>
                        <a:rPr lang="en-US" dirty="0"/>
                        <a:t>/ETFs</a:t>
                      </a:r>
                    </a:p>
                  </a:txBody>
                  <a:tcPr/>
                </a:tc>
                <a:tc>
                  <a:txBody>
                    <a:bodyPr/>
                    <a:lstStyle/>
                    <a:p>
                      <a:pPr marL="285750" indent="-285750">
                        <a:buFont typeface="Arial" panose="020B0604020202020204" pitchFamily="34" charset="0"/>
                        <a:buChar char="•"/>
                      </a:pPr>
                      <a:r>
                        <a:rPr lang="en-US" dirty="0"/>
                        <a:t>MBS/CMBS/CMOs</a:t>
                      </a:r>
                    </a:p>
                    <a:p>
                      <a:pPr marL="285750" indent="-285750">
                        <a:buFont typeface="Arial" panose="020B0604020202020204" pitchFamily="34" charset="0"/>
                        <a:buChar char="•"/>
                      </a:pPr>
                      <a:r>
                        <a:rPr lang="en-US" dirty="0"/>
                        <a:t>Covered bonds</a:t>
                      </a:r>
                    </a:p>
                    <a:p>
                      <a:pPr marL="285750" indent="-285750">
                        <a:buFont typeface="Arial" panose="020B0604020202020204" pitchFamily="34" charset="0"/>
                        <a:buChar char="•"/>
                      </a:pPr>
                      <a:r>
                        <a:rPr lang="en-US" dirty="0"/>
                        <a:t>Mortgage REITs</a:t>
                      </a:r>
                    </a:p>
                    <a:p>
                      <a:pPr marL="285750" indent="-285750">
                        <a:buFont typeface="Arial" panose="020B0604020202020204" pitchFamily="34" charset="0"/>
                        <a:buChar char="•"/>
                      </a:pPr>
                      <a:r>
                        <a:rPr lang="en-US" dirty="0"/>
                        <a:t>Mortgage ETFs</a:t>
                      </a:r>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2841903836"/>
                  </a:ext>
                </a:extLst>
              </a:tr>
            </a:tbl>
          </a:graphicData>
        </a:graphic>
      </p:graphicFrame>
    </p:spTree>
    <p:extLst>
      <p:ext uri="{BB962C8B-B14F-4D97-AF65-F5344CB8AC3E}">
        <p14:creationId xmlns:p14="http://schemas.microsoft.com/office/powerpoint/2010/main" val="29395972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C8B077-5223-44A9-B293-C05011148D56}"/>
              </a:ext>
            </a:extLst>
          </p:cNvPr>
          <p:cNvSpPr>
            <a:spLocks noGrp="1"/>
          </p:cNvSpPr>
          <p:nvPr>
            <p:ph type="title"/>
          </p:nvPr>
        </p:nvSpPr>
        <p:spPr/>
        <p:txBody>
          <a:bodyPr/>
          <a:lstStyle/>
          <a:p>
            <a:r>
              <a:rPr lang="en-US" altLang="zh-CN" sz="4800" b="1" dirty="0"/>
              <a:t>Real estate features</a:t>
            </a:r>
            <a:endParaRPr lang="en-US" b="1" dirty="0"/>
          </a:p>
        </p:txBody>
      </p:sp>
      <p:graphicFrame>
        <p:nvGraphicFramePr>
          <p:cNvPr id="4" name="内容占位符 3">
            <a:extLst>
              <a:ext uri="{FF2B5EF4-FFF2-40B4-BE49-F238E27FC236}">
                <a16:creationId xmlns:a16="http://schemas.microsoft.com/office/drawing/2014/main" id="{92C810F5-28AD-4B37-A3A9-14B09294B2C7}"/>
              </a:ext>
            </a:extLst>
          </p:cNvPr>
          <p:cNvGraphicFramePr>
            <a:graphicFrameLocks noGrp="1"/>
          </p:cNvGraphicFramePr>
          <p:nvPr>
            <p:ph idx="1"/>
            <p:extLst>
              <p:ext uri="{D42A27DB-BD31-4B8C-83A1-F6EECF244321}">
                <p14:modId xmlns:p14="http://schemas.microsoft.com/office/powerpoint/2010/main" val="3139663897"/>
              </p:ext>
            </p:extLst>
          </p:nvPr>
        </p:nvGraphicFramePr>
        <p:xfrm>
          <a:off x="1023938" y="1938528"/>
          <a:ext cx="10143933" cy="3022600"/>
        </p:xfrm>
        <a:graphic>
          <a:graphicData uri="http://schemas.openxmlformats.org/drawingml/2006/table">
            <a:tbl>
              <a:tblPr firstRow="1" bandRow="1">
                <a:tableStyleId>{5C22544A-7EE6-4342-B048-85BDC9FD1C3A}</a:tableStyleId>
              </a:tblPr>
              <a:tblGrid>
                <a:gridCol w="3083367">
                  <a:extLst>
                    <a:ext uri="{9D8B030D-6E8A-4147-A177-3AD203B41FA5}">
                      <a16:colId xmlns:a16="http://schemas.microsoft.com/office/drawing/2014/main" val="1387830149"/>
                    </a:ext>
                  </a:extLst>
                </a:gridCol>
                <a:gridCol w="3492708">
                  <a:extLst>
                    <a:ext uri="{9D8B030D-6E8A-4147-A177-3AD203B41FA5}">
                      <a16:colId xmlns:a16="http://schemas.microsoft.com/office/drawing/2014/main" val="978980553"/>
                    </a:ext>
                  </a:extLst>
                </a:gridCol>
                <a:gridCol w="3567858">
                  <a:extLst>
                    <a:ext uri="{9D8B030D-6E8A-4147-A177-3AD203B41FA5}">
                      <a16:colId xmlns:a16="http://schemas.microsoft.com/office/drawing/2014/main" val="3425536118"/>
                    </a:ext>
                  </a:extLst>
                </a:gridCol>
              </a:tblGrid>
              <a:tr h="370840">
                <a:tc>
                  <a:txBody>
                    <a:bodyPr/>
                    <a:lstStyle/>
                    <a:p>
                      <a:endParaRPr lang="en-US" dirty="0"/>
                    </a:p>
                  </a:txBody>
                  <a:tcPr/>
                </a:tc>
                <a:tc>
                  <a:txBody>
                    <a:bodyPr/>
                    <a:lstStyle/>
                    <a:p>
                      <a:r>
                        <a:rPr lang="en-US" dirty="0"/>
                        <a:t>Advantage</a:t>
                      </a:r>
                    </a:p>
                  </a:txBody>
                  <a:tcPr/>
                </a:tc>
                <a:tc>
                  <a:txBody>
                    <a:bodyPr/>
                    <a:lstStyle/>
                    <a:p>
                      <a:r>
                        <a:rPr lang="en-US" dirty="0"/>
                        <a:t>Disadvantage</a:t>
                      </a:r>
                    </a:p>
                  </a:txBody>
                  <a:tcPr/>
                </a:tc>
                <a:extLst>
                  <a:ext uri="{0D108BD9-81ED-4DB2-BD59-A6C34878D82A}">
                    <a16:rowId xmlns:a16="http://schemas.microsoft.com/office/drawing/2014/main" val="749276311"/>
                  </a:ext>
                </a:extLst>
              </a:tr>
              <a:tr h="370840">
                <a:tc>
                  <a:txBody>
                    <a:bodyPr/>
                    <a:lstStyle/>
                    <a:p>
                      <a:r>
                        <a:rPr lang="en-US" dirty="0"/>
                        <a:t>Direct real estate investment</a:t>
                      </a:r>
                    </a:p>
                  </a:txBody>
                  <a:tcPr/>
                </a:tc>
                <a:tc>
                  <a:txBody>
                    <a:bodyPr/>
                    <a:lstStyle/>
                    <a:p>
                      <a:pPr marL="285750" indent="-285750">
                        <a:buFont typeface="Arial" panose="020B0604020202020204" pitchFamily="34" charset="0"/>
                        <a:buChar char="•"/>
                      </a:pPr>
                      <a:r>
                        <a:rPr lang="en-US" dirty="0"/>
                        <a:t>Control</a:t>
                      </a:r>
                    </a:p>
                    <a:p>
                      <a:pPr marL="285750" indent="-285750">
                        <a:buFont typeface="Arial" panose="020B0604020202020204" pitchFamily="34" charset="0"/>
                        <a:buChar char="•"/>
                      </a:pPr>
                      <a:r>
                        <a:rPr lang="en-US" dirty="0"/>
                        <a:t>Tax benefits(non cash property depreciation expense, tax deductible interest expense)</a:t>
                      </a:r>
                    </a:p>
                    <a:p>
                      <a:pPr marL="285750" indent="-285750">
                        <a:buFont typeface="Arial" panose="020B0604020202020204" pitchFamily="34" charset="0"/>
                        <a:buChar char="•"/>
                      </a:pPr>
                      <a:r>
                        <a:rPr lang="en-US" dirty="0"/>
                        <a:t>Diversification</a:t>
                      </a:r>
                    </a:p>
                  </a:txBody>
                  <a:tcPr/>
                </a:tc>
                <a:tc>
                  <a:txBody>
                    <a:bodyPr/>
                    <a:lstStyle/>
                    <a:p>
                      <a:pPr marL="285750" indent="-285750">
                        <a:buFont typeface="Arial" panose="020B0604020202020204" pitchFamily="34" charset="0"/>
                        <a:buChar char="•"/>
                      </a:pPr>
                      <a:r>
                        <a:rPr lang="en-US" dirty="0"/>
                        <a:t>Complexity</a:t>
                      </a:r>
                    </a:p>
                    <a:p>
                      <a:pPr marL="285750" indent="-285750">
                        <a:buFont typeface="Arial" panose="020B0604020202020204" pitchFamily="34" charset="0"/>
                        <a:buChar char="•"/>
                      </a:pPr>
                      <a:r>
                        <a:rPr lang="en-US" dirty="0"/>
                        <a:t>Need for specialized knowledge</a:t>
                      </a:r>
                    </a:p>
                    <a:p>
                      <a:pPr marL="285750" indent="-285750">
                        <a:buFont typeface="Arial" panose="020B0604020202020204" pitchFamily="34" charset="0"/>
                        <a:buChar char="•"/>
                      </a:pPr>
                      <a:r>
                        <a:rPr lang="en-US" altLang="zh-CN" dirty="0"/>
                        <a:t>Significant capital needs</a:t>
                      </a:r>
                      <a:endParaRPr lang="en-US" dirty="0"/>
                    </a:p>
                    <a:p>
                      <a:pPr marL="285750" indent="-285750">
                        <a:buFont typeface="Arial" panose="020B0604020202020204" pitchFamily="34" charset="0"/>
                        <a:buChar char="•"/>
                      </a:pPr>
                      <a:r>
                        <a:rPr lang="en-US" dirty="0"/>
                        <a:t>Concentration risk</a:t>
                      </a:r>
                    </a:p>
                    <a:p>
                      <a:pPr marL="285750" indent="-285750">
                        <a:buFont typeface="Arial" panose="020B0604020202020204" pitchFamily="34" charset="0"/>
                        <a:buChar char="•"/>
                      </a:pPr>
                      <a:r>
                        <a:rPr lang="en-US" dirty="0"/>
                        <a:t>Lack of liquidity</a:t>
                      </a:r>
                    </a:p>
                  </a:txBody>
                  <a:tcPr/>
                </a:tc>
                <a:extLst>
                  <a:ext uri="{0D108BD9-81ED-4DB2-BD59-A6C34878D82A}">
                    <a16:rowId xmlns:a16="http://schemas.microsoft.com/office/drawing/2014/main" val="1861886676"/>
                  </a:ext>
                </a:extLst>
              </a:tr>
              <a:tr h="370840">
                <a:tc>
                  <a:txBody>
                    <a:bodyPr/>
                    <a:lstStyle/>
                    <a:p>
                      <a:r>
                        <a:rPr lang="en-US" dirty="0"/>
                        <a:t>Indirect real estate investment</a:t>
                      </a:r>
                    </a:p>
                  </a:txBody>
                  <a:tcPr/>
                </a:tc>
                <a:tc>
                  <a:txBody>
                    <a:bodyPr/>
                    <a:lstStyle/>
                    <a:p>
                      <a:pPr marL="285750" indent="-285750">
                        <a:buFont typeface="Arial" panose="020B0604020202020204" pitchFamily="34" charset="0"/>
                        <a:buChar char="•"/>
                      </a:pPr>
                      <a:r>
                        <a:rPr lang="en-US" dirty="0"/>
                        <a:t>Elimination of double corporate taxation</a:t>
                      </a:r>
                    </a:p>
                    <a:p>
                      <a:pPr marL="285750" indent="-285750">
                        <a:buFont typeface="Arial" panose="020B0604020202020204" pitchFamily="34" charset="0"/>
                        <a:buChar char="•"/>
                      </a:pPr>
                      <a:r>
                        <a:rPr lang="en-US" dirty="0"/>
                        <a:t>Greater transparency</a:t>
                      </a:r>
                    </a:p>
                    <a:p>
                      <a:pPr marL="285750" indent="-285750">
                        <a:buFont typeface="Arial" panose="020B0604020202020204" pitchFamily="34" charset="0"/>
                        <a:buChar char="•"/>
                      </a:pPr>
                      <a:r>
                        <a:rPr lang="en-US" dirty="0"/>
                        <a:t>Buy or sell REITs shares</a:t>
                      </a:r>
                    </a:p>
                  </a:txBody>
                  <a:tcPr/>
                </a:tc>
                <a:tc>
                  <a:txBody>
                    <a:bodyPr/>
                    <a:lstStyle/>
                    <a:p>
                      <a:pPr marL="285750" indent="-285750">
                        <a:buFont typeface="Arial" panose="020B0604020202020204" pitchFamily="34" charset="0"/>
                        <a:buChar char="•"/>
                      </a:pPr>
                      <a:r>
                        <a:rPr lang="en-US" dirty="0"/>
                        <a:t>Higher correlation with the public equity market</a:t>
                      </a:r>
                    </a:p>
                  </a:txBody>
                  <a:tcPr/>
                </a:tc>
                <a:extLst>
                  <a:ext uri="{0D108BD9-81ED-4DB2-BD59-A6C34878D82A}">
                    <a16:rowId xmlns:a16="http://schemas.microsoft.com/office/drawing/2014/main" val="1236553950"/>
                  </a:ext>
                </a:extLst>
              </a:tr>
            </a:tbl>
          </a:graphicData>
        </a:graphic>
      </p:graphicFrame>
      <p:sp>
        <p:nvSpPr>
          <p:cNvPr id="5" name="文本框 4">
            <a:extLst>
              <a:ext uri="{FF2B5EF4-FFF2-40B4-BE49-F238E27FC236}">
                <a16:creationId xmlns:a16="http://schemas.microsoft.com/office/drawing/2014/main" id="{7EF517B4-70B7-4752-9233-D768020DF0B3}"/>
              </a:ext>
            </a:extLst>
          </p:cNvPr>
          <p:cNvSpPr txBox="1"/>
          <p:nvPr/>
        </p:nvSpPr>
        <p:spPr>
          <a:xfrm>
            <a:off x="1023938" y="5235448"/>
            <a:ext cx="9720261" cy="923330"/>
          </a:xfrm>
          <a:prstGeom prst="rect">
            <a:avLst/>
          </a:prstGeom>
          <a:noFill/>
        </p:spPr>
        <p:txBody>
          <a:bodyPr wrap="square" rtlCol="0">
            <a:spAutoFit/>
          </a:bodyPr>
          <a:lstStyle/>
          <a:p>
            <a:r>
              <a:rPr lang="en-US" dirty="0"/>
              <a:t>The </a:t>
            </a:r>
            <a:r>
              <a:rPr lang="en-US" dirty="0">
                <a:solidFill>
                  <a:srgbClr val="FF0000"/>
                </a:solidFill>
              </a:rPr>
              <a:t>business strategy for equity REITs </a:t>
            </a:r>
            <a:r>
              <a:rPr lang="en-US" dirty="0"/>
              <a:t>is simple: Maximize property occupancy rates and rents while minimizing ongoing operating and maintenance expenses to maximize cash income and dividends.</a:t>
            </a:r>
          </a:p>
          <a:p>
            <a:r>
              <a:rPr lang="en-US" dirty="0"/>
              <a:t>Equity REITs, like other public companies, </a:t>
            </a:r>
            <a:r>
              <a:rPr lang="en-US" dirty="0">
                <a:solidFill>
                  <a:srgbClr val="FF0000"/>
                </a:solidFill>
              </a:rPr>
              <a:t>must report earnings per share </a:t>
            </a:r>
            <a:r>
              <a:rPr lang="en-US" dirty="0"/>
              <a:t>based on net income.</a:t>
            </a:r>
          </a:p>
        </p:txBody>
      </p:sp>
    </p:spTree>
    <p:extLst>
      <p:ext uri="{BB962C8B-B14F-4D97-AF65-F5344CB8AC3E}">
        <p14:creationId xmlns:p14="http://schemas.microsoft.com/office/powerpoint/2010/main" val="2120743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5F5C0-D3A5-41A5-A509-AA864C981031}"/>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C1004DB5-3467-4797-BE4E-BD8CD7212DD7}"/>
              </a:ext>
            </a:extLst>
          </p:cNvPr>
          <p:cNvSpPr>
            <a:spLocks noGrp="1"/>
          </p:cNvSpPr>
          <p:nvPr>
            <p:ph idx="1"/>
          </p:nvPr>
        </p:nvSpPr>
        <p:spPr/>
        <p:txBody>
          <a:bodyPr>
            <a:normAutofit lnSpcReduction="10000"/>
          </a:bodyPr>
          <a:lstStyle/>
          <a:p>
            <a:r>
              <a:rPr lang="en-US" altLang="zh-CN" sz="2800" dirty="0"/>
              <a:t>Open-end funds, infinite-life(stable return)</a:t>
            </a:r>
            <a:endParaRPr lang="en-US" sz="2800" dirty="0"/>
          </a:p>
          <a:p>
            <a:pPr lvl="1"/>
            <a:r>
              <a:rPr lang="en-US" sz="2400" dirty="0">
                <a:solidFill>
                  <a:srgbClr val="FF0000"/>
                </a:solidFill>
              </a:rPr>
              <a:t>Core real estate strategies</a:t>
            </a:r>
          </a:p>
          <a:p>
            <a:pPr lvl="2"/>
            <a:r>
              <a:rPr lang="en-US" sz="2000" dirty="0"/>
              <a:t>well-leased, high-quality commercial and residential real estate in the best markets</a:t>
            </a:r>
          </a:p>
          <a:p>
            <a:r>
              <a:rPr lang="en-US" altLang="zh-CN" sz="2800" dirty="0"/>
              <a:t>Closed-end funds, finite-life(high return)</a:t>
            </a:r>
            <a:endParaRPr lang="en-US" sz="2800" dirty="0"/>
          </a:p>
          <a:p>
            <a:pPr lvl="1"/>
            <a:r>
              <a:rPr lang="en-US" sz="2400" dirty="0">
                <a:solidFill>
                  <a:srgbClr val="FF0000"/>
                </a:solidFill>
              </a:rPr>
              <a:t>Core plus real estate strategies</a:t>
            </a:r>
          </a:p>
          <a:p>
            <a:pPr lvl="2"/>
            <a:r>
              <a:rPr lang="en-US" sz="2000" dirty="0"/>
              <a:t>Modest redevelopment or upgrades to lease any vacant space</a:t>
            </a:r>
          </a:p>
          <a:p>
            <a:pPr lvl="1"/>
            <a:r>
              <a:rPr lang="en-US" sz="2400" dirty="0">
                <a:solidFill>
                  <a:srgbClr val="FF0000"/>
                </a:solidFill>
              </a:rPr>
              <a:t>Value add real estate strategies</a:t>
            </a:r>
          </a:p>
          <a:p>
            <a:pPr lvl="2"/>
            <a:r>
              <a:rPr lang="en-US" sz="2000" dirty="0"/>
              <a:t>larger-scale redevelopment and repositioning of existing assets</a:t>
            </a:r>
          </a:p>
          <a:p>
            <a:pPr lvl="1"/>
            <a:r>
              <a:rPr lang="en-US" sz="2400" dirty="0">
                <a:solidFill>
                  <a:srgbClr val="FF0000"/>
                </a:solidFill>
              </a:rPr>
              <a:t>Opportunistic real estate strategies</a:t>
            </a:r>
          </a:p>
          <a:p>
            <a:pPr lvl="2"/>
            <a:r>
              <a:rPr lang="en-US" sz="2000" dirty="0"/>
              <a:t>major redevelopment, repurposing of assets</a:t>
            </a:r>
            <a:endParaRPr lang="en-US" sz="2000" dirty="0">
              <a:solidFill>
                <a:srgbClr val="FF0000"/>
              </a:solidFill>
            </a:endParaRPr>
          </a:p>
          <a:p>
            <a:endParaRPr lang="en-US" dirty="0"/>
          </a:p>
          <a:p>
            <a:endParaRPr lang="en-US" dirty="0"/>
          </a:p>
        </p:txBody>
      </p:sp>
    </p:spTree>
    <p:extLst>
      <p:ext uri="{BB962C8B-B14F-4D97-AF65-F5344CB8AC3E}">
        <p14:creationId xmlns:p14="http://schemas.microsoft.com/office/powerpoint/2010/main" val="41930959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ED8DF-DDD1-4433-99D7-1DAC3DE6B62E}"/>
              </a:ext>
            </a:extLst>
          </p:cNvPr>
          <p:cNvSpPr>
            <a:spLocks noGrp="1"/>
          </p:cNvSpPr>
          <p:nvPr>
            <p:ph type="title"/>
          </p:nvPr>
        </p:nvSpPr>
        <p:spPr/>
        <p:txBody>
          <a:bodyPr>
            <a:normAutofit/>
          </a:bodyPr>
          <a:lstStyle/>
          <a:p>
            <a:r>
              <a:rPr lang="en-US" altLang="zh-CN" sz="4800" b="1" dirty="0"/>
              <a:t>Real estate features</a:t>
            </a:r>
            <a:endParaRPr lang="en-US" sz="4800" dirty="0"/>
          </a:p>
        </p:txBody>
      </p:sp>
      <p:pic>
        <p:nvPicPr>
          <p:cNvPr id="7" name="内容占位符 6">
            <a:extLst>
              <a:ext uri="{FF2B5EF4-FFF2-40B4-BE49-F238E27FC236}">
                <a16:creationId xmlns:a16="http://schemas.microsoft.com/office/drawing/2014/main" id="{549BE419-9F2B-477D-B5B5-DA519CDAC9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1287" y="1796170"/>
            <a:ext cx="7929426" cy="5061830"/>
          </a:xfrm>
        </p:spPr>
      </p:pic>
    </p:spTree>
    <p:extLst>
      <p:ext uri="{BB962C8B-B14F-4D97-AF65-F5344CB8AC3E}">
        <p14:creationId xmlns:p14="http://schemas.microsoft.com/office/powerpoint/2010/main" val="20413371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CF8B8-BE35-47FE-8094-9D1306467D6A}"/>
              </a:ext>
            </a:extLst>
          </p:cNvPr>
          <p:cNvSpPr>
            <a:spLocks noGrp="1"/>
          </p:cNvSpPr>
          <p:nvPr>
            <p:ph type="title"/>
          </p:nvPr>
        </p:nvSpPr>
        <p:spPr/>
        <p:txBody>
          <a:bodyPr>
            <a:normAutofit/>
          </a:bodyPr>
          <a:lstStyle/>
          <a:p>
            <a:r>
              <a:rPr lang="en-US" altLang="zh-CN" sz="4800" b="1" dirty="0"/>
              <a:t>Real estate features</a:t>
            </a:r>
            <a:endParaRPr lang="en-US" sz="4800" b="1" dirty="0"/>
          </a:p>
        </p:txBody>
      </p:sp>
      <p:sp>
        <p:nvSpPr>
          <p:cNvPr id="3" name="内容占位符 2">
            <a:extLst>
              <a:ext uri="{FF2B5EF4-FFF2-40B4-BE49-F238E27FC236}">
                <a16:creationId xmlns:a16="http://schemas.microsoft.com/office/drawing/2014/main" id="{78610E03-10AE-44A2-AFDD-913D0B52ADC8}"/>
              </a:ext>
            </a:extLst>
          </p:cNvPr>
          <p:cNvSpPr>
            <a:spLocks noGrp="1"/>
          </p:cNvSpPr>
          <p:nvPr>
            <p:ph idx="1"/>
          </p:nvPr>
        </p:nvSpPr>
        <p:spPr/>
        <p:txBody>
          <a:bodyPr/>
          <a:lstStyle/>
          <a:p>
            <a:r>
              <a:rPr lang="en-US" b="1" dirty="0"/>
              <a:t>Real estate is uniquely different from other asset classes in several ways:</a:t>
            </a:r>
          </a:p>
          <a:p>
            <a:pPr>
              <a:buFont typeface="Wingdings" panose="05000000000000000000" pitchFamily="2" charset="2"/>
              <a:buChar char="§"/>
            </a:pPr>
            <a:r>
              <a:rPr lang="en-US" dirty="0"/>
              <a:t>The initial investment is typically large.</a:t>
            </a:r>
          </a:p>
          <a:p>
            <a:pPr>
              <a:buFont typeface="Wingdings" panose="05000000000000000000" pitchFamily="2" charset="2"/>
              <a:buChar char="§"/>
            </a:pPr>
            <a:r>
              <a:rPr lang="en-US" dirty="0"/>
              <a:t>There are multiple types of real estate investment alternatives available.</a:t>
            </a:r>
          </a:p>
          <a:p>
            <a:pPr>
              <a:buFont typeface="Wingdings" panose="05000000000000000000" pitchFamily="2" charset="2"/>
              <a:buChar char="§"/>
            </a:pPr>
            <a:r>
              <a:rPr lang="en-US" dirty="0"/>
              <a:t>Real estate is unique and distinct because there aren’t two identical properties.</a:t>
            </a:r>
          </a:p>
          <a:p>
            <a:pPr>
              <a:buFont typeface="Wingdings" panose="05000000000000000000" pitchFamily="2" charset="2"/>
              <a:buChar char="§"/>
            </a:pPr>
            <a:r>
              <a:rPr lang="en-US" dirty="0"/>
              <a:t>Private market indexes replicating the performance of real estate are not directly investable.</a:t>
            </a:r>
          </a:p>
          <a:p>
            <a:pPr>
              <a:buFont typeface="Wingdings" panose="05000000000000000000" pitchFamily="2" charset="2"/>
              <a:buChar char="§"/>
            </a:pPr>
            <a:r>
              <a:rPr lang="en-US" dirty="0"/>
              <a:t>Diversification across all different types of real estate investment alternatives may be difficult to attain.</a:t>
            </a:r>
          </a:p>
          <a:p>
            <a:pPr marL="0" indent="0">
              <a:buNone/>
            </a:pPr>
            <a:endParaRPr lang="en-US" dirty="0"/>
          </a:p>
        </p:txBody>
      </p:sp>
    </p:spTree>
    <p:extLst>
      <p:ext uri="{BB962C8B-B14F-4D97-AF65-F5344CB8AC3E}">
        <p14:creationId xmlns:p14="http://schemas.microsoft.com/office/powerpoint/2010/main" val="12261487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53451-FA32-49A6-AFED-69EC82B9E064}"/>
              </a:ext>
            </a:extLst>
          </p:cNvPr>
          <p:cNvSpPr>
            <a:spLocks noGrp="1"/>
          </p:cNvSpPr>
          <p:nvPr>
            <p:ph type="title"/>
          </p:nvPr>
        </p:nvSpPr>
        <p:spPr/>
        <p:txBody>
          <a:bodyPr>
            <a:normAutofit/>
          </a:bodyPr>
          <a:lstStyle/>
          <a:p>
            <a:r>
              <a:rPr lang="en-US" sz="4800" b="1" dirty="0"/>
              <a:t>REAL ESTATE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FEBB792A-C1F1-42B6-92AB-4DF54D09C0FF}"/>
              </a:ext>
            </a:extLst>
          </p:cNvPr>
          <p:cNvSpPr>
            <a:spLocks noGrp="1"/>
          </p:cNvSpPr>
          <p:nvPr>
            <p:ph idx="1"/>
          </p:nvPr>
        </p:nvSpPr>
        <p:spPr/>
        <p:txBody>
          <a:bodyPr>
            <a:normAutofit/>
          </a:bodyPr>
          <a:lstStyle/>
          <a:p>
            <a:r>
              <a:rPr lang="en-US" sz="2800" b="1" dirty="0"/>
              <a:t>Real Estate Investment Diversification Benefits</a:t>
            </a:r>
          </a:p>
          <a:p>
            <a:endParaRPr lang="en-US" sz="2800" dirty="0"/>
          </a:p>
        </p:txBody>
      </p:sp>
      <p:pic>
        <p:nvPicPr>
          <p:cNvPr id="5" name="图片 4">
            <a:extLst>
              <a:ext uri="{FF2B5EF4-FFF2-40B4-BE49-F238E27FC236}">
                <a16:creationId xmlns:a16="http://schemas.microsoft.com/office/drawing/2014/main" id="{CD155540-53EA-4F3F-BF66-255C8F046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680" y="2784111"/>
            <a:ext cx="8450639" cy="1817870"/>
          </a:xfrm>
          <a:prstGeom prst="rect">
            <a:avLst/>
          </a:prstGeom>
        </p:spPr>
      </p:pic>
    </p:spTree>
    <p:extLst>
      <p:ext uri="{BB962C8B-B14F-4D97-AF65-F5344CB8AC3E}">
        <p14:creationId xmlns:p14="http://schemas.microsoft.com/office/powerpoint/2010/main" val="33061880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AF1D88-BD53-4D1D-AD49-5AAD6802BEDE}"/>
              </a:ext>
            </a:extLst>
          </p:cNvPr>
          <p:cNvSpPr>
            <a:spLocks noGrp="1"/>
          </p:cNvSpPr>
          <p:nvPr>
            <p:ph type="title"/>
          </p:nvPr>
        </p:nvSpPr>
        <p:spPr/>
        <p:txBody>
          <a:bodyPr>
            <a:normAutofit/>
          </a:bodyPr>
          <a:lstStyle/>
          <a:p>
            <a:r>
              <a:rPr lang="en-US" sz="4800" b="1" dirty="0"/>
              <a:t>REAL ESTATE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505EBD02-853D-49F3-B11D-026CB0EC097C}"/>
              </a:ext>
            </a:extLst>
          </p:cNvPr>
          <p:cNvSpPr>
            <a:spLocks noGrp="1"/>
          </p:cNvSpPr>
          <p:nvPr>
            <p:ph idx="1"/>
          </p:nvPr>
        </p:nvSpPr>
        <p:spPr/>
        <p:txBody>
          <a:bodyPr/>
          <a:lstStyle/>
          <a:p>
            <a:r>
              <a:rPr lang="en-US" sz="2800" b="1" dirty="0"/>
              <a:t>Sources of returns</a:t>
            </a:r>
          </a:p>
          <a:p>
            <a:r>
              <a:rPr lang="en-US" dirty="0"/>
              <a:t>The return on real estate investments comes from </a:t>
            </a:r>
            <a:r>
              <a:rPr lang="en-US" dirty="0">
                <a:solidFill>
                  <a:srgbClr val="FF0000"/>
                </a:solidFill>
              </a:rPr>
              <a:t>income</a:t>
            </a:r>
            <a:r>
              <a:rPr lang="en-US" dirty="0"/>
              <a:t> or </a:t>
            </a:r>
            <a:r>
              <a:rPr lang="en-US" dirty="0">
                <a:solidFill>
                  <a:srgbClr val="FF0000"/>
                </a:solidFill>
              </a:rPr>
              <a:t>asset appreciation </a:t>
            </a:r>
            <a:r>
              <a:rPr lang="en-US" dirty="0"/>
              <a:t>or a combination of both.</a:t>
            </a:r>
          </a:p>
          <a:p>
            <a:r>
              <a:rPr lang="en-US" dirty="0"/>
              <a:t>Investing in real estate can generate either </a:t>
            </a:r>
            <a:r>
              <a:rPr lang="en-US" dirty="0">
                <a:solidFill>
                  <a:srgbClr val="FF0000"/>
                </a:solidFill>
              </a:rPr>
              <a:t>lower-risk, bond-like </a:t>
            </a:r>
            <a:r>
              <a:rPr lang="en-US" dirty="0"/>
              <a:t>cash flows from </a:t>
            </a:r>
            <a:r>
              <a:rPr lang="en-US" dirty="0">
                <a:solidFill>
                  <a:srgbClr val="FF0000"/>
                </a:solidFill>
              </a:rPr>
              <a:t>leases</a:t>
            </a:r>
            <a:r>
              <a:rPr lang="en-US" dirty="0"/>
              <a:t> or </a:t>
            </a:r>
            <a:r>
              <a:rPr lang="en-US" dirty="0">
                <a:solidFill>
                  <a:srgbClr val="FF0000"/>
                </a:solidFill>
              </a:rPr>
              <a:t>higher-risk, equity-like </a:t>
            </a:r>
            <a:r>
              <a:rPr lang="en-US" dirty="0"/>
              <a:t>speculative returns from realizing value from development projects or </a:t>
            </a:r>
            <a:r>
              <a:rPr lang="en-US" dirty="0">
                <a:solidFill>
                  <a:srgbClr val="FF0000"/>
                </a:solidFill>
              </a:rPr>
              <a:t>price appreciation</a:t>
            </a:r>
            <a:r>
              <a:rPr lang="en-US" dirty="0"/>
              <a:t>.</a:t>
            </a:r>
          </a:p>
        </p:txBody>
      </p:sp>
    </p:spTree>
    <p:extLst>
      <p:ext uri="{BB962C8B-B14F-4D97-AF65-F5344CB8AC3E}">
        <p14:creationId xmlns:p14="http://schemas.microsoft.com/office/powerpoint/2010/main" val="342002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4A609-DDEB-4BD0-B004-C3E7EBEB4D70}"/>
              </a:ext>
            </a:extLst>
          </p:cNvPr>
          <p:cNvSpPr>
            <a:spLocks noGrp="1"/>
          </p:cNvSpPr>
          <p:nvPr>
            <p:ph type="title"/>
          </p:nvPr>
        </p:nvSpPr>
        <p:spPr/>
        <p:txBody>
          <a:bodyPr>
            <a:normAutofit/>
          </a:bodyPr>
          <a:lstStyle/>
          <a:p>
            <a:r>
              <a:rPr lang="en-US" sz="4800" b="1" dirty="0"/>
              <a:t>REAL ESTATE INVESTMENT</a:t>
            </a:r>
            <a:br>
              <a:rPr lang="en-US" sz="4800" b="1" dirty="0"/>
            </a:br>
            <a:r>
              <a:rPr lang="en-US" sz="4800" b="1" dirty="0"/>
              <a:t>CHARACTERISTICS</a:t>
            </a:r>
            <a:endParaRPr lang="en-US" sz="4800" dirty="0"/>
          </a:p>
        </p:txBody>
      </p:sp>
      <p:sp>
        <p:nvSpPr>
          <p:cNvPr id="3" name="内容占位符 2">
            <a:extLst>
              <a:ext uri="{FF2B5EF4-FFF2-40B4-BE49-F238E27FC236}">
                <a16:creationId xmlns:a16="http://schemas.microsoft.com/office/drawing/2014/main" id="{3CFC6A7F-564B-4192-B590-CBE4A67B6239}"/>
              </a:ext>
            </a:extLst>
          </p:cNvPr>
          <p:cNvSpPr>
            <a:spLocks noGrp="1"/>
          </p:cNvSpPr>
          <p:nvPr>
            <p:ph idx="1"/>
          </p:nvPr>
        </p:nvSpPr>
        <p:spPr/>
        <p:txBody>
          <a:bodyPr>
            <a:normAutofit/>
          </a:bodyPr>
          <a:lstStyle/>
          <a:p>
            <a:r>
              <a:rPr lang="en-US" dirty="0"/>
              <a:t>Akasaka Investment Company established a portfolio of warehouse properties with a total market value of THB3.60 billion. It secured mortgage financing of THB2.61 billion. The terms of the mortgage required Akasaka to maintain a </a:t>
            </a:r>
            <a:r>
              <a:rPr lang="en-US" dirty="0">
                <a:solidFill>
                  <a:srgbClr val="FF0000"/>
                </a:solidFill>
              </a:rPr>
              <a:t>loan-to-value</a:t>
            </a:r>
            <a:r>
              <a:rPr lang="en-US" dirty="0"/>
              <a:t> ratio of 0.725. After 18 months, the portfolio value had dropped to THB3.23 billion and the mortgage liability was THB2.35 billion. By how much must Akasaka reduce its mortgage liability to return its LTV back to the required level?</a:t>
            </a:r>
          </a:p>
        </p:txBody>
      </p:sp>
    </p:spTree>
    <p:extLst>
      <p:ext uri="{BB962C8B-B14F-4D97-AF65-F5344CB8AC3E}">
        <p14:creationId xmlns:p14="http://schemas.microsoft.com/office/powerpoint/2010/main" val="2400326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60260-E9D8-4383-8E5C-8EC717F67C6A}"/>
              </a:ext>
            </a:extLst>
          </p:cNvPr>
          <p:cNvSpPr>
            <a:spLocks noGrp="1"/>
          </p:cNvSpPr>
          <p:nvPr>
            <p:ph type="title"/>
          </p:nvPr>
        </p:nvSpPr>
        <p:spPr/>
        <p:txBody>
          <a:bodyPr>
            <a:normAutofit/>
          </a:bodyPr>
          <a:lstStyle/>
          <a:p>
            <a:r>
              <a:rPr lang="en-US" sz="4800" dirty="0"/>
              <a:t>practices</a:t>
            </a:r>
          </a:p>
        </p:txBody>
      </p:sp>
      <p:sp>
        <p:nvSpPr>
          <p:cNvPr id="3" name="内容占位符 2">
            <a:extLst>
              <a:ext uri="{FF2B5EF4-FFF2-40B4-BE49-F238E27FC236}">
                <a16:creationId xmlns:a16="http://schemas.microsoft.com/office/drawing/2014/main" id="{95CE90E5-E05A-4E9F-A3E4-F3BB59D8B068}"/>
              </a:ext>
            </a:extLst>
          </p:cNvPr>
          <p:cNvSpPr>
            <a:spLocks noGrp="1"/>
          </p:cNvSpPr>
          <p:nvPr>
            <p:ph idx="1"/>
          </p:nvPr>
        </p:nvSpPr>
        <p:spPr/>
        <p:txBody>
          <a:bodyPr/>
          <a:lstStyle/>
          <a:p>
            <a:r>
              <a:rPr lang="en-US" dirty="0"/>
              <a:t>Identify which of the following choices is </a:t>
            </a:r>
            <a:r>
              <a:rPr lang="en-US" i="1" dirty="0"/>
              <a:t>most likely </a:t>
            </a:r>
            <a:r>
              <a:rPr lang="en-US" dirty="0"/>
              <a:t>an alternative investment:</a:t>
            </a:r>
          </a:p>
          <a:p>
            <a:r>
              <a:rPr lang="en-US" b="1" dirty="0"/>
              <a:t>A. </a:t>
            </a:r>
            <a:r>
              <a:rPr lang="en-US" dirty="0"/>
              <a:t>An investment in a hedge fund focused on traditional assets</a:t>
            </a:r>
          </a:p>
          <a:p>
            <a:r>
              <a:rPr lang="en-US" b="1" dirty="0"/>
              <a:t>B. </a:t>
            </a:r>
            <a:r>
              <a:rPr lang="en-US" dirty="0"/>
              <a:t>Shares in a manufacturing firm traded on the Bursa Malaysia exchange</a:t>
            </a:r>
          </a:p>
          <a:p>
            <a:r>
              <a:rPr lang="en-US" b="1" dirty="0"/>
              <a:t>C. </a:t>
            </a:r>
            <a:r>
              <a:rPr lang="en-US" dirty="0"/>
              <a:t>A euro foreign exchange futures purchased on the Chicago Mercantile exchange</a:t>
            </a:r>
          </a:p>
        </p:txBody>
      </p:sp>
    </p:spTree>
    <p:extLst>
      <p:ext uri="{BB962C8B-B14F-4D97-AF65-F5344CB8AC3E}">
        <p14:creationId xmlns:p14="http://schemas.microsoft.com/office/powerpoint/2010/main" val="21905537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1A8E7-1077-47B8-93DB-637C888D406B}"/>
              </a:ext>
            </a:extLst>
          </p:cNvPr>
          <p:cNvSpPr>
            <a:spLocks noGrp="1"/>
          </p:cNvSpPr>
          <p:nvPr>
            <p:ph type="title"/>
          </p:nvPr>
        </p:nvSpPr>
        <p:spPr/>
        <p:txBody>
          <a:bodyPr>
            <a:normAutofit/>
          </a:bodyPr>
          <a:lstStyle/>
          <a:p>
            <a:r>
              <a:rPr lang="en-US" sz="4800" b="1" dirty="0"/>
              <a:t>INFRASTRUCTURE INVESTMENT FEATURES</a:t>
            </a:r>
            <a:endParaRPr lang="en-US" sz="4800" dirty="0"/>
          </a:p>
        </p:txBody>
      </p:sp>
      <p:sp>
        <p:nvSpPr>
          <p:cNvPr id="3" name="内容占位符 2">
            <a:extLst>
              <a:ext uri="{FF2B5EF4-FFF2-40B4-BE49-F238E27FC236}">
                <a16:creationId xmlns:a16="http://schemas.microsoft.com/office/drawing/2014/main" id="{BE5FE620-5C80-42CE-B4D0-53CA7D0A769D}"/>
              </a:ext>
            </a:extLst>
          </p:cNvPr>
          <p:cNvSpPr>
            <a:spLocks noGrp="1"/>
          </p:cNvSpPr>
          <p:nvPr>
            <p:ph idx="1"/>
          </p:nvPr>
        </p:nvSpPr>
        <p:spPr/>
        <p:txBody>
          <a:bodyPr/>
          <a:lstStyle/>
          <a:p>
            <a:r>
              <a:rPr lang="en-US" sz="2800" b="1" dirty="0"/>
              <a:t>Categories of Infrastructure Investments</a:t>
            </a:r>
          </a:p>
          <a:p>
            <a:endParaRPr lang="en-US" dirty="0"/>
          </a:p>
        </p:txBody>
      </p:sp>
      <p:graphicFrame>
        <p:nvGraphicFramePr>
          <p:cNvPr id="5" name="表格 4">
            <a:extLst>
              <a:ext uri="{FF2B5EF4-FFF2-40B4-BE49-F238E27FC236}">
                <a16:creationId xmlns:a16="http://schemas.microsoft.com/office/drawing/2014/main" id="{87953B9B-1777-4570-A3CE-DF09CE182E96}"/>
              </a:ext>
            </a:extLst>
          </p:cNvPr>
          <p:cNvGraphicFramePr>
            <a:graphicFrameLocks noGrp="1"/>
          </p:cNvGraphicFramePr>
          <p:nvPr>
            <p:extLst>
              <p:ext uri="{D42A27DB-BD31-4B8C-83A1-F6EECF244321}">
                <p14:modId xmlns:p14="http://schemas.microsoft.com/office/powerpoint/2010/main" val="227318490"/>
              </p:ext>
            </p:extLst>
          </p:nvPr>
        </p:nvGraphicFramePr>
        <p:xfrm>
          <a:off x="1628930" y="2756829"/>
          <a:ext cx="8934139" cy="4023360"/>
        </p:xfrm>
        <a:graphic>
          <a:graphicData uri="http://schemas.openxmlformats.org/drawingml/2006/table">
            <a:tbl>
              <a:tblPr firstRow="1" bandRow="1">
                <a:tableStyleId>{5C22544A-7EE6-4342-B048-85BDC9FD1C3A}</a:tableStyleId>
              </a:tblPr>
              <a:tblGrid>
                <a:gridCol w="1838428">
                  <a:extLst>
                    <a:ext uri="{9D8B030D-6E8A-4147-A177-3AD203B41FA5}">
                      <a16:colId xmlns:a16="http://schemas.microsoft.com/office/drawing/2014/main" val="3535725105"/>
                    </a:ext>
                  </a:extLst>
                </a:gridCol>
                <a:gridCol w="2628641">
                  <a:extLst>
                    <a:ext uri="{9D8B030D-6E8A-4147-A177-3AD203B41FA5}">
                      <a16:colId xmlns:a16="http://schemas.microsoft.com/office/drawing/2014/main" val="2716506849"/>
                    </a:ext>
                  </a:extLst>
                </a:gridCol>
                <a:gridCol w="2233535">
                  <a:extLst>
                    <a:ext uri="{9D8B030D-6E8A-4147-A177-3AD203B41FA5}">
                      <a16:colId xmlns:a16="http://schemas.microsoft.com/office/drawing/2014/main" val="3980007559"/>
                    </a:ext>
                  </a:extLst>
                </a:gridCol>
                <a:gridCol w="2233535">
                  <a:extLst>
                    <a:ext uri="{9D8B030D-6E8A-4147-A177-3AD203B41FA5}">
                      <a16:colId xmlns:a16="http://schemas.microsoft.com/office/drawing/2014/main" val="2856518012"/>
                    </a:ext>
                  </a:extLst>
                </a:gridCol>
              </a:tblGrid>
              <a:tr h="957943">
                <a:tc gridSpan="3">
                  <a:txBody>
                    <a:bodyPr/>
                    <a:lstStyle/>
                    <a:p>
                      <a:r>
                        <a:rPr lang="en-US" altLang="zh-CN" dirty="0"/>
                        <a:t>Economic </a:t>
                      </a:r>
                    </a:p>
                    <a:p>
                      <a:r>
                        <a:rPr lang="en-US" altLang="zh-CN" dirty="0"/>
                        <a:t>infrastructure </a:t>
                      </a:r>
                    </a:p>
                    <a:p>
                      <a:r>
                        <a:rPr lang="en-US" altLang="zh-CN" dirty="0"/>
                        <a:t>investment</a:t>
                      </a:r>
                      <a:endParaRPr lang="en-US" dirty="0"/>
                    </a:p>
                  </a:txBody>
                  <a:tcPr/>
                </a:tc>
                <a:tc hMerge="1">
                  <a:txBody>
                    <a:bodyPr/>
                    <a:lstStyle/>
                    <a:p>
                      <a:endParaRPr lang="en-US" dirty="0"/>
                    </a:p>
                  </a:txBody>
                  <a:tcPr/>
                </a:tc>
                <a:tc hMerge="1">
                  <a:txBody>
                    <a:bodyPr/>
                    <a:lstStyle/>
                    <a:p>
                      <a:endParaRPr lang="en-US" dirty="0"/>
                    </a:p>
                  </a:txBody>
                  <a:tcPr/>
                </a:tc>
                <a:tc>
                  <a:txBody>
                    <a:bodyPr/>
                    <a:lstStyle/>
                    <a:p>
                      <a:r>
                        <a:rPr lang="en-US" altLang="zh-CN" dirty="0"/>
                        <a:t>Social </a:t>
                      </a:r>
                    </a:p>
                    <a:p>
                      <a:r>
                        <a:rPr lang="en-US" altLang="zh-CN" dirty="0"/>
                        <a:t>infrastructure investment</a:t>
                      </a:r>
                      <a:endParaRPr lang="en-US" dirty="0"/>
                    </a:p>
                  </a:txBody>
                  <a:tcPr/>
                </a:tc>
                <a:extLst>
                  <a:ext uri="{0D108BD9-81ED-4DB2-BD59-A6C34878D82A}">
                    <a16:rowId xmlns:a16="http://schemas.microsoft.com/office/drawing/2014/main" val="3271172821"/>
                  </a:ext>
                </a:extLst>
              </a:tr>
              <a:tr h="957943">
                <a:tc>
                  <a:txBody>
                    <a:bodyPr/>
                    <a:lstStyle/>
                    <a:p>
                      <a:r>
                        <a:rPr lang="en-US" altLang="zh-CN" dirty="0"/>
                        <a:t>Transportation</a:t>
                      </a:r>
                    </a:p>
                    <a:p>
                      <a:r>
                        <a:rPr lang="en-US" dirty="0"/>
                        <a:t>Assets</a:t>
                      </a:r>
                    </a:p>
                  </a:txBody>
                  <a:tcPr/>
                </a:tc>
                <a:tc>
                  <a:txBody>
                    <a:bodyPr/>
                    <a:lstStyle/>
                    <a:p>
                      <a:r>
                        <a:rPr lang="en-US" dirty="0"/>
                        <a:t>Information and communication technology assets</a:t>
                      </a:r>
                    </a:p>
                  </a:txBody>
                  <a:tcPr/>
                </a:tc>
                <a:tc>
                  <a:txBody>
                    <a:bodyPr/>
                    <a:lstStyle/>
                    <a:p>
                      <a:r>
                        <a:rPr lang="en-US" dirty="0"/>
                        <a:t>Utility and energy assets</a:t>
                      </a:r>
                    </a:p>
                  </a:txBody>
                  <a:tcPr/>
                </a:tc>
                <a:tc>
                  <a:txBody>
                    <a:bodyPr/>
                    <a:lstStyle/>
                    <a:p>
                      <a:endParaRPr lang="en-US" dirty="0"/>
                    </a:p>
                  </a:txBody>
                  <a:tcPr/>
                </a:tc>
                <a:extLst>
                  <a:ext uri="{0D108BD9-81ED-4DB2-BD59-A6C34878D82A}">
                    <a16:rowId xmlns:a16="http://schemas.microsoft.com/office/drawing/2014/main" val="908472670"/>
                  </a:ext>
                </a:extLst>
              </a:tr>
              <a:tr h="2107474">
                <a:tc>
                  <a:txBody>
                    <a:bodyPr/>
                    <a:lstStyle/>
                    <a:p>
                      <a:pPr marL="285750" indent="-285750">
                        <a:buFont typeface="Arial" panose="020B0604020202020204" pitchFamily="34" charset="0"/>
                        <a:buChar char="•"/>
                      </a:pPr>
                      <a:r>
                        <a:rPr lang="en-US" dirty="0"/>
                        <a:t>Roads</a:t>
                      </a:r>
                    </a:p>
                    <a:p>
                      <a:pPr marL="285750" indent="-285750">
                        <a:buFont typeface="Arial" panose="020B0604020202020204" pitchFamily="34" charset="0"/>
                        <a:buChar char="•"/>
                      </a:pPr>
                      <a:r>
                        <a:rPr lang="en-US" dirty="0"/>
                        <a:t>Bridges</a:t>
                      </a:r>
                    </a:p>
                    <a:p>
                      <a:pPr marL="285750" indent="-285750">
                        <a:buFont typeface="Arial" panose="020B0604020202020204" pitchFamily="34" charset="0"/>
                        <a:buChar char="•"/>
                      </a:pPr>
                      <a:r>
                        <a:rPr lang="en-US" dirty="0"/>
                        <a:t>Tunnels</a:t>
                      </a:r>
                    </a:p>
                    <a:p>
                      <a:pPr marL="285750" indent="-285750">
                        <a:buFont typeface="Arial" panose="020B0604020202020204" pitchFamily="34" charset="0"/>
                        <a:buChar char="•"/>
                      </a:pPr>
                      <a:r>
                        <a:rPr lang="en-US" dirty="0"/>
                        <a:t>Airports</a:t>
                      </a:r>
                    </a:p>
                    <a:p>
                      <a:pPr marL="285750" indent="-285750">
                        <a:buFont typeface="Arial" panose="020B0604020202020204" pitchFamily="34" charset="0"/>
                        <a:buChar char="•"/>
                      </a:pPr>
                      <a:r>
                        <a:rPr lang="en-US" dirty="0"/>
                        <a:t>Seaports</a:t>
                      </a:r>
                    </a:p>
                    <a:p>
                      <a:pPr marL="285750" indent="-285750">
                        <a:buFont typeface="Arial" panose="020B0604020202020204" pitchFamily="34" charset="0"/>
                        <a:buChar char="•"/>
                      </a:pPr>
                      <a:r>
                        <a:rPr lang="en-US" dirty="0"/>
                        <a:t>Railway</a:t>
                      </a:r>
                    </a:p>
                  </a:txBody>
                  <a:tcPr/>
                </a:tc>
                <a:tc>
                  <a:txBody>
                    <a:bodyPr/>
                    <a:lstStyle/>
                    <a:p>
                      <a:pPr marL="285750" indent="-285750">
                        <a:buFont typeface="Arial" panose="020B0604020202020204" pitchFamily="34" charset="0"/>
                        <a:buChar char="•"/>
                      </a:pPr>
                      <a:r>
                        <a:rPr lang="en-US" dirty="0"/>
                        <a:t>Telecommunication Towers</a:t>
                      </a:r>
                    </a:p>
                    <a:p>
                      <a:pPr marL="285750" indent="-285750">
                        <a:buFont typeface="Arial" panose="020B0604020202020204" pitchFamily="34" charset="0"/>
                        <a:buChar char="•"/>
                      </a:pPr>
                      <a:r>
                        <a:rPr lang="en-US" dirty="0"/>
                        <a:t>Data centers</a:t>
                      </a:r>
                    </a:p>
                  </a:txBody>
                  <a:tcPr/>
                </a:tc>
                <a:tc>
                  <a:txBody>
                    <a:bodyPr/>
                    <a:lstStyle/>
                    <a:p>
                      <a:pPr marL="285750" indent="-285750">
                        <a:buFont typeface="Arial" panose="020B0604020202020204" pitchFamily="34" charset="0"/>
                        <a:buChar char="•"/>
                      </a:pPr>
                      <a:r>
                        <a:rPr lang="en-US" dirty="0"/>
                        <a:t>Electrical grid</a:t>
                      </a:r>
                    </a:p>
                    <a:p>
                      <a:pPr marL="285750" indent="-285750">
                        <a:buFont typeface="Arial" panose="020B0604020202020204" pitchFamily="34" charset="0"/>
                        <a:buChar char="•"/>
                      </a:pPr>
                      <a:r>
                        <a:rPr lang="en-US" dirty="0"/>
                        <a:t>Potable water production</a:t>
                      </a:r>
                    </a:p>
                    <a:p>
                      <a:pPr marL="285750" indent="-285750">
                        <a:buFont typeface="Arial" panose="020B0604020202020204" pitchFamily="34" charset="0"/>
                        <a:buChar char="•"/>
                      </a:pPr>
                      <a:r>
                        <a:rPr lang="en-US" dirty="0"/>
                        <a:t>Gas storage and distribution</a:t>
                      </a:r>
                    </a:p>
                    <a:p>
                      <a:pPr marL="285750" indent="-285750">
                        <a:buFont typeface="Arial" panose="020B0604020202020204" pitchFamily="34" charset="0"/>
                        <a:buChar char="•"/>
                      </a:pPr>
                      <a:r>
                        <a:rPr lang="en-US" dirty="0"/>
                        <a:t>Oil and gas infrastructure</a:t>
                      </a:r>
                    </a:p>
                  </a:txBody>
                  <a:tcPr/>
                </a:tc>
                <a:tc>
                  <a:txBody>
                    <a:bodyPr/>
                    <a:lstStyle/>
                    <a:p>
                      <a:pPr marL="285750" indent="-285750">
                        <a:buFont typeface="Arial" panose="020B0604020202020204" pitchFamily="34" charset="0"/>
                        <a:buChar char="•"/>
                      </a:pPr>
                      <a:r>
                        <a:rPr lang="en-US" dirty="0"/>
                        <a:t>Educational assets</a:t>
                      </a:r>
                    </a:p>
                    <a:p>
                      <a:pPr marL="285750" indent="-285750">
                        <a:buFont typeface="Arial" panose="020B0604020202020204" pitchFamily="34" charset="0"/>
                        <a:buChar char="•"/>
                      </a:pPr>
                      <a:r>
                        <a:rPr lang="en-US" dirty="0"/>
                        <a:t>Health care assets</a:t>
                      </a:r>
                    </a:p>
                    <a:p>
                      <a:pPr marL="285750" indent="-285750">
                        <a:buFont typeface="Arial" panose="020B0604020202020204" pitchFamily="34" charset="0"/>
                        <a:buChar char="•"/>
                      </a:pPr>
                      <a:r>
                        <a:rPr lang="en-US" dirty="0"/>
                        <a:t>Social housing</a:t>
                      </a:r>
                    </a:p>
                    <a:p>
                      <a:pPr marL="285750" indent="-285750">
                        <a:buFont typeface="Arial" panose="020B0604020202020204" pitchFamily="34" charset="0"/>
                        <a:buChar char="•"/>
                      </a:pPr>
                      <a:r>
                        <a:rPr lang="en-US" dirty="0"/>
                        <a:t>Government/</a:t>
                      </a:r>
                    </a:p>
                    <a:p>
                      <a:r>
                        <a:rPr lang="en-US" dirty="0"/>
                        <a:t>municipal building</a:t>
                      </a:r>
                    </a:p>
                  </a:txBody>
                  <a:tcPr/>
                </a:tc>
                <a:extLst>
                  <a:ext uri="{0D108BD9-81ED-4DB2-BD59-A6C34878D82A}">
                    <a16:rowId xmlns:a16="http://schemas.microsoft.com/office/drawing/2014/main" val="37473093"/>
                  </a:ext>
                </a:extLst>
              </a:tr>
            </a:tbl>
          </a:graphicData>
        </a:graphic>
      </p:graphicFrame>
    </p:spTree>
    <p:extLst>
      <p:ext uri="{BB962C8B-B14F-4D97-AF65-F5344CB8AC3E}">
        <p14:creationId xmlns:p14="http://schemas.microsoft.com/office/powerpoint/2010/main" val="6914553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0FAE59-F12C-43F6-99F0-03B5045B7C51}"/>
              </a:ext>
            </a:extLst>
          </p:cNvPr>
          <p:cNvSpPr>
            <a:spLocks noGrp="1"/>
          </p:cNvSpPr>
          <p:nvPr>
            <p:ph type="title"/>
          </p:nvPr>
        </p:nvSpPr>
        <p:spPr/>
        <p:txBody>
          <a:bodyPr>
            <a:normAutofit/>
          </a:bodyPr>
          <a:lstStyle/>
          <a:p>
            <a:r>
              <a:rPr lang="en-US" sz="4800" b="1" dirty="0"/>
              <a:t>INFRASTRUCTURE INVESTMENT FEATURES</a:t>
            </a:r>
            <a:endParaRPr lang="en-US" sz="4800" dirty="0"/>
          </a:p>
        </p:txBody>
      </p:sp>
      <p:sp>
        <p:nvSpPr>
          <p:cNvPr id="3" name="内容占位符 2">
            <a:extLst>
              <a:ext uri="{FF2B5EF4-FFF2-40B4-BE49-F238E27FC236}">
                <a16:creationId xmlns:a16="http://schemas.microsoft.com/office/drawing/2014/main" id="{8FF859C4-A901-4845-AF23-BF253DFBCA87}"/>
              </a:ext>
            </a:extLst>
          </p:cNvPr>
          <p:cNvSpPr>
            <a:spLocks noGrp="1"/>
          </p:cNvSpPr>
          <p:nvPr>
            <p:ph idx="1"/>
          </p:nvPr>
        </p:nvSpPr>
        <p:spPr/>
        <p:txBody>
          <a:bodyPr>
            <a:normAutofit lnSpcReduction="10000"/>
          </a:bodyPr>
          <a:lstStyle/>
          <a:p>
            <a:r>
              <a:rPr lang="en-US" sz="2800" b="1" dirty="0"/>
              <a:t>Stages of Infrastructure Development</a:t>
            </a:r>
          </a:p>
          <a:p>
            <a:r>
              <a:rPr lang="en-US" dirty="0"/>
              <a:t>Infrastructure investments can also be categorized by the underlying assets’ stage of development. Typically, we distinguish among </a:t>
            </a:r>
            <a:r>
              <a:rPr lang="en-US" dirty="0">
                <a:solidFill>
                  <a:srgbClr val="FF0000"/>
                </a:solidFill>
              </a:rPr>
              <a:t>greenfield investments, secondary-stage investments, and brownfield investments</a:t>
            </a:r>
            <a:r>
              <a:rPr lang="en-US" dirty="0"/>
              <a:t>.</a:t>
            </a:r>
          </a:p>
          <a:p>
            <a:r>
              <a:rPr lang="en-US" dirty="0">
                <a:solidFill>
                  <a:srgbClr val="FF0000"/>
                </a:solidFill>
              </a:rPr>
              <a:t>Greenfield investments</a:t>
            </a:r>
            <a:r>
              <a:rPr lang="en-US" dirty="0"/>
              <a:t>, developing new assets and new infrastructure, are opportunistic investments.</a:t>
            </a:r>
          </a:p>
          <a:p>
            <a:r>
              <a:rPr lang="en-US" dirty="0">
                <a:solidFill>
                  <a:srgbClr val="FF0000"/>
                </a:solidFill>
              </a:rPr>
              <a:t>Brownfield investments </a:t>
            </a:r>
            <a:r>
              <a:rPr lang="en-US" dirty="0"/>
              <a:t>expand existing facilities and may involve privatization of public assets or a sale leaseback of completed greenfield projects.</a:t>
            </a:r>
          </a:p>
          <a:p>
            <a:r>
              <a:rPr lang="en-US" dirty="0">
                <a:solidFill>
                  <a:srgbClr val="FF0000"/>
                </a:solidFill>
              </a:rPr>
              <a:t>Secondary-stage investments </a:t>
            </a:r>
            <a:r>
              <a:rPr lang="en-US" dirty="0"/>
              <a:t>invest in existing infrastructure facilities or fully operational assets that do not require further investment or development over the investment horizon.</a:t>
            </a:r>
          </a:p>
        </p:txBody>
      </p:sp>
    </p:spTree>
    <p:extLst>
      <p:ext uri="{BB962C8B-B14F-4D97-AF65-F5344CB8AC3E}">
        <p14:creationId xmlns:p14="http://schemas.microsoft.com/office/powerpoint/2010/main" val="7242834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C81CF0-EEC0-452F-B6CA-34EAE4BDE936}"/>
              </a:ext>
            </a:extLst>
          </p:cNvPr>
          <p:cNvSpPr>
            <a:spLocks noGrp="1"/>
          </p:cNvSpPr>
          <p:nvPr>
            <p:ph type="title"/>
          </p:nvPr>
        </p:nvSpPr>
        <p:spPr/>
        <p:txBody>
          <a:bodyPr>
            <a:normAutofit/>
          </a:bodyPr>
          <a:lstStyle/>
          <a:p>
            <a:r>
              <a:rPr lang="en-US" sz="4800" b="1" dirty="0"/>
              <a:t>INFRASTRUCTURE INVESTMENT FEATURES</a:t>
            </a:r>
            <a:endParaRPr lang="en-US" sz="4800" dirty="0"/>
          </a:p>
        </p:txBody>
      </p:sp>
      <p:sp>
        <p:nvSpPr>
          <p:cNvPr id="3" name="内容占位符 2">
            <a:extLst>
              <a:ext uri="{FF2B5EF4-FFF2-40B4-BE49-F238E27FC236}">
                <a16:creationId xmlns:a16="http://schemas.microsoft.com/office/drawing/2014/main" id="{6E07A1BF-315D-4C64-A51B-736F211BA226}"/>
              </a:ext>
            </a:extLst>
          </p:cNvPr>
          <p:cNvSpPr>
            <a:spLocks noGrp="1"/>
          </p:cNvSpPr>
          <p:nvPr>
            <p:ph idx="1"/>
          </p:nvPr>
        </p:nvSpPr>
        <p:spPr/>
        <p:txBody>
          <a:bodyPr/>
          <a:lstStyle/>
          <a:p>
            <a:r>
              <a:rPr lang="en-US" sz="2800" b="1" dirty="0"/>
              <a:t>Forms of Infrastructure Investment</a:t>
            </a:r>
          </a:p>
          <a:p>
            <a:r>
              <a:rPr lang="en-US" dirty="0"/>
              <a:t>Infrastructure investments can be </a:t>
            </a:r>
            <a:r>
              <a:rPr lang="en-US" dirty="0">
                <a:solidFill>
                  <a:srgbClr val="FF0000"/>
                </a:solidFill>
              </a:rPr>
              <a:t>direct or indirect</a:t>
            </a:r>
            <a:r>
              <a:rPr lang="en-US" dirty="0"/>
              <a:t>.</a:t>
            </a:r>
          </a:p>
          <a:p>
            <a:r>
              <a:rPr lang="en-US" dirty="0"/>
              <a:t>It requires a large investment and results in both </a:t>
            </a:r>
            <a:r>
              <a:rPr lang="en-US" dirty="0">
                <a:solidFill>
                  <a:srgbClr val="FF0000"/>
                </a:solidFill>
              </a:rPr>
              <a:t>concentration and liquidity risks </a:t>
            </a:r>
            <a:r>
              <a:rPr lang="en-US" dirty="0"/>
              <a:t>while the assets are managed and operated.</a:t>
            </a:r>
          </a:p>
          <a:p>
            <a:r>
              <a:rPr lang="en-US" dirty="0"/>
              <a:t>Investors concerned about liquidity and diversification may choose publicly traded infrastructure securities.</a:t>
            </a:r>
          </a:p>
        </p:txBody>
      </p:sp>
    </p:spTree>
    <p:extLst>
      <p:ext uri="{BB962C8B-B14F-4D97-AF65-F5344CB8AC3E}">
        <p14:creationId xmlns:p14="http://schemas.microsoft.com/office/powerpoint/2010/main" val="28377033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BD9CC-5A44-45C5-BBE2-2EACB5A7872A}"/>
              </a:ext>
            </a:extLst>
          </p:cNvPr>
          <p:cNvSpPr>
            <a:spLocks noGrp="1"/>
          </p:cNvSpPr>
          <p:nvPr>
            <p:ph type="title"/>
          </p:nvPr>
        </p:nvSpPr>
        <p:spPr/>
        <p:txBody>
          <a:bodyPr>
            <a:normAutofit/>
          </a:bodyPr>
          <a:lstStyle/>
          <a:p>
            <a:r>
              <a:rPr lang="en-US" sz="4800" b="1" dirty="0"/>
              <a:t>INFRASTRUCTURE INVESTMENT FEATURES</a:t>
            </a:r>
            <a:endParaRPr lang="en-US" sz="4800" dirty="0"/>
          </a:p>
        </p:txBody>
      </p:sp>
      <p:sp>
        <p:nvSpPr>
          <p:cNvPr id="3" name="内容占位符 2">
            <a:extLst>
              <a:ext uri="{FF2B5EF4-FFF2-40B4-BE49-F238E27FC236}">
                <a16:creationId xmlns:a16="http://schemas.microsoft.com/office/drawing/2014/main" id="{3F7A38FD-6B90-4083-B857-BC93889C0315}"/>
              </a:ext>
            </a:extLst>
          </p:cNvPr>
          <p:cNvSpPr>
            <a:spLocks noGrp="1"/>
          </p:cNvSpPr>
          <p:nvPr>
            <p:ph idx="1"/>
          </p:nvPr>
        </p:nvSpPr>
        <p:spPr/>
        <p:txBody>
          <a:bodyPr/>
          <a:lstStyle/>
          <a:p>
            <a:r>
              <a:rPr lang="en-US" sz="2800" dirty="0">
                <a:solidFill>
                  <a:srgbClr val="FF0000"/>
                </a:solidFill>
              </a:rPr>
              <a:t>Infrastructure cash flows </a:t>
            </a:r>
            <a:r>
              <a:rPr lang="en-US" sz="2800" dirty="0"/>
              <a:t>in most cases arise from </a:t>
            </a:r>
            <a:r>
              <a:rPr lang="en-US" sz="2800" dirty="0">
                <a:solidFill>
                  <a:srgbClr val="FF0000"/>
                </a:solidFill>
              </a:rPr>
              <a:t>contractual</a:t>
            </a:r>
            <a:r>
              <a:rPr lang="en-US" sz="2800" dirty="0"/>
              <a:t> </a:t>
            </a:r>
            <a:r>
              <a:rPr lang="en-US" sz="2800" dirty="0">
                <a:solidFill>
                  <a:srgbClr val="FF0000"/>
                </a:solidFill>
              </a:rPr>
              <a:t>payments</a:t>
            </a:r>
            <a:r>
              <a:rPr lang="en-US" sz="2800" dirty="0"/>
              <a:t>, such as the following:</a:t>
            </a:r>
          </a:p>
          <a:p>
            <a:r>
              <a:rPr lang="en-US" i="1" dirty="0"/>
              <a:t>Availability payments</a:t>
            </a:r>
            <a:r>
              <a:rPr lang="en-US" dirty="0"/>
              <a:t>, which are payments are received to make the facility available</a:t>
            </a:r>
          </a:p>
          <a:p>
            <a:r>
              <a:rPr lang="en-US" i="1" dirty="0"/>
              <a:t>Usage-based payments</a:t>
            </a:r>
            <a:r>
              <a:rPr lang="en-US" dirty="0"/>
              <a:t>, such as tolls and fees for using the facilities</a:t>
            </a:r>
          </a:p>
          <a:p>
            <a:r>
              <a:rPr lang="en-US" i="1" dirty="0"/>
              <a:t>“Take-or-pay” arrangements</a:t>
            </a:r>
            <a:r>
              <a:rPr lang="en-US" dirty="0"/>
              <a:t>, which obligate buyers to pay a minimum purchase price to sellers for a pre-agreed volume.</a:t>
            </a:r>
          </a:p>
        </p:txBody>
      </p:sp>
    </p:spTree>
    <p:extLst>
      <p:ext uri="{BB962C8B-B14F-4D97-AF65-F5344CB8AC3E}">
        <p14:creationId xmlns:p14="http://schemas.microsoft.com/office/powerpoint/2010/main" val="25925337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89C91-1610-4E58-B594-D1EB41617D73}"/>
              </a:ext>
            </a:extLst>
          </p:cNvPr>
          <p:cNvSpPr>
            <a:spLocks noGrp="1"/>
          </p:cNvSpPr>
          <p:nvPr>
            <p:ph type="title"/>
          </p:nvPr>
        </p:nvSpPr>
        <p:spPr/>
        <p:txBody>
          <a:bodyPr>
            <a:normAutofit/>
          </a:bodyPr>
          <a:lstStyle/>
          <a:p>
            <a:r>
              <a:rPr lang="en-US" sz="4800" b="1" dirty="0"/>
              <a:t>INFRASTRUCTURE INVESTMENT</a:t>
            </a:r>
            <a:br>
              <a:rPr lang="en-US" sz="4800" b="1" dirty="0"/>
            </a:br>
            <a:r>
              <a:rPr lang="en-US" sz="4800" b="1" dirty="0"/>
              <a:t>CHARACTERISTICS</a:t>
            </a:r>
            <a:endParaRPr lang="en-US" sz="4800" dirty="0"/>
          </a:p>
        </p:txBody>
      </p:sp>
      <p:pic>
        <p:nvPicPr>
          <p:cNvPr id="5" name="内容占位符 4">
            <a:extLst>
              <a:ext uri="{FF2B5EF4-FFF2-40B4-BE49-F238E27FC236}">
                <a16:creationId xmlns:a16="http://schemas.microsoft.com/office/drawing/2014/main" id="{91E71C8D-2C9D-4A42-BF17-AFC24F0E6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4737" y="2084832"/>
            <a:ext cx="7502526" cy="4729416"/>
          </a:xfrm>
        </p:spPr>
      </p:pic>
    </p:spTree>
    <p:extLst>
      <p:ext uri="{BB962C8B-B14F-4D97-AF65-F5344CB8AC3E}">
        <p14:creationId xmlns:p14="http://schemas.microsoft.com/office/powerpoint/2010/main" val="23515586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89C91-1610-4E58-B594-D1EB41617D73}"/>
              </a:ext>
            </a:extLst>
          </p:cNvPr>
          <p:cNvSpPr>
            <a:spLocks noGrp="1"/>
          </p:cNvSpPr>
          <p:nvPr>
            <p:ph type="title"/>
          </p:nvPr>
        </p:nvSpPr>
        <p:spPr/>
        <p:txBody>
          <a:bodyPr>
            <a:normAutofit/>
          </a:bodyPr>
          <a:lstStyle/>
          <a:p>
            <a:r>
              <a:rPr lang="en-US" sz="4800" b="1" dirty="0"/>
              <a:t>INFRASTRUCTURE INVESTMENT</a:t>
            </a:r>
            <a:br>
              <a:rPr lang="en-US" sz="4800" b="1" dirty="0"/>
            </a:br>
            <a:r>
              <a:rPr lang="en-US" sz="4800" b="1" dirty="0"/>
              <a:t>CHARACTERISTICS</a:t>
            </a:r>
            <a:endParaRPr lang="en-US" sz="4800" dirty="0"/>
          </a:p>
        </p:txBody>
      </p:sp>
      <p:sp>
        <p:nvSpPr>
          <p:cNvPr id="4" name="内容占位符 3">
            <a:extLst>
              <a:ext uri="{FF2B5EF4-FFF2-40B4-BE49-F238E27FC236}">
                <a16:creationId xmlns:a16="http://schemas.microsoft.com/office/drawing/2014/main" id="{BF4D15CB-A6B8-4B4B-8247-1BC26E315C5E}"/>
              </a:ext>
            </a:extLst>
          </p:cNvPr>
          <p:cNvSpPr>
            <a:spLocks noGrp="1"/>
          </p:cNvSpPr>
          <p:nvPr>
            <p:ph idx="1"/>
          </p:nvPr>
        </p:nvSpPr>
        <p:spPr/>
        <p:txBody>
          <a:bodyPr>
            <a:normAutofit/>
          </a:bodyPr>
          <a:lstStyle/>
          <a:p>
            <a:r>
              <a:rPr lang="en-US" sz="2800" b="1" dirty="0"/>
              <a:t>Infrastructure Diversification Benefits</a:t>
            </a:r>
          </a:p>
          <a:p>
            <a:endParaRPr lang="en-US" sz="2800" dirty="0"/>
          </a:p>
        </p:txBody>
      </p:sp>
      <p:graphicFrame>
        <p:nvGraphicFramePr>
          <p:cNvPr id="6" name="表格 5">
            <a:extLst>
              <a:ext uri="{FF2B5EF4-FFF2-40B4-BE49-F238E27FC236}">
                <a16:creationId xmlns:a16="http://schemas.microsoft.com/office/drawing/2014/main" id="{B5E6E6E4-DD27-46DA-A759-14B50B5B50AF}"/>
              </a:ext>
            </a:extLst>
          </p:cNvPr>
          <p:cNvGraphicFramePr>
            <a:graphicFrameLocks noGrp="1"/>
          </p:cNvGraphicFramePr>
          <p:nvPr>
            <p:extLst>
              <p:ext uri="{D42A27DB-BD31-4B8C-83A1-F6EECF244321}">
                <p14:modId xmlns:p14="http://schemas.microsoft.com/office/powerpoint/2010/main" val="1444592427"/>
              </p:ext>
            </p:extLst>
          </p:nvPr>
        </p:nvGraphicFramePr>
        <p:xfrm>
          <a:off x="1024128" y="2968190"/>
          <a:ext cx="8128000" cy="20269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419725262"/>
                    </a:ext>
                  </a:extLst>
                </a:gridCol>
                <a:gridCol w="1625600">
                  <a:extLst>
                    <a:ext uri="{9D8B030D-6E8A-4147-A177-3AD203B41FA5}">
                      <a16:colId xmlns:a16="http://schemas.microsoft.com/office/drawing/2014/main" val="3757271104"/>
                    </a:ext>
                  </a:extLst>
                </a:gridCol>
                <a:gridCol w="1625600">
                  <a:extLst>
                    <a:ext uri="{9D8B030D-6E8A-4147-A177-3AD203B41FA5}">
                      <a16:colId xmlns:a16="http://schemas.microsoft.com/office/drawing/2014/main" val="652505886"/>
                    </a:ext>
                  </a:extLst>
                </a:gridCol>
                <a:gridCol w="1625600">
                  <a:extLst>
                    <a:ext uri="{9D8B030D-6E8A-4147-A177-3AD203B41FA5}">
                      <a16:colId xmlns:a16="http://schemas.microsoft.com/office/drawing/2014/main" val="523864664"/>
                    </a:ext>
                  </a:extLst>
                </a:gridCol>
                <a:gridCol w="1625600">
                  <a:extLst>
                    <a:ext uri="{9D8B030D-6E8A-4147-A177-3AD203B41FA5}">
                      <a16:colId xmlns:a16="http://schemas.microsoft.com/office/drawing/2014/main" val="3796720976"/>
                    </a:ext>
                  </a:extLst>
                </a:gridCol>
              </a:tblGrid>
              <a:tr h="370840">
                <a:tc>
                  <a:txBody>
                    <a:bodyPr/>
                    <a:lstStyle/>
                    <a:p>
                      <a:r>
                        <a:rPr lang="en-US" altLang="zh-CN" dirty="0"/>
                        <a:t>Correlation</a:t>
                      </a:r>
                      <a:endParaRPr lang="en-US" dirty="0"/>
                    </a:p>
                  </a:txBody>
                  <a:tcPr/>
                </a:tc>
                <a:tc>
                  <a:txBody>
                    <a:bodyPr/>
                    <a:lstStyle/>
                    <a:p>
                      <a:r>
                        <a:rPr lang="en-US" sz="1800" b="1" i="0" u="none" strike="noStrike" kern="1200" baseline="0" dirty="0">
                          <a:solidFill>
                            <a:schemeClr val="lt1"/>
                          </a:solidFill>
                          <a:latin typeface="+mn-lt"/>
                          <a:ea typeface="+mn-ea"/>
                          <a:cs typeface="+mn-cs"/>
                        </a:rPr>
                        <a:t>S&amp;P 500</a:t>
                      </a:r>
                    </a:p>
                    <a:p>
                      <a:r>
                        <a:rPr lang="en-US" sz="1800" b="1" i="0" u="none" strike="noStrike" kern="1200" baseline="0" dirty="0">
                          <a:solidFill>
                            <a:schemeClr val="lt1"/>
                          </a:solidFill>
                          <a:latin typeface="+mn-lt"/>
                          <a:ea typeface="+mn-ea"/>
                          <a:cs typeface="+mn-cs"/>
                        </a:rPr>
                        <a:t>Total</a:t>
                      </a:r>
                    </a:p>
                    <a:p>
                      <a:r>
                        <a:rPr lang="en-US" sz="1800" b="1" i="0" u="none" strike="noStrike" kern="1200" baseline="0" dirty="0">
                          <a:solidFill>
                            <a:schemeClr val="lt1"/>
                          </a:solidFill>
                          <a:latin typeface="+mn-lt"/>
                          <a:ea typeface="+mn-ea"/>
                          <a:cs typeface="+mn-cs"/>
                        </a:rPr>
                        <a:t>Return</a:t>
                      </a:r>
                      <a:endParaRPr lang="en-US" dirty="0"/>
                    </a:p>
                  </a:txBody>
                  <a:tcPr/>
                </a:tc>
                <a:tc>
                  <a:txBody>
                    <a:bodyPr/>
                    <a:lstStyle/>
                    <a:p>
                      <a:r>
                        <a:rPr lang="en-US" sz="1800" b="1" i="0" u="none" strike="noStrike" kern="1200" baseline="0" dirty="0">
                          <a:solidFill>
                            <a:schemeClr val="lt1"/>
                          </a:solidFill>
                          <a:latin typeface="+mn-lt"/>
                          <a:ea typeface="+mn-ea"/>
                          <a:cs typeface="+mn-cs"/>
                        </a:rPr>
                        <a:t>S&amp;P</a:t>
                      </a:r>
                    </a:p>
                    <a:p>
                      <a:r>
                        <a:rPr lang="en-US" sz="1800" b="1" i="0" u="none" strike="noStrike" kern="1200" baseline="0" dirty="0">
                          <a:solidFill>
                            <a:schemeClr val="lt1"/>
                          </a:solidFill>
                          <a:latin typeface="+mn-lt"/>
                          <a:ea typeface="+mn-ea"/>
                          <a:cs typeface="+mn-cs"/>
                        </a:rPr>
                        <a:t>Infrastructure</a:t>
                      </a:r>
                    </a:p>
                    <a:p>
                      <a:r>
                        <a:rPr lang="en-US" sz="1800" b="1" i="0" u="none" strike="noStrike" kern="1200" baseline="0" dirty="0">
                          <a:solidFill>
                            <a:schemeClr val="lt1"/>
                          </a:solidFill>
                          <a:latin typeface="+mn-lt"/>
                          <a:ea typeface="+mn-ea"/>
                          <a:cs typeface="+mn-cs"/>
                        </a:rPr>
                        <a:t>Total Return</a:t>
                      </a:r>
                      <a:endParaRPr lang="en-US" dirty="0"/>
                    </a:p>
                  </a:txBody>
                  <a:tcPr/>
                </a:tc>
                <a:tc>
                  <a:txBody>
                    <a:bodyPr/>
                    <a:lstStyle/>
                    <a:p>
                      <a:r>
                        <a:rPr lang="en-US" sz="1800" b="1" i="0" u="none" strike="noStrike" kern="1200" baseline="0" dirty="0">
                          <a:solidFill>
                            <a:schemeClr val="lt1"/>
                          </a:solidFill>
                          <a:latin typeface="+mn-lt"/>
                          <a:ea typeface="+mn-ea"/>
                          <a:cs typeface="+mn-cs"/>
                        </a:rPr>
                        <a:t>MSCI US REIT</a:t>
                      </a:r>
                    </a:p>
                    <a:p>
                      <a:r>
                        <a:rPr lang="en-US" sz="1800" b="1" i="0" u="none" strike="noStrike" kern="1200" baseline="0" dirty="0">
                          <a:solidFill>
                            <a:schemeClr val="lt1"/>
                          </a:solidFill>
                          <a:latin typeface="+mn-lt"/>
                          <a:ea typeface="+mn-ea"/>
                          <a:cs typeface="+mn-cs"/>
                        </a:rPr>
                        <a:t>Total Return</a:t>
                      </a:r>
                      <a:endParaRPr lang="en-US" dirty="0"/>
                    </a:p>
                  </a:txBody>
                  <a:tcPr/>
                </a:tc>
                <a:tc>
                  <a:txBody>
                    <a:bodyPr/>
                    <a:lstStyle/>
                    <a:p>
                      <a:r>
                        <a:rPr lang="en-US" sz="1800" b="1" i="0" u="none" strike="noStrike" kern="1200" baseline="0" dirty="0">
                          <a:solidFill>
                            <a:schemeClr val="lt1"/>
                          </a:solidFill>
                          <a:latin typeface="+mn-lt"/>
                          <a:ea typeface="+mn-ea"/>
                          <a:cs typeface="+mn-cs"/>
                        </a:rPr>
                        <a:t>MSCI World</a:t>
                      </a:r>
                    </a:p>
                    <a:p>
                      <a:r>
                        <a:rPr lang="en-US" sz="1800" b="1" i="0" u="none" strike="noStrike" kern="1200" baseline="0" dirty="0">
                          <a:solidFill>
                            <a:schemeClr val="lt1"/>
                          </a:solidFill>
                          <a:latin typeface="+mn-lt"/>
                          <a:ea typeface="+mn-ea"/>
                          <a:cs typeface="+mn-cs"/>
                        </a:rPr>
                        <a:t>Total Return</a:t>
                      </a:r>
                      <a:endParaRPr lang="en-US" dirty="0"/>
                    </a:p>
                  </a:txBody>
                  <a:tcPr/>
                </a:tc>
                <a:extLst>
                  <a:ext uri="{0D108BD9-81ED-4DB2-BD59-A6C34878D82A}">
                    <a16:rowId xmlns:a16="http://schemas.microsoft.com/office/drawing/2014/main" val="1754510055"/>
                  </a:ext>
                </a:extLst>
              </a:tr>
              <a:tr h="370840">
                <a:tc>
                  <a:txBody>
                    <a:bodyPr/>
                    <a:lstStyle/>
                    <a:p>
                      <a:r>
                        <a:rPr lang="en-US" dirty="0"/>
                        <a:t>Infrastructure</a:t>
                      </a:r>
                    </a:p>
                  </a:txBody>
                  <a:tcPr/>
                </a:tc>
                <a:tc>
                  <a:txBody>
                    <a:bodyPr/>
                    <a:lstStyle/>
                    <a:p>
                      <a:r>
                        <a:rPr lang="en-US" dirty="0"/>
                        <a:t>0.12</a:t>
                      </a:r>
                    </a:p>
                  </a:txBody>
                  <a:tcPr/>
                </a:tc>
                <a:tc>
                  <a:txBody>
                    <a:bodyPr/>
                    <a:lstStyle/>
                    <a:p>
                      <a:r>
                        <a:rPr lang="en-US" dirty="0"/>
                        <a:t>0.14</a:t>
                      </a:r>
                    </a:p>
                  </a:txBody>
                  <a:tcPr/>
                </a:tc>
                <a:tc>
                  <a:txBody>
                    <a:bodyPr/>
                    <a:lstStyle/>
                    <a:p>
                      <a:r>
                        <a:rPr lang="en-US" dirty="0"/>
                        <a:t>0.33</a:t>
                      </a:r>
                    </a:p>
                  </a:txBody>
                  <a:tcPr/>
                </a:tc>
                <a:tc>
                  <a:txBody>
                    <a:bodyPr/>
                    <a:lstStyle/>
                    <a:p>
                      <a:r>
                        <a:rPr lang="en-US" dirty="0"/>
                        <a:t>0.08</a:t>
                      </a:r>
                    </a:p>
                  </a:txBody>
                  <a:tcPr/>
                </a:tc>
                <a:extLst>
                  <a:ext uri="{0D108BD9-81ED-4DB2-BD59-A6C34878D82A}">
                    <a16:rowId xmlns:a16="http://schemas.microsoft.com/office/drawing/2014/main" val="1279008064"/>
                  </a:ext>
                </a:extLst>
              </a:tr>
              <a:tr h="370840">
                <a:tc>
                  <a:txBody>
                    <a:bodyPr/>
                    <a:lstStyle/>
                    <a:p>
                      <a:r>
                        <a:rPr lang="en-US" dirty="0"/>
                        <a:t>Real estate</a:t>
                      </a:r>
                    </a:p>
                  </a:txBody>
                  <a:tcPr/>
                </a:tc>
                <a:tc>
                  <a:txBody>
                    <a:bodyPr/>
                    <a:lstStyle/>
                    <a:p>
                      <a:r>
                        <a:rPr lang="en-US" dirty="0"/>
                        <a:t>0.51</a:t>
                      </a:r>
                    </a:p>
                  </a:txBody>
                  <a:tcPr/>
                </a:tc>
                <a:tc>
                  <a:txBody>
                    <a:bodyPr/>
                    <a:lstStyle/>
                    <a:p>
                      <a:r>
                        <a:rPr lang="en-US" dirty="0"/>
                        <a:t>0.39</a:t>
                      </a:r>
                    </a:p>
                  </a:txBody>
                  <a:tcPr/>
                </a:tc>
                <a:tc>
                  <a:txBody>
                    <a:bodyPr/>
                    <a:lstStyle/>
                    <a:p>
                      <a:r>
                        <a:rPr lang="en-US" dirty="0"/>
                        <a:t>0.49</a:t>
                      </a:r>
                    </a:p>
                  </a:txBody>
                  <a:tcPr/>
                </a:tc>
                <a:tc>
                  <a:txBody>
                    <a:bodyPr/>
                    <a:lstStyle/>
                    <a:p>
                      <a:r>
                        <a:rPr lang="en-US" dirty="0"/>
                        <a:t>0.46</a:t>
                      </a:r>
                    </a:p>
                  </a:txBody>
                  <a:tcPr/>
                </a:tc>
                <a:extLst>
                  <a:ext uri="{0D108BD9-81ED-4DB2-BD59-A6C34878D82A}">
                    <a16:rowId xmlns:a16="http://schemas.microsoft.com/office/drawing/2014/main" val="3698331117"/>
                  </a:ext>
                </a:extLst>
              </a:tr>
              <a:tr h="370840">
                <a:tc>
                  <a:txBody>
                    <a:bodyPr/>
                    <a:lstStyle/>
                    <a:p>
                      <a:r>
                        <a:rPr lang="en-US" dirty="0"/>
                        <a:t>Natural source</a:t>
                      </a:r>
                    </a:p>
                  </a:txBody>
                  <a:tcPr/>
                </a:tc>
                <a:tc>
                  <a:txBody>
                    <a:bodyPr/>
                    <a:lstStyle/>
                    <a:p>
                      <a:r>
                        <a:rPr lang="en-US" dirty="0"/>
                        <a:t>0.68</a:t>
                      </a:r>
                    </a:p>
                  </a:txBody>
                  <a:tcPr/>
                </a:tc>
                <a:tc>
                  <a:txBody>
                    <a:bodyPr/>
                    <a:lstStyle/>
                    <a:p>
                      <a:r>
                        <a:rPr lang="en-US" dirty="0"/>
                        <a:t>0.67</a:t>
                      </a:r>
                    </a:p>
                  </a:txBody>
                  <a:tcPr/>
                </a:tc>
                <a:tc>
                  <a:txBody>
                    <a:bodyPr/>
                    <a:lstStyle/>
                    <a:p>
                      <a:r>
                        <a:rPr lang="en-US" dirty="0"/>
                        <a:t>0.61</a:t>
                      </a:r>
                    </a:p>
                  </a:txBody>
                  <a:tcPr/>
                </a:tc>
                <a:tc>
                  <a:txBody>
                    <a:bodyPr/>
                    <a:lstStyle/>
                    <a:p>
                      <a:r>
                        <a:rPr lang="en-US" dirty="0"/>
                        <a:t>0.68</a:t>
                      </a:r>
                    </a:p>
                  </a:txBody>
                  <a:tcPr/>
                </a:tc>
                <a:extLst>
                  <a:ext uri="{0D108BD9-81ED-4DB2-BD59-A6C34878D82A}">
                    <a16:rowId xmlns:a16="http://schemas.microsoft.com/office/drawing/2014/main" val="3014392454"/>
                  </a:ext>
                </a:extLst>
              </a:tr>
            </a:tbl>
          </a:graphicData>
        </a:graphic>
      </p:graphicFrame>
      <p:sp>
        <p:nvSpPr>
          <p:cNvPr id="7" name="矩形 6">
            <a:extLst>
              <a:ext uri="{FF2B5EF4-FFF2-40B4-BE49-F238E27FC236}">
                <a16:creationId xmlns:a16="http://schemas.microsoft.com/office/drawing/2014/main" id="{84B96261-9394-492A-A978-E169C2C1308B}"/>
              </a:ext>
            </a:extLst>
          </p:cNvPr>
          <p:cNvSpPr/>
          <p:nvPr/>
        </p:nvSpPr>
        <p:spPr>
          <a:xfrm>
            <a:off x="1024127" y="4995110"/>
            <a:ext cx="9720071" cy="1631216"/>
          </a:xfrm>
          <a:prstGeom prst="rect">
            <a:avLst/>
          </a:prstGeom>
        </p:spPr>
        <p:txBody>
          <a:bodyPr wrap="square">
            <a:spAutoFit/>
          </a:bodyPr>
          <a:lstStyle/>
          <a:p>
            <a:r>
              <a:rPr lang="en-US" sz="2000" dirty="0"/>
              <a:t>Infrastructure investors expect the assets to primarily generate </a:t>
            </a:r>
            <a:r>
              <a:rPr lang="en-US" sz="2000" dirty="0">
                <a:solidFill>
                  <a:srgbClr val="FF0000"/>
                </a:solidFill>
              </a:rPr>
              <a:t>stable long-term cash flows </a:t>
            </a:r>
            <a:r>
              <a:rPr lang="en-US" sz="2000" dirty="0"/>
              <a:t>that also adjust for economic growth and inflation and secondarily </a:t>
            </a:r>
            <a:r>
              <a:rPr lang="en-US" sz="2000" dirty="0">
                <a:solidFill>
                  <a:srgbClr val="FF0000"/>
                </a:solidFill>
              </a:rPr>
              <a:t>expect capital appreciation</a:t>
            </a:r>
            <a:r>
              <a:rPr lang="en-US" sz="2000" dirty="0"/>
              <a:t>, depending on the type and timing of their investment. Because infrastructure investments typically support services that face inelastic demand and/or benefit from high barriers to entry, generate steady cash returns, and have a longer life cycle.</a:t>
            </a:r>
          </a:p>
        </p:txBody>
      </p:sp>
    </p:spTree>
    <p:extLst>
      <p:ext uri="{BB962C8B-B14F-4D97-AF65-F5344CB8AC3E}">
        <p14:creationId xmlns:p14="http://schemas.microsoft.com/office/powerpoint/2010/main" val="3804179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5EA8F-776C-45D4-8E50-5DB771F81B62}"/>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51E5933C-2826-4E5B-B5AC-83AE876844CA}"/>
              </a:ext>
            </a:extLst>
          </p:cNvPr>
          <p:cNvSpPr>
            <a:spLocks noGrp="1"/>
          </p:cNvSpPr>
          <p:nvPr>
            <p:ph idx="1"/>
          </p:nvPr>
        </p:nvSpPr>
        <p:spPr/>
        <p:txBody>
          <a:bodyPr/>
          <a:lstStyle/>
          <a:p>
            <a:r>
              <a:rPr lang="en-US" sz="2800" b="1" dirty="0"/>
              <a:t>Investors can access alternative investments in three ways:</a:t>
            </a:r>
          </a:p>
          <a:p>
            <a:pPr>
              <a:buFont typeface="Wingdings" panose="05000000000000000000" pitchFamily="2" charset="2"/>
              <a:buChar char="Ø"/>
            </a:pPr>
            <a:r>
              <a:rPr lang="en-US" dirty="0"/>
              <a:t>Fund investment (such as a in a PE fund)</a:t>
            </a:r>
          </a:p>
          <a:p>
            <a:pPr>
              <a:buFont typeface="Wingdings" panose="05000000000000000000" pitchFamily="2" charset="2"/>
              <a:buChar char="Ø"/>
            </a:pPr>
            <a:r>
              <a:rPr lang="en-US" dirty="0"/>
              <a:t>Co-investment into a portfolio company of a fund</a:t>
            </a:r>
          </a:p>
          <a:p>
            <a:pPr>
              <a:buFont typeface="Wingdings" panose="05000000000000000000" pitchFamily="2" charset="2"/>
              <a:buChar char="Ø"/>
            </a:pPr>
            <a:r>
              <a:rPr lang="en-US" dirty="0"/>
              <a:t>Direct investment into a company or project (such as infrastructure or real estate)</a:t>
            </a:r>
          </a:p>
        </p:txBody>
      </p:sp>
    </p:spTree>
    <p:extLst>
      <p:ext uri="{BB962C8B-B14F-4D97-AF65-F5344CB8AC3E}">
        <p14:creationId xmlns:p14="http://schemas.microsoft.com/office/powerpoint/2010/main" val="344201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C61BE-3D71-4A58-B9BC-C2BB062A8359}"/>
              </a:ext>
            </a:extLst>
          </p:cNvPr>
          <p:cNvSpPr>
            <a:spLocks noGrp="1"/>
          </p:cNvSpPr>
          <p:nvPr>
            <p:ph type="title"/>
          </p:nvPr>
        </p:nvSpPr>
        <p:spPr/>
        <p:txBody>
          <a:bodyPr>
            <a:normAutofit/>
          </a:bodyPr>
          <a:lstStyle/>
          <a:p>
            <a:r>
              <a:rPr lang="en-US" sz="4400" dirty="0"/>
              <a:t>ALTERNATIVE INVESTMENT METHODS</a:t>
            </a:r>
          </a:p>
        </p:txBody>
      </p:sp>
      <p:pic>
        <p:nvPicPr>
          <p:cNvPr id="5" name="内容占位符 4">
            <a:extLst>
              <a:ext uri="{FF2B5EF4-FFF2-40B4-BE49-F238E27FC236}">
                <a16:creationId xmlns:a16="http://schemas.microsoft.com/office/drawing/2014/main" id="{D9A990F5-6DDD-4BB3-B5F0-4774ADE52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101" y="2084832"/>
            <a:ext cx="7096125" cy="3781425"/>
          </a:xfrm>
        </p:spPr>
      </p:pic>
    </p:spTree>
    <p:extLst>
      <p:ext uri="{BB962C8B-B14F-4D97-AF65-F5344CB8AC3E}">
        <p14:creationId xmlns:p14="http://schemas.microsoft.com/office/powerpoint/2010/main" val="1684184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17857</TotalTime>
  <Words>5381</Words>
  <Application>Microsoft Office PowerPoint</Application>
  <PresentationFormat>宽屏</PresentationFormat>
  <Paragraphs>559</Paragraphs>
  <Slides>75</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75</vt:i4>
      </vt:variant>
    </vt:vector>
  </HeadingPairs>
  <TitlesOfParts>
    <vt:vector size="85" baseType="lpstr">
      <vt:lpstr>Tw Cen MT</vt:lpstr>
      <vt:lpstr>Tw Cen MT Condensed</vt:lpstr>
      <vt:lpstr>华文仿宋</vt:lpstr>
      <vt:lpstr>等线</vt:lpstr>
      <vt:lpstr>Arial</vt:lpstr>
      <vt:lpstr>Calibri</vt:lpstr>
      <vt:lpstr>Cambria Math</vt:lpstr>
      <vt:lpstr>Wingdings</vt:lpstr>
      <vt:lpstr>Wingdings 3</vt:lpstr>
      <vt:lpstr>积分</vt:lpstr>
      <vt:lpstr>Alternative investments</vt:lpstr>
      <vt:lpstr>Alternative Investment Features and Categories</vt:lpstr>
      <vt:lpstr>Alternative Investment Features and Categories</vt:lpstr>
      <vt:lpstr>Alternative Investment Features and Categories</vt:lpstr>
      <vt:lpstr>Alternative Investment Features and Categories</vt:lpstr>
      <vt:lpstr>Alternative Investment Features and Categories</vt:lpstr>
      <vt:lpstr>practices</vt:lpstr>
      <vt:lpstr>ALTERNATIVE INVESTMENT METHODS</vt:lpstr>
      <vt:lpstr>ALTERNATIVE INVESTMENT METHODS</vt:lpstr>
      <vt:lpstr>ALTERNATIVE INVESTMENT METHODS</vt:lpstr>
      <vt:lpstr>PowerPoint 演示文稿</vt:lpstr>
      <vt:lpstr>ALTERNATIVE INVESTMENT METHODS</vt:lpstr>
      <vt:lpstr>ALTERNATIVE INVESTMENT METHODS</vt:lpstr>
      <vt:lpstr>ALTERNATIVE INVESTMENT METHODS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ALTERNATIVE INVESTMENT STRUCTURES</vt:lpstr>
      <vt:lpstr>Practices</vt:lpstr>
      <vt:lpstr>Alternative investments</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PERFORMANCE</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 RETURNS</vt:lpstr>
      <vt:lpstr>Alternative investments</vt:lpstr>
      <vt:lpstr>Corporate life cycle stages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EQUITY INVESTMENT CHARACTERISTICS</vt:lpstr>
      <vt:lpstr>PRIVATE DEBT INVESTMENT CHARACTERISTICS</vt:lpstr>
      <vt:lpstr>PRIVATE DEBT INVESTMENT CHARACTERISTICS</vt:lpstr>
      <vt:lpstr>Corporate life cycle stages</vt:lpstr>
      <vt:lpstr>PRIVATE DEBT INVESTMENT CHARACTERISTICS</vt:lpstr>
      <vt:lpstr>DIVERSIFICATION BENEFITS OF PRIVATe CAPITAL</vt:lpstr>
      <vt:lpstr>DIVERSIFICATION BENEFITS OF PRIVATe CAPITAL</vt:lpstr>
      <vt:lpstr>DIVERSIFICATION BENEFITS OF PRIVATe CAPITAL</vt:lpstr>
      <vt:lpstr>DIVERSIFICATION BENEFITS OF PRIVATe CAPITAL</vt:lpstr>
      <vt:lpstr>Real estate features</vt:lpstr>
      <vt:lpstr>Real estate features</vt:lpstr>
      <vt:lpstr>Real estate features</vt:lpstr>
      <vt:lpstr>Real estate features</vt:lpstr>
      <vt:lpstr>Real estate features</vt:lpstr>
      <vt:lpstr>Real estate features</vt:lpstr>
      <vt:lpstr>REAL ESTATE INVESTMENT CHARACTERISTICS</vt:lpstr>
      <vt:lpstr>REAL ESTATE INVESTMENT CHARACTERISTICS</vt:lpstr>
      <vt:lpstr>REAL ESTATE INVESTMENT CHARACTERISTICS</vt:lpstr>
      <vt:lpstr>INFRASTRUCTURE INVESTMENT FEATURES</vt:lpstr>
      <vt:lpstr>INFRASTRUCTURE INVESTMENT FEATURES</vt:lpstr>
      <vt:lpstr>INFRASTRUCTURE INVESTMENT FEATURES</vt:lpstr>
      <vt:lpstr>INFRASTRUCTURE INVESTMENT FEATURES</vt:lpstr>
      <vt:lpstr>INFRASTRUCTURE INVESTMENT CHARACTERISTICS</vt:lpstr>
      <vt:lpstr>INFRASTRUCTURE INVESTMENT CHARACTERISTICS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秦玮杰</dc:creator>
  <cp:lastModifiedBy>秦玮杰</cp:lastModifiedBy>
  <cp:revision>217</cp:revision>
  <dcterms:created xsi:type="dcterms:W3CDTF">2023-09-14T01:47:58Z</dcterms:created>
  <dcterms:modified xsi:type="dcterms:W3CDTF">2023-11-21T07:20:37Z</dcterms:modified>
</cp:coreProperties>
</file>