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96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F51EA5-8AB5-4AC4-B3FD-7BBEB64443B6}">
          <p14:sldIdLst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48280-F18E-4769-9169-02F5DF14C56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CF576-9A04-42CB-893E-368EAAF7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2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EAE87C0-8280-45FA-80E7-8D3312DCDAE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1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7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91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3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88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0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0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0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5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0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7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EAE87C0-8280-45FA-80E7-8D3312DCDAE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74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DBC3-6CF9-439D-9FD8-6E120373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Module4</a:t>
            </a:r>
            <a:br>
              <a:rPr lang="en-US" sz="4000" dirty="0"/>
            </a:br>
            <a:r>
              <a:rPr lang="en-US" sz="4000" dirty="0"/>
              <a:t>Introduction to ASSET-ABCKED SECURITIES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D3E3F-F4BC-46DB-B308-33226C73E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COLLATERALIZED MORTGAGE OBLIGATIONS</a:t>
            </a:r>
          </a:p>
          <a:p>
            <a:r>
              <a:rPr lang="en-US" sz="2400" dirty="0"/>
              <a:t>When the cash flows of mortgage-related products are redistributed to various tranches, the resulting securities are called collateralized mortgage obligations (CMOs).</a:t>
            </a:r>
          </a:p>
          <a:p>
            <a:r>
              <a:rPr lang="en-US" sz="2400" dirty="0"/>
              <a:t>Note that in contrast to a mortgage pass-through security, the collateral is not a pool of mortgages but a mortgage pass-through security.</a:t>
            </a:r>
          </a:p>
          <a:p>
            <a:r>
              <a:rPr lang="en-US" sz="2400" dirty="0"/>
              <a:t>The creation of a CMO cannot eliminate or change prepayment risk; it can only distribute the various forms of this risk among different bond classes.</a:t>
            </a:r>
          </a:p>
        </p:txBody>
      </p:sp>
    </p:spTree>
    <p:extLst>
      <p:ext uri="{BB962C8B-B14F-4D97-AF65-F5344CB8AC3E}">
        <p14:creationId xmlns:p14="http://schemas.microsoft.com/office/powerpoint/2010/main" val="195012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449C-A4FC-4D32-BC47-F07A0396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0C1D-86B4-44CE-A285-3D32A9B13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The investment that is </a:t>
            </a:r>
            <a:r>
              <a:rPr lang="en-US" i="1" dirty="0"/>
              <a:t>most suitable </a:t>
            </a:r>
            <a:r>
              <a:rPr lang="en-US" dirty="0"/>
              <a:t>for an investor who is willing and able to accept significant prepayment risk is: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a mortgage pass-through security.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the support tranche of a collateralized mortgage obligation.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the inverse floating-rate tranche of a collateralized mortgage obligation.</a:t>
            </a:r>
          </a:p>
        </p:txBody>
      </p:sp>
    </p:spTree>
    <p:extLst>
      <p:ext uri="{BB962C8B-B14F-4D97-AF65-F5344CB8AC3E}">
        <p14:creationId xmlns:p14="http://schemas.microsoft.com/office/powerpoint/2010/main" val="373139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B777-1871-47EC-B85F-2A935C60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Module4</a:t>
            </a:r>
            <a:br>
              <a:rPr lang="en-US" sz="4000" dirty="0"/>
            </a:br>
            <a:r>
              <a:rPr lang="en-US" sz="4000" dirty="0"/>
              <a:t>Introduction to ASSET-ABCKED SECURITIES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5C2F-4CCC-4166-B43F-EA53432F9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Sequential-Pay CMO Structures</a:t>
            </a:r>
          </a:p>
          <a:p>
            <a:r>
              <a:rPr lang="en-US" sz="2400" dirty="0"/>
              <a:t>The first CMOs were structured so that each tranche would be retired sequentially. Such structures are called “sequential-pay CMOs.”</a:t>
            </a:r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FB9B80-233B-430C-8010-D711DBDC3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78569"/>
              </p:ext>
            </p:extLst>
          </p:nvPr>
        </p:nvGraphicFramePr>
        <p:xfrm>
          <a:off x="1024128" y="3914648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030800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44184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0580651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CMO-01:Sequential-pay CMO structure with four tranches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76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 amount(millions)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Coupon rate(%)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98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9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77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65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31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83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66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70FB-CB35-461A-B2AE-94A0FCE7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Module4</a:t>
            </a:r>
            <a:br>
              <a:rPr lang="en-US" sz="4000" dirty="0"/>
            </a:br>
            <a:r>
              <a:rPr lang="en-US" sz="4000" dirty="0"/>
              <a:t>Introduction to ASSET-ABCKED SECURITIES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079EBA-9063-4861-9883-4756A6AD1A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442615"/>
              </p:ext>
            </p:extLst>
          </p:nvPr>
        </p:nvGraphicFramePr>
        <p:xfrm>
          <a:off x="1023938" y="2286000"/>
          <a:ext cx="972026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44">
                  <a:extLst>
                    <a:ext uri="{9D8B030D-6E8A-4147-A177-3AD203B41FA5}">
                      <a16:colId xmlns:a16="http://schemas.microsoft.com/office/drawing/2014/main" val="1884731332"/>
                    </a:ext>
                  </a:extLst>
                </a:gridCol>
                <a:gridCol w="1620044">
                  <a:extLst>
                    <a:ext uri="{9D8B030D-6E8A-4147-A177-3AD203B41FA5}">
                      <a16:colId xmlns:a16="http://schemas.microsoft.com/office/drawing/2014/main" val="3373707922"/>
                    </a:ext>
                  </a:extLst>
                </a:gridCol>
                <a:gridCol w="1620044">
                  <a:extLst>
                    <a:ext uri="{9D8B030D-6E8A-4147-A177-3AD203B41FA5}">
                      <a16:colId xmlns:a16="http://schemas.microsoft.com/office/drawing/2014/main" val="1237698084"/>
                    </a:ext>
                  </a:extLst>
                </a:gridCol>
                <a:gridCol w="1620044">
                  <a:extLst>
                    <a:ext uri="{9D8B030D-6E8A-4147-A177-3AD203B41FA5}">
                      <a16:colId xmlns:a16="http://schemas.microsoft.com/office/drawing/2014/main" val="881917050"/>
                    </a:ext>
                  </a:extLst>
                </a:gridCol>
                <a:gridCol w="1620044">
                  <a:extLst>
                    <a:ext uri="{9D8B030D-6E8A-4147-A177-3AD203B41FA5}">
                      <a16:colId xmlns:a16="http://schemas.microsoft.com/office/drawing/2014/main" val="1614385783"/>
                    </a:ext>
                  </a:extLst>
                </a:gridCol>
                <a:gridCol w="1620044">
                  <a:extLst>
                    <a:ext uri="{9D8B030D-6E8A-4147-A177-3AD203B41FA5}">
                      <a16:colId xmlns:a16="http://schemas.microsoft.com/office/drawing/2014/main" val="574015178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n-US" dirty="0"/>
                        <a:t>Average life of the collateral and the four tranches of CMO-01 for various actual prepayment rates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2389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Prepayment</a:t>
                      </a:r>
                    </a:p>
                    <a:p>
                      <a:r>
                        <a:rPr lang="en-US" dirty="0"/>
                        <a:t>rate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Life(years)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3257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Collateral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Tranche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Tranche 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Tranche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Tranche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81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 PSA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73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125 PSA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00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165 PSA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78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250 PSA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46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 PSA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48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600 PSA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26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23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6DF1-A500-41B2-9C1F-B461B7F9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Module4</a:t>
            </a:r>
            <a:br>
              <a:rPr lang="en-US" sz="4000" dirty="0"/>
            </a:br>
            <a:r>
              <a:rPr lang="en-US" sz="4000" dirty="0"/>
              <a:t>Introduction to ASSET-ABCKED SECURITIES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4324F-C4E7-423D-9F85-AD3DB254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CMO Structures Including Planned Amortization Class and Support Tranches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022AD2-017B-4C0D-A546-E1A28ADBC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3952"/>
              </p:ext>
            </p:extLst>
          </p:nvPr>
        </p:nvGraphicFramePr>
        <p:xfrm>
          <a:off x="1024128" y="337058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141330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972108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594294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CMO-02:  CMO structure with one PAC tranche and one Support tranche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82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Coupon rate(%)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7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P(PAC)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16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S(support)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07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72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52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3CB5-42BB-4EAC-B074-A056A0A8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Module4</a:t>
            </a:r>
            <a:br>
              <a:rPr lang="en-US" sz="4000" dirty="0"/>
            </a:br>
            <a:r>
              <a:rPr lang="en-US" sz="4000" dirty="0"/>
              <a:t>Introduction to ASSET-ABCKED SECURITIES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55B107-EA91-4901-B85D-F8BC7A6861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821495"/>
              </p:ext>
            </p:extLst>
          </p:nvPr>
        </p:nvGraphicFramePr>
        <p:xfrm>
          <a:off x="1023938" y="2286000"/>
          <a:ext cx="9720261" cy="396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3593002174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342407067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225895136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Average life of the PAC tranche and the support tranche of  CMO-02 for various actual prepayment rates and an initial PAC collar of 100-250 PSA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07862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Prepayment rate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Life (years)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1567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PAC Tranche 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Tranche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82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 PSA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10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75 PSA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29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 PSA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35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165 PSA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5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250 PSA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60082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400 PSA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6234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600 PSA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262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91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0A1A-D81D-4362-A77D-C2938E8F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Module4</a:t>
            </a:r>
            <a:br>
              <a:rPr lang="en-US" sz="4000" dirty="0"/>
            </a:br>
            <a:r>
              <a:rPr lang="en-US" sz="4000" dirty="0"/>
              <a:t>Introduction to ASSET-ABCKED SECURITIES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8DD3BA-A4FC-4EA6-97FF-E87A58B1B2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816905"/>
              </p:ext>
            </p:extLst>
          </p:nvPr>
        </p:nvGraphicFramePr>
        <p:xfrm>
          <a:off x="1023938" y="2286000"/>
          <a:ext cx="972026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2785208555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3653552640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30321425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CMO-03: CMO structure with sequential PAC tranches and one support tranche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42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 Amount(million)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Coupon Rate(%)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03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P-A (PAC)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P-B (PAC)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10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P-C (PAC)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P-D (PAC)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12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 (Support)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75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8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12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024C-5AF0-4B95-B119-4F45634C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Module4</a:t>
            </a:r>
            <a:br>
              <a:rPr lang="en-US" sz="4000" dirty="0"/>
            </a:br>
            <a:r>
              <a:rPr lang="en-US" sz="4000" dirty="0"/>
              <a:t>Introduction to ASSET-ABCKED SECURITIES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FD98-BD8D-4445-ABD5-13FB7D6F1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Other CMO structures</a:t>
            </a:r>
          </a:p>
          <a:p>
            <a:r>
              <a:rPr lang="en-US" dirty="0"/>
              <a:t>Although the collateral pays a fixed rate, it is possible to create a tranche with a floating rate. This is done by constructing a floater and an inverse floater combination from any of the fixed-rate tranches in the CMO structure.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Non-agency RMBS</a:t>
            </a:r>
          </a:p>
          <a:p>
            <a:r>
              <a:rPr lang="en-US" dirty="0"/>
              <a:t>As mentioned earlier, subordination, or credit </a:t>
            </a:r>
            <a:r>
              <a:rPr lang="en-US" dirty="0" err="1"/>
              <a:t>tranching</a:t>
            </a:r>
            <a:r>
              <a:rPr lang="en-US" dirty="0"/>
              <a:t>, is a common form of credit enhancement. Many non-agency RMBS also include other credit enhancements, such as overcollateralization and reserve accounts.</a:t>
            </a:r>
          </a:p>
        </p:txBody>
      </p:sp>
    </p:spTree>
    <p:extLst>
      <p:ext uri="{BB962C8B-B14F-4D97-AF65-F5344CB8AC3E}">
        <p14:creationId xmlns:p14="http://schemas.microsoft.com/office/powerpoint/2010/main" val="193654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036B-70A5-44B6-9634-BA872834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0172-BBBB-4F26-89D0-74E93621F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1. A collateralized mortgage obligation: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eliminates prepayment risk.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is created from a pool of conforming loans.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redistributes various forms of prepayment risk among different bond classes.</a:t>
            </a:r>
          </a:p>
          <a:p>
            <a:pPr marL="0" indent="0">
              <a:buNone/>
            </a:pPr>
            <a:r>
              <a:rPr lang="en-US" dirty="0"/>
              <a:t>2. The variability in the average life of the PAC tranche of a CMO relative to the average life of the mortgage pass-through securities from which the CMO is created is: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lower.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the same.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higher.</a:t>
            </a:r>
          </a:p>
        </p:txBody>
      </p:sp>
    </p:spTree>
    <p:extLst>
      <p:ext uri="{BB962C8B-B14F-4D97-AF65-F5344CB8AC3E}">
        <p14:creationId xmlns:p14="http://schemas.microsoft.com/office/powerpoint/2010/main" val="167929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3987-3F7A-4A18-B605-DE02CBE8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B166-490A-44D2-8734-7B89CD523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3. The tranche of CMO-03 that is most suitable for an investor concerned about contraction risk is: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P-A (PAC).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P-D (PAC).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S (support).</a:t>
            </a:r>
          </a:p>
          <a:p>
            <a:pPr marL="0" indent="0">
              <a:buNone/>
            </a:pPr>
            <a:r>
              <a:rPr lang="en-US" dirty="0"/>
              <a:t>4. The tranche of a collateralized mortgage obligation that is </a:t>
            </a:r>
            <a:r>
              <a:rPr lang="en-US" i="1" dirty="0"/>
              <a:t>most suitable </a:t>
            </a:r>
            <a:r>
              <a:rPr lang="en-US" dirty="0"/>
              <a:t>for an investor who expects a fall in interest rates is: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a fixed-rate tranche.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an inverse floating-rate tranche.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a PAC tranche.</a:t>
            </a:r>
          </a:p>
        </p:txBody>
      </p:sp>
    </p:spTree>
    <p:extLst>
      <p:ext uri="{BB962C8B-B14F-4D97-AF65-F5344CB8AC3E}">
        <p14:creationId xmlns:p14="http://schemas.microsoft.com/office/powerpoint/2010/main" val="163534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3481</TotalTime>
  <Words>651</Words>
  <Application>Microsoft Office PowerPoint</Application>
  <PresentationFormat>Widescreen</PresentationFormat>
  <Paragraphs>163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Tw Cen MT</vt:lpstr>
      <vt:lpstr>Tw Cen MT Condensed</vt:lpstr>
      <vt:lpstr>Calibri</vt:lpstr>
      <vt:lpstr>Wingdings 3</vt:lpstr>
      <vt:lpstr>Integral</vt:lpstr>
      <vt:lpstr>Module4 Introduction to ASSET-ABCKED SECURITIES</vt:lpstr>
      <vt:lpstr>Module4 Introduction to ASSET-ABCKED SECURITIES</vt:lpstr>
      <vt:lpstr>Module4 Introduction to ASSET-ABCKED SECURITIES</vt:lpstr>
      <vt:lpstr>Module4 Introduction to ASSET-ABCKED SECURITIES</vt:lpstr>
      <vt:lpstr>Module4 Introduction to ASSET-ABCKED SECURITIES</vt:lpstr>
      <vt:lpstr>Module4 Introduction to ASSET-ABCKED SECURITIES</vt:lpstr>
      <vt:lpstr>Module4 Introduction to ASSET-ABCKED SECURITIES</vt:lpstr>
      <vt:lpstr>practices</vt:lpstr>
      <vt:lpstr>practices</vt:lpstr>
      <vt:lpstr>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Module4 Introduction to ASSET-ABCKED SECURITIES</dc:title>
  <dc:creator>秦玮杰</dc:creator>
  <cp:lastModifiedBy>秦玮杰</cp:lastModifiedBy>
  <cp:revision>81</cp:revision>
  <dcterms:created xsi:type="dcterms:W3CDTF">2023-02-20T01:14:47Z</dcterms:created>
  <dcterms:modified xsi:type="dcterms:W3CDTF">2023-03-03T08:55:24Z</dcterms:modified>
</cp:coreProperties>
</file>