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FB65-863C-44F3-9AED-67B868A3BB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41AF3-CB83-4E04-8581-AE96C19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41AF3-CB83-4E04-8581-AE96C198AB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1.Manage interest rate risk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1.1 Interest Rate Swaps</a:t>
            </a:r>
          </a:p>
          <a:p>
            <a:r>
              <a:rPr lang="en-US" sz="2600" dirty="0" smtClean="0"/>
              <a:t>In </a:t>
            </a:r>
            <a:r>
              <a:rPr lang="en-US" sz="2600" dirty="0"/>
              <a:t>particular, they are designed to manage </a:t>
            </a:r>
            <a:r>
              <a:rPr lang="en-US" sz="2600" b="1" dirty="0"/>
              <a:t>the risk on cash flows </a:t>
            </a:r>
            <a:r>
              <a:rPr lang="en-US" sz="2600" b="1" dirty="0" smtClean="0"/>
              <a:t>arising from </a:t>
            </a:r>
            <a:r>
              <a:rPr lang="en-US" sz="2600" b="1" dirty="0"/>
              <a:t>investors’ assets and liabilities</a:t>
            </a:r>
            <a:r>
              <a:rPr lang="en-US" sz="2600" dirty="0"/>
              <a:t>. Interest rate swaps and futures can also be </a:t>
            </a:r>
            <a:r>
              <a:rPr lang="en-US" sz="2600" dirty="0" smtClean="0"/>
              <a:t>used to </a:t>
            </a:r>
            <a:r>
              <a:rPr lang="en-US" sz="2600" dirty="0"/>
              <a:t>modify the risk and return profile of a portfolio. This is associated with managing </a:t>
            </a:r>
            <a:r>
              <a:rPr lang="en-US" sz="2600" dirty="0" smtClean="0"/>
              <a:t>a portfolio </a:t>
            </a:r>
            <a:r>
              <a:rPr lang="en-US" sz="2600" dirty="0"/>
              <a:t>of bonds that generally involves </a:t>
            </a:r>
            <a:r>
              <a:rPr lang="en-US" sz="2600" b="1" dirty="0"/>
              <a:t>controlling the portfolio’s duration.</a:t>
            </a:r>
            <a:r>
              <a:rPr lang="en-US" sz="2600" dirty="0"/>
              <a:t> </a:t>
            </a:r>
            <a:r>
              <a:rPr lang="en-US" sz="2600" dirty="0" smtClean="0"/>
              <a:t>Although futures </a:t>
            </a:r>
            <a:r>
              <a:rPr lang="en-US" sz="2600" dirty="0"/>
              <a:t>are commonly used to make duration changes, swaps can also be used, </a:t>
            </a:r>
            <a:r>
              <a:rPr lang="en-US" sz="2600" dirty="0" smtClean="0"/>
              <a:t>and we </a:t>
            </a:r>
            <a:r>
              <a:rPr lang="en-US" sz="2600" dirty="0"/>
              <a:t>shall see how in this reading. Finally, interest rate swaps are used by </a:t>
            </a:r>
            <a:r>
              <a:rPr lang="en-US" sz="2600" dirty="0" smtClean="0"/>
              <a:t>financial institutions </a:t>
            </a:r>
            <a:r>
              <a:rPr lang="en-US" sz="2600" dirty="0"/>
              <a:t>to hedge the interest rate risk exposure deriving from</a:t>
            </a:r>
            <a:r>
              <a:rPr lang="en-US" sz="2600" b="1" dirty="0"/>
              <a:t> </a:t>
            </a:r>
            <a:r>
              <a:rPr lang="en-US" sz="2600" dirty="0"/>
              <a:t>the issuance </a:t>
            </a:r>
            <a:r>
              <a:rPr lang="en-US" sz="2600" dirty="0" smtClean="0"/>
              <a:t>of financial </a:t>
            </a:r>
            <a:r>
              <a:rPr lang="en-US" sz="2600" dirty="0"/>
              <a:t>instruments sold to clients.</a:t>
            </a:r>
          </a:p>
        </p:txBody>
      </p:sp>
    </p:spTree>
    <p:extLst>
      <p:ext uri="{BB962C8B-B14F-4D97-AF65-F5344CB8AC3E}">
        <p14:creationId xmlns:p14="http://schemas.microsoft.com/office/powerpoint/2010/main" val="365514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Example 5: Decreasing </a:t>
            </a:r>
            <a:r>
              <a:rPr lang="en-US" sz="2400" b="1" dirty="0"/>
              <a:t>Portfolio Duration with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Consider the portfolio manager from Example </a:t>
            </a:r>
            <a:r>
              <a:rPr lang="en-US" sz="2400" dirty="0" smtClean="0"/>
              <a:t>4 </a:t>
            </a:r>
            <a:r>
              <a:rPr lang="en-US" sz="2400" dirty="0"/>
              <a:t>who now decides to </a:t>
            </a:r>
            <a:r>
              <a:rPr lang="en-US" sz="2400" dirty="0" smtClean="0"/>
              <a:t>decrease the </a:t>
            </a:r>
            <a:r>
              <a:rPr lang="en-US" sz="2400" dirty="0"/>
              <a:t>portfolio’s modified duration from 9.50 to 8.50. The yield curve is </a:t>
            </a:r>
            <a:r>
              <a:rPr lang="en-US" sz="2400" dirty="0" smtClean="0"/>
              <a:t>flat. Additionally</a:t>
            </a:r>
            <a:r>
              <a:rPr lang="en-US" sz="2400" dirty="0"/>
              <a:t>, we have already demonstrated that given the portfolio’s </a:t>
            </a:r>
            <a:r>
              <a:rPr lang="en-US" sz="2400" dirty="0" smtClean="0"/>
              <a:t>market value </a:t>
            </a:r>
            <a:r>
              <a:rPr lang="en-US" sz="2400" dirty="0"/>
              <a:t>of €49,531,000, the </a:t>
            </a:r>
            <a:r>
              <a:rPr lang="en-US" sz="2400" i="1" dirty="0"/>
              <a:t>BPVP </a:t>
            </a:r>
            <a:r>
              <a:rPr lang="en-US" sz="2400" dirty="0"/>
              <a:t>is €47,054.50. Finally, assume the CTD </a:t>
            </a:r>
            <a:r>
              <a:rPr lang="en-US" sz="2400" dirty="0" smtClean="0"/>
              <a:t>bond underlying </a:t>
            </a:r>
            <a:r>
              <a:rPr lang="en-US" sz="2400" dirty="0"/>
              <a:t>the </a:t>
            </a:r>
            <a:r>
              <a:rPr lang="en-US" sz="2400" dirty="0" smtClean="0"/>
              <a:t>Euro-Bund futures </a:t>
            </a:r>
            <a:r>
              <a:rPr lang="en-US" sz="2400" dirty="0"/>
              <a:t>is the same as before, DBR 0.25% </a:t>
            </a:r>
            <a:r>
              <a:rPr lang="en-US" sz="2400" dirty="0" smtClean="0"/>
              <a:t>02/15/27, with </a:t>
            </a:r>
            <a:r>
              <a:rPr lang="en-US" sz="2400" dirty="0"/>
              <a:t>a </a:t>
            </a:r>
            <a:r>
              <a:rPr lang="en-US" sz="2400" i="1" dirty="0"/>
              <a:t>BPVCTD </a:t>
            </a:r>
            <a:r>
              <a:rPr lang="en-US" sz="2400" dirty="0"/>
              <a:t>of €84.63 and a conversion factor of 0.619489.</a:t>
            </a:r>
          </a:p>
          <a:p>
            <a:r>
              <a:rPr lang="en-US" sz="2400" dirty="0"/>
              <a:t>Determine the following: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</a:t>
            </a:r>
            <a:r>
              <a:rPr lang="en-US" sz="2400" i="1" dirty="0"/>
              <a:t>BPVT </a:t>
            </a:r>
            <a:r>
              <a:rPr lang="en-US" sz="2400" dirty="0"/>
              <a:t>of the portfolio to be hedged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number of </a:t>
            </a:r>
            <a:r>
              <a:rPr lang="en-US" sz="2400" dirty="0" smtClean="0"/>
              <a:t>Euro-Bund futures </a:t>
            </a:r>
            <a:r>
              <a:rPr lang="en-US" sz="2400" dirty="0"/>
              <a:t>contracts to sell to reduce the </a:t>
            </a:r>
            <a:r>
              <a:rPr lang="en-US" sz="2400" dirty="0" smtClean="0"/>
              <a:t>portfolio’s modified </a:t>
            </a:r>
            <a:r>
              <a:rPr lang="en-US" sz="2400" dirty="0"/>
              <a:t>duration to 8.50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81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2.1 currency swaps</a:t>
            </a:r>
          </a:p>
          <a:p>
            <a:r>
              <a:rPr lang="en-US" sz="2400" dirty="0"/>
              <a:t>A currency swap is similar to an interest rate swap, but it is different in two ways: (1) The interest rates are associated with different currencies, and (2) the notional principal amounts may or may not be exchanged at the beginning and end of the swap’s life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particular, a </a:t>
            </a:r>
            <a:r>
              <a:rPr lang="en-US" sz="2400" b="1" dirty="0" smtClean="0"/>
              <a:t>cross-currency basis </a:t>
            </a:r>
            <a:r>
              <a:rPr lang="en-US" sz="2400" b="1" dirty="0"/>
              <a:t>swap </a:t>
            </a:r>
            <a:r>
              <a:rPr lang="en-US" sz="2400" dirty="0"/>
              <a:t>exchanges notional principals because the goal of the transaction is </a:t>
            </a:r>
            <a:r>
              <a:rPr lang="en-US" sz="2400" dirty="0" smtClean="0"/>
              <a:t>to issue </a:t>
            </a:r>
            <a:r>
              <a:rPr lang="en-US" sz="2400" dirty="0"/>
              <a:t>at a more favorable funding rate and swap the amount back to the currency </a:t>
            </a:r>
            <a:r>
              <a:rPr lang="en-US" sz="2400" dirty="0" smtClean="0"/>
              <a:t>of choice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6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2.2 </a:t>
            </a:r>
            <a:r>
              <a:rPr lang="en-US" sz="2400" b="1" i="1" dirty="0" smtClean="0"/>
              <a:t>Currency Forwards </a:t>
            </a:r>
            <a:r>
              <a:rPr lang="en-US" sz="2400" b="1" i="1" dirty="0"/>
              <a:t>and </a:t>
            </a:r>
            <a:r>
              <a:rPr lang="en-US" sz="2400" b="1" i="1" dirty="0" smtClean="0"/>
              <a:t>Futures</a:t>
            </a:r>
          </a:p>
          <a:p>
            <a:r>
              <a:rPr lang="en-US" sz="2400" dirty="0"/>
              <a:t>These </a:t>
            </a:r>
            <a:r>
              <a:rPr lang="en-US" sz="2400" dirty="0" smtClean="0"/>
              <a:t>two financial </a:t>
            </a:r>
            <a:r>
              <a:rPr lang="en-US" sz="2400" dirty="0"/>
              <a:t>instruments are used to hedge against undesired moves in the exchange </a:t>
            </a:r>
            <a:r>
              <a:rPr lang="en-US" sz="2400" dirty="0" smtClean="0"/>
              <a:t>rate by </a:t>
            </a:r>
            <a:r>
              <a:rPr lang="en-US" sz="2400" dirty="0"/>
              <a:t>buying or selling a specified amount of foreign currency, at a defined time in </a:t>
            </a:r>
            <a:r>
              <a:rPr lang="en-US" sz="2400" dirty="0" smtClean="0"/>
              <a:t>the future </a:t>
            </a:r>
            <a:r>
              <a:rPr lang="en-US" sz="2400" dirty="0"/>
              <a:t>and at an </a:t>
            </a:r>
            <a:r>
              <a:rPr lang="en-US" sz="2400" dirty="0" smtClean="0"/>
              <a:t>agreed-on price </a:t>
            </a:r>
            <a:r>
              <a:rPr lang="en-US" sz="2400" dirty="0"/>
              <a:t>at contract initiation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386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Example 6:</a:t>
            </a:r>
            <a:r>
              <a:rPr lang="en-US" sz="2400" b="1" dirty="0"/>
              <a:t>Hedging Currency Risk with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Consider the same </a:t>
            </a:r>
            <a:r>
              <a:rPr lang="en-US" sz="2400" dirty="0" smtClean="0"/>
              <a:t>US-based VC </a:t>
            </a:r>
            <a:r>
              <a:rPr lang="en-US" sz="2400" dirty="0"/>
              <a:t>firm that is calling down capital </a:t>
            </a:r>
            <a:r>
              <a:rPr lang="en-US" sz="2400" dirty="0" smtClean="0"/>
              <a:t>commitments and </a:t>
            </a:r>
            <a:r>
              <a:rPr lang="en-US" sz="2400" dirty="0"/>
              <a:t>will receive CAD50 million in 30 days. The general partner now </a:t>
            </a:r>
            <a:r>
              <a:rPr lang="en-US" sz="2400" dirty="0" smtClean="0"/>
              <a:t>decides to </a:t>
            </a:r>
            <a:r>
              <a:rPr lang="en-US" sz="2400" dirty="0"/>
              <a:t>sell futures contracts to lock in the current USD/CAD rate. The hedge </a:t>
            </a:r>
            <a:r>
              <a:rPr lang="en-US" sz="2400" dirty="0" smtClean="0"/>
              <a:t>ratio is </a:t>
            </a:r>
            <a:r>
              <a:rPr lang="en-US" sz="2400" dirty="0"/>
              <a:t>assumed to be equal to 1. The firm hedges its risk by selling Canadian </a:t>
            </a:r>
            <a:r>
              <a:rPr lang="en-US" sz="2400" dirty="0" smtClean="0"/>
              <a:t>dollar futures </a:t>
            </a:r>
            <a:r>
              <a:rPr lang="en-US" sz="2400" dirty="0"/>
              <a:t>contracts with the closest expiry to the future Canadian dollar </a:t>
            </a:r>
            <a:r>
              <a:rPr lang="en-US" sz="2400" dirty="0" smtClean="0"/>
              <a:t>inflow. Given </a:t>
            </a:r>
            <a:r>
              <a:rPr lang="en-US" sz="2400" dirty="0"/>
              <a:t>a price for the Canadian dollar futures contract of USD/CAD </a:t>
            </a:r>
            <a:r>
              <a:rPr lang="en-US" sz="2400" dirty="0" smtClean="0"/>
              <a:t>0.7838 (number </a:t>
            </a:r>
            <a:r>
              <a:rPr lang="en-US" sz="2400" dirty="0"/>
              <a:t>of US dollars for 1 Canadian dollar) and a contract size of </a:t>
            </a:r>
            <a:r>
              <a:rPr lang="en-US" sz="2400" dirty="0" smtClean="0"/>
              <a:t>CAD100,000, determine </a:t>
            </a:r>
            <a:r>
              <a:rPr lang="en-US" sz="2400" dirty="0"/>
              <a:t>how many Canadian dollar futures contracts the VC firm must </a:t>
            </a:r>
            <a:r>
              <a:rPr lang="en-US" sz="2400" dirty="0" smtClean="0"/>
              <a:t>sell to </a:t>
            </a:r>
            <a:r>
              <a:rPr lang="en-US" sz="2400" dirty="0"/>
              <a:t>hedge its risk.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1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3.Manage equity risk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3.1 Equity Swaps</a:t>
            </a:r>
          </a:p>
          <a:p>
            <a:r>
              <a:rPr lang="en-US" sz="2400" dirty="0"/>
              <a:t>An equity swap is a derivative contract in which two parties agree to exchange a </a:t>
            </a:r>
            <a:r>
              <a:rPr lang="en-US" sz="2400" dirty="0" smtClean="0"/>
              <a:t>series of </a:t>
            </a:r>
            <a:r>
              <a:rPr lang="en-US" sz="2400" dirty="0"/>
              <a:t>cash flows whereby one party pays a variable series that will be determined by </a:t>
            </a:r>
            <a:r>
              <a:rPr lang="en-US" sz="2400" dirty="0" smtClean="0"/>
              <a:t>a single </a:t>
            </a:r>
            <a:r>
              <a:rPr lang="en-US" sz="2400" dirty="0"/>
              <a:t>stock, a basket of stocks, or an equity index and the other party pays </a:t>
            </a:r>
            <a:r>
              <a:rPr lang="en-US" sz="2400" dirty="0" smtClean="0"/>
              <a:t>either (1</a:t>
            </a:r>
            <a:r>
              <a:rPr lang="en-US" sz="2400" dirty="0"/>
              <a:t>) a variable series determined by a different equity or rate or (2) a fixed series.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b="1" dirty="0"/>
              <a:t>three</a:t>
            </a:r>
            <a:r>
              <a:rPr lang="en-US" sz="2400" dirty="0"/>
              <a:t> main types of equity swaps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receive-equity return</a:t>
            </a:r>
            <a:r>
              <a:rPr lang="en-US" sz="2400" dirty="0"/>
              <a:t>, pay-fixed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receive-equity return</a:t>
            </a:r>
            <a:r>
              <a:rPr lang="en-US" sz="2400" dirty="0"/>
              <a:t>, pay-floating;</a:t>
            </a:r>
          </a:p>
          <a:p>
            <a:r>
              <a:rPr lang="en-US" sz="2400" dirty="0" smtClean="0"/>
              <a:t>And receive-equity return</a:t>
            </a:r>
            <a:r>
              <a:rPr lang="en-US" sz="2400" dirty="0"/>
              <a:t>, </a:t>
            </a:r>
            <a:r>
              <a:rPr lang="en-US" sz="2400" dirty="0" smtClean="0"/>
              <a:t>pay-another equity </a:t>
            </a:r>
            <a:r>
              <a:rPr lang="en-US" sz="24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6749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3.Manage equity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Example 7:Six-Month Equity Swap</a:t>
            </a:r>
          </a:p>
          <a:p>
            <a:endParaRPr lang="en-US" sz="2400" dirty="0" smtClean="0"/>
          </a:p>
          <a:p>
            <a:r>
              <a:rPr lang="en-US" sz="2600" dirty="0" smtClean="0"/>
              <a:t>An </a:t>
            </a:r>
            <a:r>
              <a:rPr lang="en-US" sz="2600" dirty="0"/>
              <a:t>institutional investor holds a $100 million portfolio of US stocks indexed </a:t>
            </a:r>
            <a:r>
              <a:rPr lang="en-US" sz="2600" dirty="0" smtClean="0"/>
              <a:t>to the </a:t>
            </a:r>
            <a:r>
              <a:rPr lang="en-US" sz="2600" dirty="0"/>
              <a:t>S&amp;P 500. He expects the index will fall in the next six months and wants </a:t>
            </a:r>
            <a:r>
              <a:rPr lang="en-US" sz="2600" dirty="0" smtClean="0"/>
              <a:t>to reduce </a:t>
            </a:r>
            <a:r>
              <a:rPr lang="en-US" sz="2600" dirty="0"/>
              <a:t>his market exposure by 30%. He enters into an equity swap with </a:t>
            </a:r>
            <a:r>
              <a:rPr lang="en-US" sz="2600" dirty="0" smtClean="0"/>
              <a:t>notional principal </a:t>
            </a:r>
            <a:r>
              <a:rPr lang="en-US" sz="2600" dirty="0"/>
              <a:t>of $30 million whereby he agrees to pay the return on the index </a:t>
            </a:r>
            <a:r>
              <a:rPr lang="en-US" sz="2600" dirty="0" smtClean="0"/>
              <a:t>and to </a:t>
            </a:r>
            <a:r>
              <a:rPr lang="en-US" sz="2600" dirty="0"/>
              <a:t>receive the floating reference interest rate, assumed to be 2.25%, minus </a:t>
            </a:r>
            <a:r>
              <a:rPr lang="en-US" sz="2600" dirty="0" smtClean="0"/>
              <a:t>25 bps—so</a:t>
            </a:r>
            <a:r>
              <a:rPr lang="en-US" sz="2600" dirty="0"/>
              <a:t>, 2.00% per annum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/>
              <a:t>We will consider two scenarios: In the first </a:t>
            </a:r>
            <a:r>
              <a:rPr lang="en-US" sz="2600" b="1" dirty="0" smtClean="0"/>
              <a:t>scenario, in </a:t>
            </a:r>
            <a:r>
              <a:rPr lang="en-US" sz="2600" b="1" dirty="0"/>
              <a:t>six months the underlying portfolio is up 5%; in the second, it is down 5%.</a:t>
            </a:r>
          </a:p>
        </p:txBody>
      </p:sp>
    </p:spTree>
    <p:extLst>
      <p:ext uri="{BB962C8B-B14F-4D97-AF65-F5344CB8AC3E}">
        <p14:creationId xmlns:p14="http://schemas.microsoft.com/office/powerpoint/2010/main" val="377716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3.Manage equity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3.2 Equity </a:t>
                </a:r>
                <a:r>
                  <a:rPr lang="en-US" sz="2400" b="1" i="1" dirty="0"/>
                  <a:t>Forwards and </a:t>
                </a:r>
                <a:r>
                  <a:rPr lang="en-US" sz="2400" b="1" i="1" dirty="0" smtClean="0"/>
                  <a:t>Futures</a:t>
                </a:r>
              </a:p>
              <a:p>
                <a:r>
                  <a:rPr lang="en-US" sz="2400" dirty="0" smtClean="0"/>
                  <a:t>Change the beta of equity portfolio</a:t>
                </a:r>
              </a:p>
              <a:p>
                <a:r>
                  <a:rPr lang="el-GR" sz="2400" dirty="0" smtClean="0"/>
                  <a:t>β</a:t>
                </a:r>
                <a:r>
                  <a:rPr lang="en-US" sz="2400" i="1" dirty="0" smtClean="0"/>
                  <a:t>T*S </a:t>
                </a:r>
                <a:r>
                  <a:rPr lang="en-US" sz="2400" dirty="0"/>
                  <a:t>= </a:t>
                </a:r>
                <a:r>
                  <a:rPr lang="el-GR" sz="2400" dirty="0"/>
                  <a:t>β</a:t>
                </a:r>
                <a:r>
                  <a:rPr lang="en-US" sz="2400" i="1" dirty="0" smtClean="0"/>
                  <a:t>S*S </a:t>
                </a:r>
                <a:r>
                  <a:rPr lang="en-US" sz="2400" dirty="0"/>
                  <a:t>+ </a:t>
                </a:r>
                <a:r>
                  <a:rPr lang="en-US" sz="2400" i="1" dirty="0" err="1" smtClean="0"/>
                  <a:t>Nf</a:t>
                </a:r>
                <a:r>
                  <a:rPr lang="en-US" sz="2400" i="1" dirty="0" smtClean="0"/>
                  <a:t>*</a:t>
                </a:r>
                <a:r>
                  <a:rPr lang="el-GR" sz="2400" dirty="0" smtClean="0"/>
                  <a:t>β</a:t>
                </a:r>
                <a:r>
                  <a:rPr lang="en-US" sz="2400" i="1" dirty="0" smtClean="0"/>
                  <a:t>f*F</a:t>
                </a:r>
              </a:p>
              <a:p>
                <a:r>
                  <a:rPr lang="en-US" sz="2400" b="1" i="1" dirty="0" err="1" smtClean="0"/>
                  <a:t>Nf</a:t>
                </a:r>
                <a:r>
                  <a:rPr lang="en-US" sz="2400" b="1" i="1" dirty="0" smtClean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US" sz="2400" i="1" dirty="0"/>
                          <m:t>T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US" sz="2400" i="1" dirty="0"/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 dirty="0"/>
                          <m:t>β</m:t>
                        </m:r>
                        <m:r>
                          <m:rPr>
                            <m:nor/>
                          </m:rPr>
                          <a:rPr lang="en-US" sz="2400" i="1" dirty="0"/>
                          <m:t>f</m:t>
                        </m:r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i="1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/>
                          </a:rPr>
                          <m:t>𝑭</m:t>
                        </m:r>
                      </m:den>
                    </m:f>
                  </m:oMath>
                </a14:m>
                <a:r>
                  <a:rPr lang="en-US" sz="2400" b="1" i="1" dirty="0" smtClean="0"/>
                  <a:t>)</a:t>
                </a:r>
              </a:p>
              <a:p>
                <a:endParaRPr lang="en-US" sz="2400" b="1" i="1" dirty="0" smtClean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5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3.Manage equity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EXAMPLE 8: Increasing </a:t>
            </a:r>
            <a:r>
              <a:rPr lang="en-US" sz="2400" b="1" dirty="0"/>
              <a:t>the Beta of a Portfolio with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Paulo Bianchi is the manager of a fund that invests in UK defensive stocks, </a:t>
            </a:r>
            <a:r>
              <a:rPr lang="en-US" sz="2400" dirty="0" smtClean="0"/>
              <a:t>such as </a:t>
            </a:r>
            <a:r>
              <a:rPr lang="en-US" sz="2400" dirty="0"/>
              <a:t>consumer staples producers and utilities. His firm’s market outlook for </a:t>
            </a:r>
            <a:r>
              <a:rPr lang="en-US" sz="2400" dirty="0" smtClean="0"/>
              <a:t>the next </a:t>
            </a:r>
            <a:r>
              <a:rPr lang="en-US" sz="2400" dirty="0"/>
              <a:t>quarter has become more positive, so Bianchi decides to increase the </a:t>
            </a:r>
            <a:r>
              <a:rPr lang="en-US" sz="2400" dirty="0" smtClean="0"/>
              <a:t>beta on </a:t>
            </a:r>
            <a:r>
              <a:rPr lang="en-US" sz="2400" dirty="0"/>
              <a:t>the ￡40 million portfolio he manages from its current level of β</a:t>
            </a:r>
            <a:r>
              <a:rPr lang="en-US" sz="2400" i="1" dirty="0"/>
              <a:t>S </a:t>
            </a:r>
            <a:r>
              <a:rPr lang="en-US" sz="2400" dirty="0"/>
              <a:t>= 0.85 to </a:t>
            </a:r>
            <a:r>
              <a:rPr lang="en-US" sz="2400" dirty="0" smtClean="0"/>
              <a:t>β</a:t>
            </a:r>
            <a:r>
              <a:rPr lang="en-US" sz="2400" i="1" dirty="0" smtClean="0"/>
              <a:t>T </a:t>
            </a:r>
            <a:r>
              <a:rPr lang="en-US" sz="2400" dirty="0" smtClean="0"/>
              <a:t>= </a:t>
            </a:r>
            <a:r>
              <a:rPr lang="en-US" sz="2400" dirty="0"/>
              <a:t>1.10 for the next three months. He will execute this increase in equity </a:t>
            </a:r>
            <a:r>
              <a:rPr lang="en-US" sz="2400" dirty="0" smtClean="0"/>
              <a:t>market risk </a:t>
            </a:r>
            <a:r>
              <a:rPr lang="en-US" sz="2400" dirty="0"/>
              <a:t>exposure using futures on the FTSE 100 Index. The futures contract price </a:t>
            </a:r>
            <a:r>
              <a:rPr lang="en-US" sz="2400" dirty="0" smtClean="0"/>
              <a:t>is currently </a:t>
            </a:r>
            <a:r>
              <a:rPr lang="en-US" sz="2400" dirty="0"/>
              <a:t>￡7,300, the contract’s multiplier is ￡10 per index point (so each </a:t>
            </a:r>
            <a:r>
              <a:rPr lang="en-US" sz="2400" dirty="0" smtClean="0"/>
              <a:t>futures contract </a:t>
            </a:r>
            <a:r>
              <a:rPr lang="en-US" sz="2400" dirty="0"/>
              <a:t>is worth ￡73,000), and its beta, β</a:t>
            </a:r>
            <a:r>
              <a:rPr lang="en-US" sz="2400" i="1" dirty="0"/>
              <a:t>f</a:t>
            </a:r>
            <a:r>
              <a:rPr lang="en-US" sz="2400" dirty="0"/>
              <a:t>, is </a:t>
            </a:r>
            <a:r>
              <a:rPr lang="en-US" sz="2400" dirty="0" smtClean="0"/>
              <a:t>1.00. At </a:t>
            </a:r>
            <a:r>
              <a:rPr lang="en-US" sz="2400" dirty="0"/>
              <a:t>the end of the </a:t>
            </a:r>
            <a:r>
              <a:rPr lang="en-US" sz="2400" dirty="0" smtClean="0"/>
              <a:t>three-month period</a:t>
            </a:r>
            <a:r>
              <a:rPr lang="en-US" sz="2400" dirty="0"/>
              <a:t>, the UK stock market has </a:t>
            </a:r>
            <a:r>
              <a:rPr lang="en-US" sz="2400" dirty="0" smtClean="0"/>
              <a:t>increased by </a:t>
            </a:r>
            <a:r>
              <a:rPr lang="en-US" sz="2400" dirty="0"/>
              <a:t>2%. The stock portfolio has increased in value to ￡40,680,000, calculated </a:t>
            </a:r>
            <a:r>
              <a:rPr lang="en-US" sz="2400" dirty="0" smtClean="0"/>
              <a:t>as ￡</a:t>
            </a:r>
            <a:r>
              <a:rPr lang="en-US" sz="2400" dirty="0"/>
              <a:t>40,000,000 × [1 + (0.02 × 0.85)]. The FTSE 100 futures contract has risen </a:t>
            </a:r>
            <a:r>
              <a:rPr lang="en-US" sz="2400" dirty="0" smtClean="0"/>
              <a:t>to ￡</a:t>
            </a:r>
            <a:r>
              <a:rPr lang="en-US" sz="2400" dirty="0"/>
              <a:t>74,460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1 </a:t>
            </a:r>
            <a:r>
              <a:rPr lang="en-US" sz="2400" dirty="0"/>
              <a:t>Determine the appropriate number of FTSE 100 Index futures </a:t>
            </a:r>
            <a:r>
              <a:rPr lang="en-US" sz="2400" dirty="0" smtClean="0"/>
              <a:t>Bianchi should </a:t>
            </a:r>
            <a:r>
              <a:rPr lang="en-US" sz="2400" dirty="0"/>
              <a:t>buy to increase the portfolio’s beta to 1.10.</a:t>
            </a:r>
          </a:p>
          <a:p>
            <a:r>
              <a:rPr lang="en-US" sz="2400" b="1" dirty="0"/>
              <a:t>2 </a:t>
            </a:r>
            <a:r>
              <a:rPr lang="en-US" sz="2400" dirty="0"/>
              <a:t>Demonstrate how the effective beta of the portfolio of stocks and </a:t>
            </a:r>
            <a:r>
              <a:rPr lang="en-US" sz="2400" dirty="0" smtClean="0"/>
              <a:t>the FTSE </a:t>
            </a:r>
            <a:r>
              <a:rPr lang="en-US" sz="2400" dirty="0"/>
              <a:t>100 Index futures matched Bianchi’s target beta of 1.10.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3.Manage equity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3.3 Cash </a:t>
            </a:r>
            <a:r>
              <a:rPr lang="en-US" b="1" dirty="0" err="1"/>
              <a:t>E</a:t>
            </a:r>
            <a:r>
              <a:rPr lang="en-US" b="1" dirty="0" err="1" smtClean="0"/>
              <a:t>quitization</a:t>
            </a:r>
            <a:endParaRPr lang="en-US" b="1" dirty="0" smtClean="0"/>
          </a:p>
          <a:p>
            <a:r>
              <a:rPr lang="en-US" sz="2400" dirty="0"/>
              <a:t>Cash securitization (also known as “cash </a:t>
            </a:r>
            <a:r>
              <a:rPr lang="en-US" sz="2400" dirty="0" err="1"/>
              <a:t>equitization</a:t>
            </a:r>
            <a:r>
              <a:rPr lang="en-US" sz="2400" dirty="0"/>
              <a:t>” or “cash overlay”) is a </a:t>
            </a:r>
            <a:r>
              <a:rPr lang="en-US" sz="2400" dirty="0" smtClean="0"/>
              <a:t>strategy designed </a:t>
            </a:r>
            <a:r>
              <a:rPr lang="en-US" sz="2400" dirty="0"/>
              <a:t>to boost returns by finding ways to “equitize” unintended cash holdings. </a:t>
            </a:r>
            <a:r>
              <a:rPr lang="en-US" sz="2400" dirty="0" smtClean="0"/>
              <a:t>By purchasing </a:t>
            </a:r>
            <a:r>
              <a:rPr lang="en-US" sz="2400" dirty="0"/>
              <a:t>futures contracts, fund managers attempt to replicate the performance </a:t>
            </a:r>
            <a:r>
              <a:rPr lang="en-US" sz="2400" dirty="0" smtClean="0"/>
              <a:t>of the </a:t>
            </a:r>
            <a:r>
              <a:rPr lang="en-US" sz="2400" dirty="0"/>
              <a:t>underlying market in which the cash would have been invested.</a:t>
            </a:r>
          </a:p>
        </p:txBody>
      </p:sp>
    </p:spTree>
    <p:extLst>
      <p:ext uri="{BB962C8B-B14F-4D97-AF65-F5344CB8AC3E}">
        <p14:creationId xmlns:p14="http://schemas.microsoft.com/office/powerpoint/2010/main" val="381706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3.Manage equity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 9:</a:t>
            </a:r>
          </a:p>
          <a:p>
            <a:r>
              <a:rPr lang="en-US" sz="3100" dirty="0" err="1"/>
              <a:t>Akari</a:t>
            </a:r>
            <a:r>
              <a:rPr lang="en-US" sz="3100" dirty="0"/>
              <a:t> Fujiwara manages a large equity fund denominated in Japanese yen </a:t>
            </a:r>
            <a:r>
              <a:rPr lang="en-US" sz="3100" dirty="0" smtClean="0"/>
              <a:t>that is </a:t>
            </a:r>
            <a:r>
              <a:rPr lang="en-US" sz="3100" dirty="0"/>
              <a:t>indexed to the Nikkei 225 stock index. She determines that the current </a:t>
            </a:r>
            <a:r>
              <a:rPr lang="en-US" sz="3100" dirty="0" smtClean="0"/>
              <a:t>level of </a:t>
            </a:r>
            <a:r>
              <a:rPr lang="en-US" sz="3100" dirty="0"/>
              <a:t>excess cash that has built up in the portfolio amounts to JPY140 million. </a:t>
            </a:r>
            <a:r>
              <a:rPr lang="en-US" sz="3100" dirty="0" smtClean="0"/>
              <a:t>She decides </a:t>
            </a:r>
            <a:r>
              <a:rPr lang="en-US" sz="3100" dirty="0"/>
              <a:t>to purchase futures contracts to replicate the return on her fund’s </a:t>
            </a:r>
            <a:r>
              <a:rPr lang="en-US" sz="3100" dirty="0" smtClean="0"/>
              <a:t>target index</a:t>
            </a:r>
            <a:r>
              <a:rPr lang="en-US" sz="3100" dirty="0"/>
              <a:t>. Nikkei 225 index futures currently trade at a price of JPY23,000 </a:t>
            </a:r>
            <a:r>
              <a:rPr lang="en-US" sz="3100" dirty="0" smtClean="0"/>
              <a:t>per contract</a:t>
            </a:r>
            <a:r>
              <a:rPr lang="en-US" sz="3100" dirty="0"/>
              <a:t>, the contract multiplier is JPY1,000 per index point (so each </a:t>
            </a:r>
            <a:r>
              <a:rPr lang="en-US" sz="3100" dirty="0" smtClean="0"/>
              <a:t>futures contract </a:t>
            </a:r>
            <a:r>
              <a:rPr lang="en-US" sz="3100" dirty="0"/>
              <a:t>is worth JPY23 million), and the beta, β</a:t>
            </a:r>
            <a:r>
              <a:rPr lang="en-US" sz="3100" i="1" dirty="0"/>
              <a:t>f</a:t>
            </a:r>
            <a:r>
              <a:rPr lang="en-US" sz="3100" dirty="0"/>
              <a:t>, is </a:t>
            </a:r>
            <a:r>
              <a:rPr lang="en-US" sz="3100" dirty="0" smtClean="0"/>
              <a:t>1.00. Determine </a:t>
            </a:r>
            <a:r>
              <a:rPr lang="en-US" sz="3100" dirty="0"/>
              <a:t>the appropriate number of futures Fujiwara must buy to </a:t>
            </a:r>
            <a:r>
              <a:rPr lang="en-US" sz="3100" dirty="0" smtClean="0"/>
              <a:t>equitize her </a:t>
            </a:r>
            <a:r>
              <a:rPr lang="en-US" sz="3100" dirty="0"/>
              <a:t>portfolio’s excess cash position.</a:t>
            </a:r>
          </a:p>
        </p:txBody>
      </p:sp>
    </p:spTree>
    <p:extLst>
      <p:ext uri="{BB962C8B-B14F-4D97-AF65-F5344CB8AC3E}">
        <p14:creationId xmlns:p14="http://schemas.microsoft.com/office/powerpoint/2010/main" val="19048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Example1: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an Interest Rate Swap to Convert </a:t>
            </a:r>
            <a:r>
              <a:rPr lang="en-US" sz="2400" dirty="0" smtClean="0"/>
              <a:t>Floating-Rate Securities </a:t>
            </a:r>
            <a:r>
              <a:rPr lang="en-US" sz="2400" dirty="0"/>
              <a:t>into </a:t>
            </a:r>
            <a:r>
              <a:rPr lang="en-US" sz="2400" dirty="0" smtClean="0"/>
              <a:t>Fixed-Rate Securities</a:t>
            </a:r>
          </a:p>
          <a:p>
            <a:r>
              <a:rPr lang="en-US" sz="2400" dirty="0"/>
              <a:t>Here the firm </a:t>
            </a:r>
            <a:r>
              <a:rPr lang="en-US" sz="2400" dirty="0" smtClean="0"/>
              <a:t>initially expects </a:t>
            </a:r>
            <a:r>
              <a:rPr lang="en-US" sz="2400" dirty="0"/>
              <a:t>continuing low interest rates, so it issues </a:t>
            </a:r>
            <a:r>
              <a:rPr lang="en-US" sz="2400" dirty="0" smtClean="0"/>
              <a:t>floating-rate bonds</a:t>
            </a:r>
            <a:r>
              <a:rPr lang="en-US" sz="2400" dirty="0"/>
              <a:t>. But after </a:t>
            </a:r>
            <a:r>
              <a:rPr lang="en-US" sz="2400" dirty="0" smtClean="0"/>
              <a:t>concluding that </a:t>
            </a:r>
            <a:r>
              <a:rPr lang="en-US" sz="2400" dirty="0"/>
              <a:t>rates are likely to increase, the firm seeks to convert its interest rate </a:t>
            </a:r>
            <a:r>
              <a:rPr lang="en-US" sz="2400" dirty="0" smtClean="0"/>
              <a:t>risk to </a:t>
            </a:r>
            <a:r>
              <a:rPr lang="en-US" sz="2400" dirty="0"/>
              <a:t>a fixed </a:t>
            </a:r>
            <a:r>
              <a:rPr lang="en-US" sz="2400" dirty="0" smtClean="0"/>
              <a:t>obligation.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48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</a:t>
            </a:r>
            <a:r>
              <a:rPr lang="en-US" sz="3200" dirty="0"/>
              <a:t> DERIVATIVES ON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4.1 Volatility </a:t>
            </a:r>
            <a:r>
              <a:rPr lang="en-US" sz="2400" b="1" dirty="0"/>
              <a:t>Futures and </a:t>
            </a:r>
            <a:r>
              <a:rPr lang="en-US" sz="2400" b="1" dirty="0" smtClean="0"/>
              <a:t>Options</a:t>
            </a:r>
          </a:p>
          <a:p>
            <a:r>
              <a:rPr lang="en-US" sz="2400" dirty="0"/>
              <a:t>The CBOE Volatility Index, known as the VIX or the “fear index,” is a measure </a:t>
            </a:r>
            <a:r>
              <a:rPr lang="en-US" sz="2400" dirty="0" smtClean="0"/>
              <a:t>of investors</a:t>
            </a:r>
            <a:r>
              <a:rPr lang="en-US" sz="2400" dirty="0"/>
              <a:t>’ expectations of volatility in the S&amp;P 500 over the next 30 days. It is </a:t>
            </a:r>
            <a:r>
              <a:rPr lang="en-US" sz="2400" dirty="0" smtClean="0"/>
              <a:t>calculated and </a:t>
            </a:r>
            <a:r>
              <a:rPr lang="en-US" sz="2400" dirty="0"/>
              <a:t>published by the Chicago Board Options Exchange (CBOE) and is based on </a:t>
            </a:r>
            <a:r>
              <a:rPr lang="en-US" sz="2400" dirty="0" smtClean="0"/>
              <a:t>the prices </a:t>
            </a:r>
            <a:r>
              <a:rPr lang="en-US" sz="2400" dirty="0"/>
              <a:t>of S&amp;P 500 Index options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Investors cannot invest directly </a:t>
            </a:r>
            <a:r>
              <a:rPr lang="en-US" sz="2400" dirty="0" smtClean="0"/>
              <a:t>in the </a:t>
            </a:r>
            <a:r>
              <a:rPr lang="en-US" sz="2400" dirty="0"/>
              <a:t>VIX but instead must use VIX futures contracts that offer investors a pure </a:t>
            </a:r>
            <a:r>
              <a:rPr lang="en-US" sz="2400" dirty="0" smtClean="0"/>
              <a:t>play on </a:t>
            </a:r>
            <a:r>
              <a:rPr lang="en-US" sz="2400" dirty="0"/>
              <a:t>the level of expected stock market volatility, regardless of the direction of </a:t>
            </a:r>
            <a:r>
              <a:rPr lang="en-US" sz="2400" dirty="0" smtClean="0"/>
              <a:t>the S&amp;P </a:t>
            </a:r>
            <a:r>
              <a:rPr lang="en-US" sz="2400" dirty="0"/>
              <a:t>500.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93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DERIVATIVES ON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Assuming that the basis </a:t>
            </a:r>
            <a:r>
              <a:rPr lang="en-US" sz="2400" dirty="0" smtClean="0"/>
              <a:t>declines linearly </a:t>
            </a:r>
            <a:r>
              <a:rPr lang="en-US" sz="2400" dirty="0"/>
              <a:t>until settlement, when the term structure is in </a:t>
            </a:r>
            <a:r>
              <a:rPr lang="en-US" sz="2400" dirty="0" err="1"/>
              <a:t>contango</a:t>
            </a:r>
            <a:r>
              <a:rPr lang="en-US" sz="2400" dirty="0"/>
              <a:t> (backwardation), </a:t>
            </a:r>
            <a:r>
              <a:rPr lang="en-US" sz="2400" dirty="0" smtClean="0"/>
              <a:t>the trader </a:t>
            </a:r>
            <a:r>
              <a:rPr lang="en-US" sz="2400" dirty="0"/>
              <a:t>who is long in </a:t>
            </a:r>
            <a:r>
              <a:rPr lang="en-US" sz="2400" dirty="0" smtClean="0"/>
              <a:t>back-month VIX </a:t>
            </a:r>
            <a:r>
              <a:rPr lang="en-US" sz="2400" dirty="0"/>
              <a:t>futures would realize </a:t>
            </a:r>
            <a:r>
              <a:rPr lang="en-US" sz="2400" dirty="0" smtClean="0"/>
              <a:t>roll-down losses </a:t>
            </a:r>
            <a:r>
              <a:rPr lang="en-US" sz="2400" dirty="0"/>
              <a:t>(profits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understand the use of VIX calls and puts, it is </a:t>
            </a:r>
            <a:r>
              <a:rPr lang="en-US" sz="2400" dirty="0" smtClean="0"/>
              <a:t>very important </a:t>
            </a:r>
            <a:r>
              <a:rPr lang="en-US" sz="2400" dirty="0"/>
              <a:t>to recognize that the increases in the VIX (and VIX futures) are </a:t>
            </a:r>
            <a:r>
              <a:rPr lang="en-US" sz="2400" dirty="0" smtClean="0"/>
              <a:t>negatively correlated </a:t>
            </a:r>
            <a:r>
              <a:rPr lang="en-US" sz="2400" dirty="0"/>
              <a:t>with the prices of equity assets. In particular, a trader or investor </a:t>
            </a:r>
            <a:r>
              <a:rPr lang="en-US" sz="2400" dirty="0" smtClean="0"/>
              <a:t>would purchase </a:t>
            </a:r>
            <a:r>
              <a:rPr lang="en-US" sz="2400" dirty="0"/>
              <a:t>VIX call options when he expects that volatility will increase owing to a </a:t>
            </a:r>
            <a:r>
              <a:rPr lang="en-US" sz="2400" dirty="0" smtClean="0"/>
              <a:t>significant sell-off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equity market. In contrast, VIX put options would be bought </a:t>
            </a:r>
            <a:r>
              <a:rPr lang="en-US" sz="2400" dirty="0" smtClean="0"/>
              <a:t>to profit </a:t>
            </a:r>
            <a:r>
              <a:rPr lang="en-US" sz="2400" dirty="0"/>
              <a:t>from an expectation that volatility will decrease because of stable equity </a:t>
            </a:r>
            <a:r>
              <a:rPr lang="en-US" sz="2400" dirty="0" smtClean="0"/>
              <a:t>market conditions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25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DERIVATIVES ON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.2 Variance </a:t>
            </a:r>
            <a:r>
              <a:rPr lang="en-US" sz="2400" b="1" dirty="0"/>
              <a:t>S</a:t>
            </a:r>
            <a:r>
              <a:rPr lang="en-US" sz="2400" b="1" dirty="0" smtClean="0"/>
              <a:t>waps</a:t>
            </a:r>
          </a:p>
          <a:p>
            <a:r>
              <a:rPr lang="en-US" sz="2400" dirty="0" smtClean="0"/>
              <a:t>In a </a:t>
            </a:r>
            <a:r>
              <a:rPr lang="en-US" sz="2400" dirty="0"/>
              <a:t>variance swap, the buyer of the contract will pay the difference between the </a:t>
            </a:r>
            <a:r>
              <a:rPr lang="en-US" sz="2400" dirty="0" smtClean="0"/>
              <a:t>fixed </a:t>
            </a:r>
            <a:r>
              <a:rPr lang="en-US" sz="2400" i="1" dirty="0" smtClean="0"/>
              <a:t>variance </a:t>
            </a:r>
            <a:r>
              <a:rPr lang="en-US" sz="2400" i="1" dirty="0"/>
              <a:t>strike </a:t>
            </a:r>
            <a:r>
              <a:rPr lang="en-US" sz="2400" dirty="0"/>
              <a:t>agreed on in the contract and the </a:t>
            </a:r>
            <a:r>
              <a:rPr lang="en-US" sz="2400" i="1" dirty="0"/>
              <a:t>realized variance </a:t>
            </a:r>
            <a:r>
              <a:rPr lang="en-US" sz="2400" dirty="0"/>
              <a:t>(annualized) on </a:t>
            </a:r>
            <a:r>
              <a:rPr lang="en-US" sz="2400" dirty="0" smtClean="0"/>
              <a:t>the underlying </a:t>
            </a:r>
            <a:r>
              <a:rPr lang="en-US" sz="2400" dirty="0"/>
              <a:t>over the period specified and applied to a variance notional. </a:t>
            </a:r>
            <a:endParaRPr lang="en-US" sz="2400" dirty="0" smtClean="0"/>
          </a:p>
          <a:p>
            <a:r>
              <a:rPr lang="en-US" sz="2400" dirty="0" smtClean="0"/>
              <a:t>In variance swaps</a:t>
            </a:r>
            <a:r>
              <a:rPr lang="en-US" sz="2400" dirty="0"/>
              <a:t>, there is no exchange of cash at the contract inception or during the life of </a:t>
            </a:r>
            <a:r>
              <a:rPr lang="en-US" sz="2400" dirty="0" smtClean="0"/>
              <a:t>the swap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payoff at expiration of a long variance position will be positive (</a:t>
            </a:r>
            <a:r>
              <a:rPr lang="en-US" sz="2400" dirty="0" smtClean="0"/>
              <a:t>negative) when </a:t>
            </a:r>
            <a:r>
              <a:rPr lang="en-US" sz="2400" dirty="0"/>
              <a:t>realized variance is greater (less) than the swap’s variance strike. If the </a:t>
            </a:r>
            <a:r>
              <a:rPr lang="en-US" sz="2400" dirty="0" smtClean="0"/>
              <a:t>payment amount </a:t>
            </a:r>
            <a:r>
              <a:rPr lang="en-US" sz="2400" dirty="0"/>
              <a:t>is positive (negative), the swap seller (buyer) pays the swap buyer (seller).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3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DERIVATIVES ON VOLATILITY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1800" dirty="0" smtClean="0"/>
                  <a:t>Settlement amount </a:t>
                </a:r>
                <a:r>
                  <a:rPr lang="en-US" sz="1800" i="1" dirty="0" smtClean="0"/>
                  <a:t>T </a:t>
                </a:r>
                <a:r>
                  <a:rPr lang="en-US" sz="1800" dirty="0" smtClean="0"/>
                  <a:t>=(</a:t>
                </a:r>
                <a:r>
                  <a:rPr lang="en-US" sz="1800" dirty="0"/>
                  <a:t>Variance notional</a:t>
                </a:r>
                <a:r>
                  <a:rPr lang="en-US" sz="1800" dirty="0" smtClean="0"/>
                  <a:t>)*(Realized </a:t>
                </a:r>
                <a:r>
                  <a:rPr lang="en-US" sz="1800" dirty="0"/>
                  <a:t>variance – Variance strike</a:t>
                </a:r>
                <a:r>
                  <a:rPr lang="en-US" sz="1800" dirty="0" smtClean="0"/>
                  <a:t>)</a:t>
                </a:r>
              </a:p>
              <a:p>
                <a:r>
                  <a:rPr lang="en-US" sz="2400" dirty="0" smtClean="0"/>
                  <a:t>Variance notional=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𝑣𝑒𝑔𝑎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𝑛𝑜𝑡𝑖𝑜𝑛𝑎𝑙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𝑠𝑡𝑟𝑖𝑘𝑒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𝑝𝑟𝑖𝑐𝑒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Settlement amount T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𝑣𝑒𝑔𝑎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𝑛𝑜𝑡𝑖𝑜𝑛𝑎𝑙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2∗</m:t>
                        </m:r>
                        <m:r>
                          <a:rPr lang="en-US" sz="2400" i="1">
                            <a:latin typeface="Cambria Math"/>
                          </a:rPr>
                          <m:t>𝑠𝑡𝑟𝑖𝑘𝑒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𝑝𝑟𝑖𝑐𝑒</m:t>
                        </m:r>
                      </m:den>
                    </m:f>
                  </m:oMath>
                </a14:m>
                <a:r>
                  <a:rPr lang="en-US" sz="2400" dirty="0" smtClean="0"/>
                  <a:t>*(</a:t>
                </a:r>
                <a:r>
                  <a:rPr lang="el-GR" sz="2400" dirty="0" smtClean="0"/>
                  <a:t>δ</a:t>
                </a:r>
                <a:r>
                  <a:rPr lang="en-US" altLang="zh-CN" sz="2400" baseline="30000" dirty="0" smtClean="0"/>
                  <a:t>2</a:t>
                </a:r>
                <a:r>
                  <a:rPr lang="en-US" altLang="zh-CN" sz="2400" dirty="0" smtClean="0"/>
                  <a:t>-X</a:t>
                </a:r>
                <a:r>
                  <a:rPr lang="en-US" altLang="zh-CN" sz="2400" baseline="30000" dirty="0" smtClean="0"/>
                  <a:t>2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dirty="0" smtClean="0"/>
                  <a:t>mark-to- market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valuation </a:t>
                </a:r>
                <a:r>
                  <a:rPr lang="en-US" sz="2400" dirty="0"/>
                  <a:t>of a variance swap at time </a:t>
                </a:r>
                <a:r>
                  <a:rPr lang="en-US" sz="2400" i="1" dirty="0"/>
                  <a:t>t </a:t>
                </a:r>
                <a:r>
                  <a:rPr lang="en-US" sz="2400" dirty="0"/>
                  <a:t>(</a:t>
                </a:r>
                <a:r>
                  <a:rPr lang="en-US" sz="2400" dirty="0" err="1" smtClean="0"/>
                  <a:t>VarSwap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/>
                  <a:t>) will </a:t>
                </a:r>
                <a:r>
                  <a:rPr lang="en-US" sz="2400" dirty="0" smtClean="0"/>
                  <a:t>depend on </a:t>
                </a:r>
                <a:r>
                  <a:rPr lang="en-US" sz="2400" dirty="0"/>
                  <a:t>realized volatility from the swap’s initiation to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Realized </a:t>
                </a:r>
                <a:r>
                  <a:rPr lang="en-US" sz="2400" dirty="0" err="1" smtClean="0"/>
                  <a:t>Vol</a:t>
                </a:r>
                <a:r>
                  <a:rPr lang="en-US" sz="2400" dirty="0" smtClean="0"/>
                  <a:t>(0,</a:t>
                </a:r>
                <a:r>
                  <a:rPr lang="en-US" sz="2400" i="1" dirty="0" smtClean="0"/>
                  <a:t>t</a:t>
                </a:r>
                <a:r>
                  <a:rPr lang="en-US" sz="2400" dirty="0"/>
                  <a:t>), and </a:t>
                </a:r>
                <a:r>
                  <a:rPr lang="en-US" sz="2400" dirty="0" smtClean="0"/>
                  <a:t>implied volatility </a:t>
                </a:r>
                <a:r>
                  <a:rPr lang="en-US" sz="2400" dirty="0"/>
                  <a:t>at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Implied </a:t>
                </a:r>
                <a:r>
                  <a:rPr lang="en-US" sz="2400" dirty="0" err="1" smtClean="0"/>
                  <a:t>Vol</a:t>
                </a:r>
                <a:r>
                  <a:rPr lang="en-US" sz="2400" dirty="0" smtClean="0"/>
                  <a:t>(</a:t>
                </a:r>
                <a:r>
                  <a:rPr lang="en-US" sz="2400" i="1" dirty="0" err="1" smtClean="0"/>
                  <a:t>t</a:t>
                </a:r>
                <a:r>
                  <a:rPr lang="en-US" sz="2400" dirty="0" err="1" smtClean="0"/>
                  <a:t>,</a:t>
                </a:r>
                <a:r>
                  <a:rPr lang="en-US" sz="2400" i="1" dirty="0" err="1" smtClean="0"/>
                  <a:t>T</a:t>
                </a:r>
                <a:r>
                  <a:rPr lang="en-US" sz="2400" dirty="0"/>
                  <a:t>), over the remaining life of the swap (</a:t>
                </a:r>
                <a:r>
                  <a:rPr lang="en-US" sz="2400" i="1" dirty="0"/>
                  <a:t>T – t</a:t>
                </a:r>
                <a:r>
                  <a:rPr lang="en-US" sz="2400" dirty="0"/>
                  <a:t>). </a:t>
                </a:r>
                <a:r>
                  <a:rPr lang="en-US" sz="2400" i="1" dirty="0" err="1"/>
                  <a:t>PVt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is the </a:t>
                </a:r>
                <a:r>
                  <a:rPr lang="en-US" sz="2400" dirty="0"/>
                  <a:t>present value at time </a:t>
                </a:r>
                <a:r>
                  <a:rPr lang="en-US" sz="2400" i="1" dirty="0"/>
                  <a:t>t </a:t>
                </a:r>
                <a:r>
                  <a:rPr lang="en-US" sz="2400" dirty="0"/>
                  <a:t>of $1 received at maturity </a:t>
                </a:r>
                <a:r>
                  <a:rPr lang="en-US" sz="2400" i="1" dirty="0"/>
                  <a:t>T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err="1" smtClean="0"/>
                  <a:t>VarSwap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t=variance notional*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PVt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 smtClean="0"/>
                  <a:t>)*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∗[</m:t>
                    </m:r>
                    <m:r>
                      <m:rPr>
                        <m:nor/>
                      </m:rPr>
                      <a:rPr lang="en-US" sz="2400" dirty="0"/>
                      <m:t>Realized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Vol</m:t>
                    </m:r>
                    <m:r>
                      <m:rPr>
                        <m:nor/>
                      </m:rPr>
                      <a:rPr lang="en-US" sz="2400" dirty="0"/>
                      <m:t>(0,</m:t>
                    </m:r>
                    <m:r>
                      <m:rPr>
                        <m:nor/>
                      </m:rPr>
                      <a:rPr lang="en-US" sz="2400" i="1" dirty="0"/>
                      <m:t>t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∗[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Implied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Vol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i="1" dirty="0"/>
                      <m:t>t</m:t>
                    </m:r>
                    <m:r>
                      <m:rPr>
                        <m:nor/>
                      </m:rPr>
                      <a:rPr lang="en-US" sz="2400" b="0" i="1" dirty="0" smtClean="0"/>
                      <m:t>,</m:t>
                    </m:r>
                    <m:r>
                      <m:rPr>
                        <m:nor/>
                      </m:rPr>
                      <a:rPr lang="en-US" sz="2400" b="0" i="1" dirty="0" smtClean="0"/>
                      <m:t>T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-strike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}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DERIVATIVES ON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Example 10:</a:t>
            </a:r>
          </a:p>
          <a:p>
            <a:r>
              <a:rPr lang="en-US" sz="2400" dirty="0"/>
              <a:t>Variance Swap Valuation and </a:t>
            </a:r>
            <a:r>
              <a:rPr lang="en-US" sz="2400" dirty="0" smtClean="0"/>
              <a:t>Settlement</a:t>
            </a:r>
          </a:p>
          <a:p>
            <a:r>
              <a:rPr lang="en-US" sz="2400" dirty="0"/>
              <a:t>Olivia Santos trades strategies that systematically sell volatility on the S&amp;P </a:t>
            </a:r>
            <a:r>
              <a:rPr lang="en-US" sz="2400" dirty="0" smtClean="0"/>
              <a:t>500 Index</a:t>
            </a:r>
            <a:r>
              <a:rPr lang="en-US" sz="2400" dirty="0"/>
              <a:t>. She sells $</a:t>
            </a:r>
            <a:r>
              <a:rPr lang="en-US" sz="2400" b="1" dirty="0"/>
              <a:t>50,000 </a:t>
            </a:r>
            <a:r>
              <a:rPr lang="en-US" sz="2400" b="1" dirty="0" err="1"/>
              <a:t>vega</a:t>
            </a:r>
            <a:r>
              <a:rPr lang="en-US" sz="2400" b="1" dirty="0"/>
              <a:t> notional </a:t>
            </a:r>
            <a:r>
              <a:rPr lang="en-US" sz="2400" dirty="0"/>
              <a:t>of a </a:t>
            </a:r>
            <a:r>
              <a:rPr lang="en-US" sz="2400" dirty="0" smtClean="0"/>
              <a:t>one-year variance </a:t>
            </a:r>
            <a:r>
              <a:rPr lang="en-US" sz="2400" dirty="0"/>
              <a:t>swap on the </a:t>
            </a:r>
            <a:r>
              <a:rPr lang="en-US" sz="2400" dirty="0" smtClean="0"/>
              <a:t>S&amp;P 500 </a:t>
            </a:r>
            <a:r>
              <a:rPr lang="en-US" sz="2400" dirty="0"/>
              <a:t>at a </a:t>
            </a:r>
            <a:r>
              <a:rPr lang="en-US" sz="2400" b="1" dirty="0"/>
              <a:t>strike of 20% </a:t>
            </a:r>
            <a:r>
              <a:rPr lang="en-US" sz="2400" dirty="0"/>
              <a:t>(quoted as annual volatility</a:t>
            </a:r>
            <a:r>
              <a:rPr lang="en-US" sz="2400" dirty="0" smtClean="0"/>
              <a:t>). Now </a:t>
            </a:r>
            <a:r>
              <a:rPr lang="en-US" sz="2400" b="1" dirty="0"/>
              <a:t>six months</a:t>
            </a:r>
            <a:r>
              <a:rPr lang="en-US" sz="2400" dirty="0"/>
              <a:t> have passed, and the S&amp;P 500 has experienced a </a:t>
            </a:r>
            <a:r>
              <a:rPr lang="en-US" sz="2400" b="1" dirty="0" smtClean="0"/>
              <a:t>realized volatility </a:t>
            </a:r>
            <a:r>
              <a:rPr lang="en-US" sz="2400" b="1" dirty="0"/>
              <a:t>of 16%</a:t>
            </a:r>
            <a:r>
              <a:rPr lang="en-US" sz="2400" dirty="0"/>
              <a:t> (annualized). On the same day, the fair strike of a new </a:t>
            </a:r>
            <a:r>
              <a:rPr lang="en-US" sz="2400" dirty="0" smtClean="0"/>
              <a:t>six-month variance </a:t>
            </a:r>
            <a:r>
              <a:rPr lang="en-US" sz="2400" dirty="0"/>
              <a:t>swap on the S&amp;P 500 is </a:t>
            </a:r>
            <a:r>
              <a:rPr lang="en-US" sz="2400" b="1" dirty="0"/>
              <a:t>19</a:t>
            </a:r>
            <a:r>
              <a:rPr lang="en-US" sz="2400" b="1" dirty="0" smtClean="0"/>
              <a:t>%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Determine the following: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current value of the variance swap sold by Santos (note that </a:t>
            </a:r>
            <a:r>
              <a:rPr lang="en-US" sz="2400" dirty="0" smtClean="0"/>
              <a:t>the annual </a:t>
            </a:r>
            <a:r>
              <a:rPr lang="en-US" sz="2400" dirty="0"/>
              <a:t>interest rate is 2.5%)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settlement amount at expiration of the swap if the </a:t>
            </a:r>
            <a:r>
              <a:rPr lang="en-US" sz="2400" dirty="0" smtClean="0"/>
              <a:t>one-year realized</a:t>
            </a:r>
            <a:r>
              <a:rPr lang="en-US" sz="2400" dirty="0"/>
              <a:t> </a:t>
            </a:r>
            <a:r>
              <a:rPr lang="en-US" sz="2400" dirty="0" smtClean="0"/>
              <a:t>volatility </a:t>
            </a:r>
            <a:r>
              <a:rPr lang="en-US" sz="2400" dirty="0"/>
              <a:t>is 18%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01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</a:t>
            </a:r>
            <a:r>
              <a:rPr lang="en-US" sz="3200" dirty="0"/>
              <a:t> USES OF DERIVATIVES IN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 Equity swaps</a:t>
            </a:r>
          </a:p>
          <a:p>
            <a:r>
              <a:rPr lang="en-US" dirty="0" smtClean="0"/>
              <a:t>5.2 </a:t>
            </a:r>
            <a:r>
              <a:rPr lang="en-US" dirty="0"/>
              <a:t>Cash </a:t>
            </a:r>
            <a:r>
              <a:rPr lang="en-US" dirty="0" err="1" smtClean="0"/>
              <a:t>Equitization</a:t>
            </a:r>
            <a:endParaRPr lang="en-US" dirty="0" smtClean="0"/>
          </a:p>
          <a:p>
            <a:r>
              <a:rPr lang="en-US" dirty="0" smtClean="0"/>
              <a:t>5.3 Asset </a:t>
            </a:r>
            <a:r>
              <a:rPr lang="en-US" dirty="0"/>
              <a:t>A</a:t>
            </a:r>
            <a:r>
              <a:rPr lang="en-US" dirty="0" smtClean="0"/>
              <a:t>llocation </a:t>
            </a:r>
            <a:r>
              <a:rPr lang="en-US" dirty="0"/>
              <a:t>U</a:t>
            </a:r>
            <a:r>
              <a:rPr lang="en-US" dirty="0" smtClean="0"/>
              <a:t>sing Derivatives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49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USES OF DERIVATIVES IN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11:</a:t>
            </a:r>
          </a:p>
          <a:p>
            <a:r>
              <a:rPr lang="en-US" dirty="0"/>
              <a:t>Yolanda Grant manages a portfolio with a target allocation of 40% in stocks and 60% </a:t>
            </a:r>
            <a:r>
              <a:rPr lang="en-US" dirty="0" smtClean="0"/>
              <a:t>in bonds</a:t>
            </a:r>
            <a:r>
              <a:rPr lang="en-US" dirty="0"/>
              <a:t>. Over the last month, the value of the portfolio has increased from €100 </a:t>
            </a:r>
            <a:r>
              <a:rPr lang="en-US" dirty="0" smtClean="0"/>
              <a:t>million to </a:t>
            </a:r>
            <a:r>
              <a:rPr lang="en-US" dirty="0"/>
              <a:t>€106 million, and Grant wants to rebalance it back to the target allocation (</a:t>
            </a:r>
            <a:r>
              <a:rPr lang="en-US" dirty="0" smtClean="0"/>
              <a:t>40% stocks/60</a:t>
            </a:r>
            <a:r>
              <a:rPr lang="en-US" dirty="0"/>
              <a:t>% bonds). 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current portfolio has €46 million (43.4</a:t>
            </a:r>
            <a:r>
              <a:rPr lang="en-US" dirty="0" smtClean="0"/>
              <a:t>%) in </a:t>
            </a:r>
            <a:r>
              <a:rPr lang="en-US" dirty="0"/>
              <a:t>European stocks (with beta of </a:t>
            </a:r>
            <a:r>
              <a:rPr lang="en-US" b="1" dirty="0">
                <a:solidFill>
                  <a:srgbClr val="FF0000"/>
                </a:solidFill>
              </a:rPr>
              <a:t>1.2</a:t>
            </a:r>
            <a:r>
              <a:rPr lang="en-US" dirty="0"/>
              <a:t> with respect to the EURO STOXX 50 index) </a:t>
            </a:r>
            <a:r>
              <a:rPr lang="en-US" dirty="0" smtClean="0"/>
              <a:t>and €</a:t>
            </a:r>
            <a:r>
              <a:rPr lang="en-US" dirty="0"/>
              <a:t>60 million (56.6%) in German bunds. The bonds have a modified duration of 9.5.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8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USES OF DERIVATIVES IN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Grant will use stock index futures and bond futures to achieve this </a:t>
            </a:r>
            <a:r>
              <a:rPr lang="en-US" dirty="0" smtClean="0"/>
              <a:t>objective. Once </a:t>
            </a:r>
            <a:r>
              <a:rPr lang="en-US" dirty="0"/>
              <a:t>the notional values to be traded are known, she determines how many </a:t>
            </a:r>
            <a:r>
              <a:rPr lang="en-US" dirty="0" smtClean="0"/>
              <a:t>futures contracts </a:t>
            </a:r>
            <a:r>
              <a:rPr lang="en-US" dirty="0"/>
              <a:t>should be purchased or sold to achieve the desired asset allocation.</a:t>
            </a:r>
          </a:p>
          <a:p>
            <a:r>
              <a:rPr lang="en-US" dirty="0"/>
              <a:t>The EURO STOXX 50 index futures contract has a price of €3,500 and a </a:t>
            </a:r>
            <a:r>
              <a:rPr lang="en-US" dirty="0" smtClean="0"/>
              <a:t>multiplier of </a:t>
            </a:r>
            <a:r>
              <a:rPr lang="en-US" dirty="0"/>
              <a:t>€10, for a value of €35,000. The </a:t>
            </a:r>
            <a:r>
              <a:rPr lang="en-US" dirty="0" smtClean="0"/>
              <a:t>Euro-Bund futures </a:t>
            </a:r>
            <a:r>
              <a:rPr lang="en-US" dirty="0"/>
              <a:t>contract has a contract size </a:t>
            </a:r>
            <a:r>
              <a:rPr lang="en-US" dirty="0" smtClean="0"/>
              <a:t>of €</a:t>
            </a:r>
            <a:r>
              <a:rPr lang="en-US" dirty="0"/>
              <a:t>100,000. The </a:t>
            </a:r>
            <a:r>
              <a:rPr lang="en-US" dirty="0" smtClean="0"/>
              <a:t>cheapest-to- deliver</a:t>
            </a:r>
            <a:r>
              <a:rPr lang="en-US" dirty="0"/>
              <a:t> </a:t>
            </a:r>
            <a:r>
              <a:rPr lang="en-US" dirty="0" smtClean="0"/>
              <a:t>bond </a:t>
            </a:r>
            <a:r>
              <a:rPr lang="en-US" dirty="0"/>
              <a:t>has a modified duration of 8.623 and a </a:t>
            </a:r>
            <a:r>
              <a:rPr lang="en-US" dirty="0" smtClean="0"/>
              <a:t>price of </a:t>
            </a:r>
            <a:r>
              <a:rPr lang="en-US" dirty="0"/>
              <a:t>98.14, so (per Equation 7) its </a:t>
            </a:r>
            <a:r>
              <a:rPr lang="en-US" i="1" dirty="0"/>
              <a:t>BPVCTD </a:t>
            </a:r>
            <a:r>
              <a:rPr lang="en-US" dirty="0"/>
              <a:t>is €84.63, calculated as 8.623 × 0.0001 </a:t>
            </a:r>
            <a:r>
              <a:rPr lang="en-US" dirty="0" smtClean="0"/>
              <a:t>×[(</a:t>
            </a:r>
            <a:r>
              <a:rPr lang="en-US" dirty="0"/>
              <a:t>98.14/100) × €100,000)]. Its conversion factor is 0.619489.</a:t>
            </a:r>
          </a:p>
          <a:p>
            <a:r>
              <a:rPr lang="en-US" dirty="0"/>
              <a:t>Determine how many stock index and bond futures contracts Grant should </a:t>
            </a:r>
            <a:r>
              <a:rPr lang="en-US" dirty="0" smtClean="0"/>
              <a:t>use to </a:t>
            </a:r>
            <a:r>
              <a:rPr lang="en-US" dirty="0"/>
              <a:t>implement the desired asset allocation and whether she should go long or short.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9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USES OF DERIVATIVES IN PORTFOLIO MANAGEMENT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3100" b="1" dirty="0" smtClean="0"/>
                  <a:t>5.4 </a:t>
                </a:r>
                <a:r>
                  <a:rPr lang="en-US" sz="3100" b="1" dirty="0"/>
                  <a:t>Using Derivatives to Infer </a:t>
                </a:r>
                <a:r>
                  <a:rPr lang="en-US" sz="3100" b="1" dirty="0" smtClean="0"/>
                  <a:t>Market Expectations</a:t>
                </a:r>
              </a:p>
              <a:p>
                <a:r>
                  <a:rPr lang="en-US" sz="3100" dirty="0"/>
                  <a:t>Fed funds futures are traded on the Chicago Board of Trade, and the </a:t>
                </a:r>
                <a:r>
                  <a:rPr lang="en-US" sz="3100" dirty="0" smtClean="0"/>
                  <a:t>contract price </a:t>
                </a:r>
                <a:r>
                  <a:rPr lang="en-US" sz="3100" dirty="0"/>
                  <a:t>is quoted as 100 minus the market’s expectation for the FFE rate, as follows</a:t>
                </a:r>
                <a:r>
                  <a:rPr lang="en-US" sz="3100" dirty="0" smtClean="0"/>
                  <a:t>:</a:t>
                </a:r>
              </a:p>
              <a:p>
                <a:r>
                  <a:rPr lang="en-US" sz="3100" b="1" dirty="0"/>
                  <a:t>Fed funds futures contract price = 100 – Expected FFE rate</a:t>
                </a:r>
                <a:r>
                  <a:rPr lang="en-US" sz="3100" b="1" dirty="0" smtClean="0"/>
                  <a:t>.</a:t>
                </a:r>
              </a:p>
              <a:p>
                <a:r>
                  <a:rPr lang="en-US" sz="3100" dirty="0" smtClean="0"/>
                  <a:t>To </a:t>
                </a:r>
                <a:r>
                  <a:rPr lang="en-US" sz="3100" dirty="0"/>
                  <a:t>determine the probability of a change in the federal funds rate, the </a:t>
                </a:r>
                <a:r>
                  <a:rPr lang="en-US" sz="3100" dirty="0" smtClean="0"/>
                  <a:t>following formula </a:t>
                </a:r>
                <a:r>
                  <a:rPr lang="en-US" sz="3100" dirty="0"/>
                  <a:t>is used, where the current federal funds rate is the midpoint of the </a:t>
                </a:r>
                <a:r>
                  <a:rPr lang="en-US" sz="3100" dirty="0" smtClean="0"/>
                  <a:t>current target </a:t>
                </a:r>
                <a:r>
                  <a:rPr lang="en-US" sz="3100" dirty="0"/>
                  <a:t>range</a:t>
                </a:r>
                <a:r>
                  <a:rPr lang="en-US" sz="3100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300"/>
                          <m:t>Effective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federal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funds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rate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implied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by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futures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contract</m:t>
                        </m:r>
                        <m:r>
                          <m:rPr>
                            <m:nor/>
                          </m:rPr>
                          <a:rPr lang="en-US" sz="2300"/>
                          <m:t> − </m:t>
                        </m:r>
                        <m:r>
                          <m:rPr>
                            <m:nor/>
                          </m:rPr>
                          <a:rPr lang="en-US" sz="2300"/>
                          <m:t>Current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federal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funds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rate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300"/>
                          <m:t>Federal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funds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rate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assuming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a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rate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hike</m:t>
                        </m:r>
                        <m:r>
                          <m:rPr>
                            <m:nor/>
                          </m:rPr>
                          <a:rPr lang="en-US" sz="2300"/>
                          <m:t> − </m:t>
                        </m:r>
                        <m:r>
                          <m:rPr>
                            <m:nor/>
                          </m:rPr>
                          <a:rPr lang="en-US" sz="2300"/>
                          <m:t>Current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federal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funds</m:t>
                        </m:r>
                        <m:r>
                          <m:rPr>
                            <m:nor/>
                          </m:rPr>
                          <a:rPr lang="en-US" sz="2300"/>
                          <m:t> </m:t>
                        </m:r>
                        <m:r>
                          <m:rPr>
                            <m:nor/>
                          </m:rPr>
                          <a:rPr lang="en-US" sz="2300"/>
                          <m:t>rate</m:t>
                        </m:r>
                      </m:den>
                    </m:f>
                  </m:oMath>
                </a14:m>
                <a:endParaRPr lang="en-US" sz="2300" b="1" dirty="0" smtClean="0"/>
              </a:p>
              <a:p>
                <a:endParaRPr lang="en-US" sz="23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7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USES OF DERIVATIVES IN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12:</a:t>
            </a:r>
          </a:p>
          <a:p>
            <a:r>
              <a:rPr lang="en-US" sz="2400" dirty="0"/>
              <a:t>Andrew </a:t>
            </a:r>
            <a:r>
              <a:rPr lang="en-US" sz="2400" dirty="0" err="1"/>
              <a:t>Okyung</a:t>
            </a:r>
            <a:r>
              <a:rPr lang="en-US" sz="2400" dirty="0"/>
              <a:t> manages a portfolio of </a:t>
            </a:r>
            <a:r>
              <a:rPr lang="en-US" sz="2400" dirty="0" smtClean="0"/>
              <a:t>short-term floating-rate</a:t>
            </a:r>
            <a:r>
              <a:rPr lang="en-US" sz="2400" dirty="0"/>
              <a:t> </a:t>
            </a:r>
            <a:r>
              <a:rPr lang="en-US" sz="2400" dirty="0" smtClean="0"/>
              <a:t>corporate </a:t>
            </a:r>
            <a:r>
              <a:rPr lang="en-US" sz="2400" dirty="0"/>
              <a:t>debt, </a:t>
            </a:r>
            <a:r>
              <a:rPr lang="en-US" sz="2400" dirty="0" smtClean="0"/>
              <a:t>and he </a:t>
            </a:r>
            <a:r>
              <a:rPr lang="en-US" sz="2400" dirty="0"/>
              <a:t>is interested in understanding current market expectations for any Fed rate </a:t>
            </a:r>
            <a:r>
              <a:rPr lang="en-US" sz="2400" dirty="0" smtClean="0"/>
              <a:t>actions at </a:t>
            </a:r>
            <a:r>
              <a:rPr lang="en-US" sz="2400" dirty="0"/>
              <a:t>the upcoming FOMC meeting. He observes that the current price for the fed </a:t>
            </a:r>
            <a:r>
              <a:rPr lang="en-US" sz="2400" dirty="0" smtClean="0"/>
              <a:t>funds futures </a:t>
            </a:r>
            <a:r>
              <a:rPr lang="en-US" sz="2400" dirty="0"/>
              <a:t>contract expiring after the next FOMC meeting is 97.90. The current </a:t>
            </a:r>
            <a:r>
              <a:rPr lang="en-US" sz="2400" dirty="0" smtClean="0"/>
              <a:t>federal funds </a:t>
            </a:r>
            <a:r>
              <a:rPr lang="en-US" sz="2400" dirty="0"/>
              <a:t>rate target range is set between 1.75% and 2.00%.</a:t>
            </a:r>
          </a:p>
          <a:p>
            <a:r>
              <a:rPr lang="en-US" sz="2400" dirty="0"/>
              <a:t>Demonstrate how </a:t>
            </a:r>
            <a:r>
              <a:rPr lang="en-US" sz="2400" dirty="0" err="1"/>
              <a:t>Okyung</a:t>
            </a:r>
            <a:r>
              <a:rPr lang="en-US" sz="2400" dirty="0"/>
              <a:t> can use the information provided to determine </a:t>
            </a:r>
            <a:r>
              <a:rPr lang="en-US" sz="2400" dirty="0" smtClean="0"/>
              <a:t>the following</a:t>
            </a:r>
            <a:r>
              <a:rPr lang="en-US" sz="2400" dirty="0"/>
              <a:t>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expected average FFE rate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probability of a 25 </a:t>
            </a:r>
            <a:r>
              <a:rPr lang="en-US" sz="2400" dirty="0" err="1"/>
              <a:t>bp</a:t>
            </a:r>
            <a:r>
              <a:rPr lang="en-US" sz="2400" dirty="0"/>
              <a:t> interest rate hike at the next FOMC meeting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Ns=(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𝑀𝐷𝑈𝑅𝑡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𝑀𝐷𝑈𝑅𝑝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𝑀𝐷𝑈𝑅𝑠</m:t>
                        </m:r>
                      </m:den>
                    </m:f>
                  </m:oMath>
                </a14:m>
                <a:r>
                  <a:rPr lang="en-US" dirty="0" smtClean="0"/>
                  <a:t>)*MVp</a:t>
                </a:r>
              </a:p>
              <a:p>
                <a:r>
                  <a:rPr lang="en-US" dirty="0" smtClean="0"/>
                  <a:t>Ns : notional principal of swap</a:t>
                </a:r>
              </a:p>
              <a:p>
                <a:r>
                  <a:rPr lang="en-US" dirty="0" err="1" smtClean="0"/>
                  <a:t>MVp</a:t>
                </a:r>
                <a:r>
                  <a:rPr lang="en-US" dirty="0" smtClean="0"/>
                  <a:t>: market value of bond portfolio</a:t>
                </a:r>
              </a:p>
              <a:p>
                <a:r>
                  <a:rPr lang="en-US" dirty="0" smtClean="0"/>
                  <a:t>Modified duration of </a:t>
                </a:r>
                <a:r>
                  <a:rPr lang="en-US" dirty="0" err="1" smtClean="0"/>
                  <a:t>target,portfolio,swap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Example2:</a:t>
            </a:r>
          </a:p>
          <a:p>
            <a:r>
              <a:rPr lang="en-US" sz="2400" dirty="0"/>
              <a:t>Using an Interest Rate Swap to Achieve a Target </a:t>
            </a:r>
            <a:r>
              <a:rPr lang="en-US" sz="2400" dirty="0" smtClean="0"/>
              <a:t>Duration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a portfolio manager with an investment portfolio of €50 million </a:t>
            </a:r>
            <a:r>
              <a:rPr lang="en-US" sz="2400" dirty="0" smtClean="0"/>
              <a:t>of fixed-rate</a:t>
            </a:r>
            <a:r>
              <a:rPr lang="en-US" sz="2400" dirty="0"/>
              <a:t> </a:t>
            </a:r>
            <a:r>
              <a:rPr lang="en-US" sz="2400" dirty="0" smtClean="0"/>
              <a:t>German </a:t>
            </a:r>
            <a:r>
              <a:rPr lang="en-US" sz="2400" dirty="0"/>
              <a:t>bonds with an average modified duration of 5.5. </a:t>
            </a:r>
            <a:r>
              <a:rPr lang="en-US" sz="2400" dirty="0" smtClean="0"/>
              <a:t>Because he </a:t>
            </a:r>
            <a:r>
              <a:rPr lang="en-US" sz="2400" dirty="0"/>
              <a:t>fears that interest rates will rise, he wants to reduce the modified </a:t>
            </a:r>
            <a:r>
              <a:rPr lang="en-US" sz="2400" dirty="0" smtClean="0"/>
              <a:t>duration of </a:t>
            </a:r>
            <a:r>
              <a:rPr lang="en-US" sz="2400" dirty="0"/>
              <a:t>the portfolio to 4.5, but he does not want to sell any of the securities. </a:t>
            </a:r>
            <a:r>
              <a:rPr lang="en-US" sz="2400" dirty="0" smtClean="0"/>
              <a:t>One way </a:t>
            </a:r>
            <a:r>
              <a:rPr lang="en-US" sz="2400" dirty="0"/>
              <a:t>to do this would be to add a </a:t>
            </a:r>
            <a:r>
              <a:rPr lang="en-US" sz="2400" dirty="0" smtClean="0"/>
              <a:t>negative-duration position </a:t>
            </a:r>
            <a:r>
              <a:rPr lang="en-US" sz="2400" dirty="0"/>
              <a:t>by entering into </a:t>
            </a:r>
            <a:r>
              <a:rPr lang="en-US" sz="2400" dirty="0" smtClean="0"/>
              <a:t>an interest </a:t>
            </a:r>
            <a:r>
              <a:rPr lang="en-US" sz="2400" dirty="0"/>
              <a:t>rate swap where he pays the fixed rate and receives the floating rate. </a:t>
            </a:r>
            <a:r>
              <a:rPr lang="en-US" sz="2400" dirty="0" smtClean="0"/>
              <a:t>A two-year</a:t>
            </a:r>
            <a:r>
              <a:rPr lang="en-US" sz="2400" dirty="0"/>
              <a:t> </a:t>
            </a:r>
            <a:r>
              <a:rPr lang="en-US" sz="2400" dirty="0" smtClean="0"/>
              <a:t>interest </a:t>
            </a:r>
            <a:r>
              <a:rPr lang="en-US" sz="2400" dirty="0"/>
              <a:t>rate swap has an estimated modified duration of –2.00 </a:t>
            </a:r>
            <a:r>
              <a:rPr lang="en-US" sz="2400" dirty="0" smtClean="0"/>
              <a:t>from the </a:t>
            </a:r>
            <a:r>
              <a:rPr lang="en-US" sz="2400" dirty="0"/>
              <a:t>perspective of the </a:t>
            </a:r>
            <a:r>
              <a:rPr lang="en-US" sz="2400" dirty="0" smtClean="0"/>
              <a:t>fixed-rate payer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8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1.2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Interest</a:t>
            </a:r>
            <a:r>
              <a:rPr lang="en-US" sz="2400" b="1" i="1" dirty="0" smtClean="0"/>
              <a:t> </a:t>
            </a:r>
            <a:r>
              <a:rPr lang="en-US" sz="2400" b="1" dirty="0"/>
              <a:t>Rate Forwards and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Forward rate agreements and interest rate futures are widely used to </a:t>
            </a:r>
            <a:r>
              <a:rPr lang="en-US" sz="2400" b="1" dirty="0"/>
              <a:t>hedge the </a:t>
            </a:r>
            <a:r>
              <a:rPr lang="en-US" sz="2400" b="1" dirty="0" smtClean="0"/>
              <a:t>risk associated </a:t>
            </a:r>
            <a:r>
              <a:rPr lang="en-US" sz="2400" b="1" dirty="0"/>
              <a:t>with interest rates changing from the time a loan or a deposit is </a:t>
            </a:r>
            <a:r>
              <a:rPr lang="en-US" sz="2400" b="1" dirty="0" smtClean="0"/>
              <a:t>anticipated until </a:t>
            </a:r>
            <a:r>
              <a:rPr lang="en-US" sz="2400" b="1" dirty="0"/>
              <a:t>it is actually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26499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Example 3: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Interest Rate Futures to Lock in an Interest </a:t>
            </a:r>
            <a:r>
              <a:rPr lang="en-US" sz="2400" dirty="0" smtClean="0"/>
              <a:t>Rate</a:t>
            </a:r>
          </a:p>
          <a:p>
            <a:r>
              <a:rPr lang="en-US" sz="2400" dirty="0"/>
              <a:t>Amanda Wright, the chief investment officer (CIO) of a </a:t>
            </a:r>
            <a:r>
              <a:rPr lang="en-US" sz="2400" dirty="0" smtClean="0"/>
              <a:t>US-based philanthropic</a:t>
            </a:r>
            <a:r>
              <a:rPr lang="en-US" sz="2400" dirty="0"/>
              <a:t> </a:t>
            </a:r>
            <a:r>
              <a:rPr lang="en-US" sz="2400" dirty="0" smtClean="0"/>
              <a:t>foundation </a:t>
            </a:r>
            <a:r>
              <a:rPr lang="en-US" sz="2400" dirty="0"/>
              <a:t>is expecting a donation of $30 million in two months’ time from </a:t>
            </a:r>
            <a:r>
              <a:rPr lang="en-US" sz="2400" dirty="0" smtClean="0"/>
              <a:t>a member </a:t>
            </a:r>
            <a:r>
              <a:rPr lang="en-US" sz="2400" dirty="0"/>
              <a:t>of the foundation’s founding family. This significant donation will </a:t>
            </a:r>
            <a:r>
              <a:rPr lang="en-US" sz="2400" dirty="0" smtClean="0"/>
              <a:t>then be </a:t>
            </a:r>
            <a:r>
              <a:rPr lang="en-US" sz="2400" dirty="0"/>
              <a:t>invested for three months and subsequently will be divided into smaller </a:t>
            </a:r>
            <a:r>
              <a:rPr lang="en-US" sz="2400" dirty="0" smtClean="0"/>
              <a:t>grants to </a:t>
            </a:r>
            <a:r>
              <a:rPr lang="en-US" sz="2400" dirty="0"/>
              <a:t>be made to medical and educational institutions supported by the </a:t>
            </a:r>
            <a:r>
              <a:rPr lang="en-US" sz="2400" dirty="0" smtClean="0"/>
              <a:t>foundation. The </a:t>
            </a:r>
            <a:r>
              <a:rPr lang="en-US" sz="2400" dirty="0"/>
              <a:t>current (i.e., spot) </a:t>
            </a:r>
            <a:r>
              <a:rPr lang="en-US" sz="2400" dirty="0" smtClean="0"/>
              <a:t>three-month reference </a:t>
            </a:r>
            <a:r>
              <a:rPr lang="en-US" sz="2400" dirty="0"/>
              <a:t>rate is 2.40% (annualized</a:t>
            </a:r>
            <a:r>
              <a:rPr lang="en-US" sz="2400" dirty="0" smtClean="0"/>
              <a:t>). The </a:t>
            </a:r>
            <a:r>
              <a:rPr lang="en-US" sz="2400" dirty="0"/>
              <a:t>CIO expects interest rates to fall, and she decides to hedge the rate on </a:t>
            </a:r>
            <a:r>
              <a:rPr lang="en-US" sz="2400" dirty="0" smtClean="0"/>
              <a:t>the deposit </a:t>
            </a:r>
            <a:r>
              <a:rPr lang="en-US" sz="2400" dirty="0"/>
              <a:t>with Eurodollar futures.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8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1.3 </a:t>
                </a:r>
                <a:r>
                  <a:rPr lang="en-US" sz="2400" b="1" i="1" dirty="0" smtClean="0"/>
                  <a:t>Fixed-Income Futures</a:t>
                </a:r>
              </a:p>
              <a:p>
                <a:r>
                  <a:rPr lang="en-US" sz="2400" dirty="0"/>
                  <a:t>Portfolio managers that want to hedge the duration risk of their bond portfolios </a:t>
                </a:r>
                <a:r>
                  <a:rPr lang="en-US" sz="2400" dirty="0" smtClean="0"/>
                  <a:t>usually use fixed-income futures.</a:t>
                </a:r>
              </a:p>
              <a:p>
                <a:r>
                  <a:rPr lang="en-US" sz="2400" dirty="0" smtClean="0"/>
                  <a:t>BPV=</a:t>
                </a:r>
                <a:r>
                  <a:rPr lang="en-US" sz="2400" i="1" dirty="0" smtClean="0"/>
                  <a:t>MDUR </a:t>
                </a:r>
                <a:r>
                  <a:rPr lang="en-US" sz="2400" dirty="0"/>
                  <a:t>× 0.01% ×</a:t>
                </a:r>
                <a:r>
                  <a:rPr lang="en-US" sz="2400" i="1" dirty="0" smtClean="0"/>
                  <a:t>MV</a:t>
                </a:r>
              </a:p>
              <a:p>
                <a:r>
                  <a:rPr lang="en-US" sz="2400" dirty="0"/>
                  <a:t>BPVHR</a:t>
                </a:r>
                <a:r>
                  <a:rPr lang="en-US" sz="2400" dirty="0" smtClean="0"/>
                  <a:t>=(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𝐵𝑃𝑉𝑡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𝐵𝑃𝑉𝑝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𝐵𝑃𝑉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𝑐𝑡𝑑</m:t>
                        </m:r>
                      </m:den>
                    </m:f>
                  </m:oMath>
                </a14:m>
                <a:r>
                  <a:rPr lang="en-US" sz="2400" dirty="0" smtClean="0"/>
                  <a:t>)*</a:t>
                </a:r>
                <a:r>
                  <a:rPr lang="en-US" sz="2400" dirty="0"/>
                  <a:t>conversion </a:t>
                </a:r>
                <a:r>
                  <a:rPr lang="en-US" sz="2400" dirty="0" smtClean="0"/>
                  <a:t>factor</a:t>
                </a:r>
              </a:p>
              <a:p>
                <a:r>
                  <a:rPr lang="en-US" sz="2400" dirty="0" smtClean="0"/>
                  <a:t>BPVHR=(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𝐵𝑃𝑉𝑝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𝐵𝑃𝑉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𝑐𝑡𝑑</m:t>
                        </m:r>
                      </m:den>
                    </m:f>
                  </m:oMath>
                </a14:m>
                <a:r>
                  <a:rPr lang="en-US" sz="2400" dirty="0" smtClean="0"/>
                  <a:t> )*conversion factor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13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 4:Hedging Bond Holdings with Fixed-Income Futures</a:t>
            </a:r>
          </a:p>
          <a:p>
            <a:r>
              <a:rPr lang="en-US" sz="2400" dirty="0"/>
              <a:t>A portfolio manager is holding €50 million (principal) in German bunds (</a:t>
            </a:r>
            <a:r>
              <a:rPr lang="en-US" sz="2400" dirty="0" smtClean="0"/>
              <a:t>DBRs) and </a:t>
            </a:r>
            <a:r>
              <a:rPr lang="en-US" sz="2400" dirty="0"/>
              <a:t>wants to fully hedge the value of the </a:t>
            </a:r>
            <a:r>
              <a:rPr lang="en-US" sz="2400" dirty="0" smtClean="0"/>
              <a:t>bond investment </a:t>
            </a:r>
            <a:r>
              <a:rPr lang="en-US" sz="2400" dirty="0"/>
              <a:t>against a rise </a:t>
            </a:r>
            <a:r>
              <a:rPr lang="en-US" sz="2400" dirty="0" smtClean="0"/>
              <a:t>in interest </a:t>
            </a:r>
            <a:r>
              <a:rPr lang="en-US" sz="2400" dirty="0"/>
              <a:t>rates. The portfolio has a modified duration of 9.50 and a market </a:t>
            </a:r>
            <a:r>
              <a:rPr lang="en-US" sz="2400" dirty="0" smtClean="0"/>
              <a:t>value of </a:t>
            </a:r>
            <a:r>
              <a:rPr lang="en-US" sz="2400" dirty="0"/>
              <a:t>€49,531,000. Moreover, the manager wishes to fully hedge the bond </a:t>
            </a:r>
            <a:r>
              <a:rPr lang="en-US" sz="2400" dirty="0" smtClean="0"/>
              <a:t>portfolio (so</a:t>
            </a:r>
            <a:r>
              <a:rPr lang="en-US" sz="2400" dirty="0"/>
              <a:t>, </a:t>
            </a:r>
            <a:r>
              <a:rPr lang="en-US" sz="2400" i="1" dirty="0"/>
              <a:t>BPVT </a:t>
            </a:r>
            <a:r>
              <a:rPr lang="en-US" sz="2400" dirty="0"/>
              <a:t>= 0) with a short position in </a:t>
            </a:r>
            <a:r>
              <a:rPr lang="en-US" sz="2400" dirty="0" smtClean="0"/>
              <a:t>Euro-Bund futures </a:t>
            </a:r>
            <a:r>
              <a:rPr lang="en-US" sz="2400" dirty="0"/>
              <a:t>with a price of </a:t>
            </a:r>
            <a:r>
              <a:rPr lang="en-US" sz="2400" dirty="0" smtClean="0"/>
              <a:t>158.33. The cheapest-to- deliver</a:t>
            </a:r>
            <a:r>
              <a:rPr lang="en-US" sz="2400" dirty="0"/>
              <a:t> </a:t>
            </a:r>
            <a:r>
              <a:rPr lang="en-US" sz="2400" dirty="0" smtClean="0"/>
              <a:t>bond </a:t>
            </a:r>
            <a:r>
              <a:rPr lang="en-US" sz="2400" dirty="0"/>
              <a:t>is the DBR 0.25% 02/15/27 that has a </a:t>
            </a:r>
            <a:r>
              <a:rPr lang="en-US" sz="2400" dirty="0" smtClean="0"/>
              <a:t>conversion factor </a:t>
            </a:r>
            <a:r>
              <a:rPr lang="en-US" sz="2400" dirty="0"/>
              <a:t>of 0.619489. The size of the futures contract is €100,000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6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Example 4:Hedging Bond Holdings with Fixed-Income </a:t>
            </a:r>
            <a:r>
              <a:rPr lang="en-US" sz="2400" b="1" dirty="0" smtClean="0"/>
              <a:t>Futures</a:t>
            </a:r>
            <a:endParaRPr lang="en-US" sz="2400" dirty="0" smtClean="0"/>
          </a:p>
          <a:p>
            <a:r>
              <a:rPr lang="en-US" sz="2400" dirty="0" smtClean="0"/>
              <a:t>Cheapest-To-Deliver Bond</a:t>
            </a:r>
            <a:endParaRPr lang="en-US" sz="2400" dirty="0"/>
          </a:p>
          <a:p>
            <a:r>
              <a:rPr lang="en-US" sz="2400" dirty="0"/>
              <a:t>DBR 0. 02/15/27 Gov’t.</a:t>
            </a:r>
          </a:p>
          <a:p>
            <a:r>
              <a:rPr lang="en-US" sz="2400" dirty="0"/>
              <a:t>Modified Duration 8.623</a:t>
            </a:r>
          </a:p>
          <a:p>
            <a:r>
              <a:rPr lang="en-US" sz="2400" dirty="0"/>
              <a:t>Bond Price 98.14</a:t>
            </a:r>
          </a:p>
          <a:p>
            <a:r>
              <a:rPr lang="en-US" sz="2400" dirty="0"/>
              <a:t>Conversion Factor </a:t>
            </a:r>
            <a:r>
              <a:rPr lang="en-US" sz="2400" dirty="0" smtClean="0"/>
              <a:t>0.619489</a:t>
            </a:r>
          </a:p>
          <a:p>
            <a:r>
              <a:rPr lang="en-US" sz="2400" dirty="0"/>
              <a:t>Determine the following: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</a:t>
            </a:r>
            <a:r>
              <a:rPr lang="en-US" sz="2400" i="1" dirty="0"/>
              <a:t>BPVP </a:t>
            </a:r>
            <a:r>
              <a:rPr lang="en-US" sz="2400" dirty="0"/>
              <a:t>of the portfolio to be hedged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</a:t>
            </a:r>
            <a:r>
              <a:rPr lang="en-US" sz="2400" i="1" dirty="0"/>
              <a:t>BPVCTD </a:t>
            </a:r>
            <a:r>
              <a:rPr lang="en-US" sz="2400" dirty="0"/>
              <a:t>of the futures contract hedging instrument</a:t>
            </a:r>
          </a:p>
          <a:p>
            <a:r>
              <a:rPr lang="en-US" sz="2400" b="1" dirty="0"/>
              <a:t>3 </a:t>
            </a:r>
            <a:r>
              <a:rPr lang="en-US" sz="2400" dirty="0"/>
              <a:t>The number of Euro-Bund futures contracts to sell to fully hedge the portfolio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5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3002</Words>
  <Application>Microsoft Office PowerPoint</Application>
  <PresentationFormat>On-screen Show (4:3)</PresentationFormat>
  <Paragraphs>138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テーマ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2.Manage currency exposure</vt:lpstr>
      <vt:lpstr>2.Manage currency exposure</vt:lpstr>
      <vt:lpstr>2.Manage currency exposure</vt:lpstr>
      <vt:lpstr>3.Manage equity risk</vt:lpstr>
      <vt:lpstr>3.Manage equity risk</vt:lpstr>
      <vt:lpstr>3.Manage equity risk</vt:lpstr>
      <vt:lpstr>3.Manage equity risk</vt:lpstr>
      <vt:lpstr>3.Manage equity risk</vt:lpstr>
      <vt:lpstr>3.Manage equity risk</vt:lpstr>
      <vt:lpstr>4. DERIVATIVES ON VOLATILITY</vt:lpstr>
      <vt:lpstr>4. DERIVATIVES ON VOLATILITY</vt:lpstr>
      <vt:lpstr>4. DERIVATIVES ON VOLATILITY</vt:lpstr>
      <vt:lpstr>4. DERIVATIVES ON VOLATILITY</vt:lpstr>
      <vt:lpstr>4. DERIVATIVES ON VOLATILITY</vt:lpstr>
      <vt:lpstr>5. USES OF DERIVATIVES IN PORTFOLIO MANAGEMENT</vt:lpstr>
      <vt:lpstr>5. USES OF DERIVATIVES IN PORTFOLIO MANAGEMENT</vt:lpstr>
      <vt:lpstr>5. USES OF DERIVATIVES IN PORTFOLIO MANAGEMENT</vt:lpstr>
      <vt:lpstr>5. USES OF DERIVATIVES IN PORTFOLIO MANAGEMENT</vt:lpstr>
      <vt:lpstr>5. USES OF DERIVATIVES IN PORTFOLIO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61</cp:revision>
  <dcterms:created xsi:type="dcterms:W3CDTF">2020-07-09T08:36:38Z</dcterms:created>
  <dcterms:modified xsi:type="dcterms:W3CDTF">2020-07-16T07:45:13Z</dcterms:modified>
</cp:coreProperties>
</file>