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96" r:id="rId2"/>
    <p:sldId id="397" r:id="rId3"/>
    <p:sldId id="398" r:id="rId4"/>
    <p:sldId id="399" r:id="rId5"/>
    <p:sldId id="400" r:id="rId6"/>
    <p:sldId id="40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3/28/2023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3200" b="1" dirty="0">
                <a:solidFill>
                  <a:srgbClr val="FF0000"/>
                </a:solidFill>
              </a:rPr>
              <a:t>Collateralized debt obligations</a:t>
            </a:r>
          </a:p>
          <a:p>
            <a:r>
              <a:rPr lang="en-US" b="1" dirty="0"/>
              <a:t>Collateralized debt obligation </a:t>
            </a:r>
            <a:r>
              <a:rPr lang="en-US" dirty="0"/>
              <a:t>(CDO) is a generic term used to describe a security backed by a diversified pool of one or more debt obligations: CDOs backed by corporate and emerging market bonds are collateralized bond obligations (CBOs); CDOs backed by leveraged bank loans are collateralized loan obligations (CLOs); CDOs backed by ABS, RMBS, CMBS, and other CDOs are structured finance CDOs; CDOs backed by a portfolio of credit default swaps for other structured securities are synthetic CDOs.</a:t>
            </a:r>
            <a:endParaRPr lang="en-US" sz="3200" b="1" dirty="0">
              <a:solidFill>
                <a:srgbClr val="FF0000"/>
              </a:solidFill>
            </a:endParaRPr>
          </a:p>
        </p:txBody>
      </p:sp>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DE80-12F6-404B-9B1E-C133950A318C}"/>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27D62714-D499-46AF-8A10-51EAF0CECCBE}"/>
              </a:ext>
            </a:extLst>
          </p:cNvPr>
          <p:cNvSpPr>
            <a:spLocks noGrp="1"/>
          </p:cNvSpPr>
          <p:nvPr>
            <p:ph idx="1"/>
          </p:nvPr>
        </p:nvSpPr>
        <p:spPr/>
        <p:txBody>
          <a:bodyPr/>
          <a:lstStyle/>
          <a:p>
            <a:r>
              <a:rPr lang="en-US" sz="3200" b="1" dirty="0">
                <a:solidFill>
                  <a:srgbClr val="FF0000"/>
                </a:solidFill>
              </a:rPr>
              <a:t>Collateralized debt obligations</a:t>
            </a:r>
            <a:endParaRPr lang="en-US" sz="3200" dirty="0"/>
          </a:p>
          <a:p>
            <a:r>
              <a:rPr lang="en-US" dirty="0"/>
              <a:t>These debt obligations are bond classes or tranches and include senior bond classes, mezzanine bond classes (that is, bond classes with credit ratings between senior and subordinated bond classes), and subordinated bond classes, often referred to as the residual or equity tranches.</a:t>
            </a:r>
          </a:p>
          <a:p>
            <a:r>
              <a:rPr lang="en-US" dirty="0"/>
              <a:t>In a CDO, there is a need for a CDO manager, also called “</a:t>
            </a:r>
            <a:r>
              <a:rPr lang="en-US" dirty="0">
                <a:solidFill>
                  <a:srgbClr val="FF0000"/>
                </a:solidFill>
              </a:rPr>
              <a:t>collateral manager</a:t>
            </a:r>
            <a:r>
              <a:rPr lang="en-US" dirty="0"/>
              <a:t>,” to buy and sell debt obligations for and from the CDO’s collateral (that is, the portfolio of assets) to generate sufficient cash flows to meet the obligations to the CDO bondholders.</a:t>
            </a:r>
          </a:p>
        </p:txBody>
      </p:sp>
    </p:spTree>
    <p:extLst>
      <p:ext uri="{BB962C8B-B14F-4D97-AF65-F5344CB8AC3E}">
        <p14:creationId xmlns:p14="http://schemas.microsoft.com/office/powerpoint/2010/main" val="56559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2831-498D-402B-89C9-2A7B976F2AA2}"/>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graphicFrame>
        <p:nvGraphicFramePr>
          <p:cNvPr id="4" name="Content Placeholder 3">
            <a:extLst>
              <a:ext uri="{FF2B5EF4-FFF2-40B4-BE49-F238E27FC236}">
                <a16:creationId xmlns:a16="http://schemas.microsoft.com/office/drawing/2014/main" id="{7F60FC77-6565-407A-AF14-AB758152F1C3}"/>
              </a:ext>
            </a:extLst>
          </p:cNvPr>
          <p:cNvGraphicFramePr>
            <a:graphicFrameLocks noGrp="1"/>
          </p:cNvGraphicFramePr>
          <p:nvPr>
            <p:ph idx="1"/>
            <p:extLst>
              <p:ext uri="{D42A27DB-BD31-4B8C-83A1-F6EECF244321}">
                <p14:modId xmlns:p14="http://schemas.microsoft.com/office/powerpoint/2010/main" val="2645247255"/>
              </p:ext>
            </p:extLst>
          </p:nvPr>
        </p:nvGraphicFramePr>
        <p:xfrm>
          <a:off x="1024128" y="2509587"/>
          <a:ext cx="7274692" cy="1483360"/>
        </p:xfrm>
        <a:graphic>
          <a:graphicData uri="http://schemas.openxmlformats.org/drawingml/2006/table">
            <a:tbl>
              <a:tblPr firstRow="1" bandRow="1">
                <a:tableStyleId>{5C22544A-7EE6-4342-B048-85BDC9FD1C3A}</a:tableStyleId>
              </a:tblPr>
              <a:tblGrid>
                <a:gridCol w="1237298">
                  <a:extLst>
                    <a:ext uri="{9D8B030D-6E8A-4147-A177-3AD203B41FA5}">
                      <a16:colId xmlns:a16="http://schemas.microsoft.com/office/drawing/2014/main" val="2385102312"/>
                    </a:ext>
                  </a:extLst>
                </a:gridCol>
                <a:gridCol w="1903857">
                  <a:extLst>
                    <a:ext uri="{9D8B030D-6E8A-4147-A177-3AD203B41FA5}">
                      <a16:colId xmlns:a16="http://schemas.microsoft.com/office/drawing/2014/main" val="3874094236"/>
                    </a:ext>
                  </a:extLst>
                </a:gridCol>
                <a:gridCol w="4133537">
                  <a:extLst>
                    <a:ext uri="{9D8B030D-6E8A-4147-A177-3AD203B41FA5}">
                      <a16:colId xmlns:a16="http://schemas.microsoft.com/office/drawing/2014/main" val="1933648540"/>
                    </a:ext>
                  </a:extLst>
                </a:gridCol>
              </a:tblGrid>
              <a:tr h="370840">
                <a:tc>
                  <a:txBody>
                    <a:bodyPr/>
                    <a:lstStyle/>
                    <a:p>
                      <a:r>
                        <a:rPr lang="en-US" altLang="zh-CN" dirty="0"/>
                        <a:t>Tranche</a:t>
                      </a:r>
                      <a:endParaRPr lang="en-US" dirty="0"/>
                    </a:p>
                  </a:txBody>
                  <a:tcPr/>
                </a:tc>
                <a:tc>
                  <a:txBody>
                    <a:bodyPr/>
                    <a:lstStyle/>
                    <a:p>
                      <a:r>
                        <a:rPr lang="en-US" dirty="0"/>
                        <a:t>Par value(million)</a:t>
                      </a:r>
                    </a:p>
                  </a:txBody>
                  <a:tcPr/>
                </a:tc>
                <a:tc>
                  <a:txBody>
                    <a:bodyPr/>
                    <a:lstStyle/>
                    <a:p>
                      <a:r>
                        <a:rPr lang="en-US" dirty="0"/>
                        <a:t>Coupon rate</a:t>
                      </a:r>
                    </a:p>
                  </a:txBody>
                  <a:tcPr/>
                </a:tc>
                <a:extLst>
                  <a:ext uri="{0D108BD9-81ED-4DB2-BD59-A6C34878D82A}">
                    <a16:rowId xmlns:a16="http://schemas.microsoft.com/office/drawing/2014/main" val="2612722299"/>
                  </a:ext>
                </a:extLst>
              </a:tr>
              <a:tr h="370840">
                <a:tc>
                  <a:txBody>
                    <a:bodyPr/>
                    <a:lstStyle/>
                    <a:p>
                      <a:r>
                        <a:rPr lang="en-US" dirty="0"/>
                        <a:t>Senior</a:t>
                      </a:r>
                    </a:p>
                  </a:txBody>
                  <a:tcPr/>
                </a:tc>
                <a:tc>
                  <a:txBody>
                    <a:bodyPr/>
                    <a:lstStyle/>
                    <a:p>
                      <a:r>
                        <a:rPr lang="en-US" dirty="0"/>
                        <a:t>80</a:t>
                      </a:r>
                    </a:p>
                  </a:txBody>
                  <a:tcPr/>
                </a:tc>
                <a:tc>
                  <a:txBody>
                    <a:bodyPr/>
                    <a:lstStyle/>
                    <a:p>
                      <a:r>
                        <a:rPr lang="en-US" dirty="0"/>
                        <a:t>MRR+70bps</a:t>
                      </a:r>
                    </a:p>
                  </a:txBody>
                  <a:tcPr/>
                </a:tc>
                <a:extLst>
                  <a:ext uri="{0D108BD9-81ED-4DB2-BD59-A6C34878D82A}">
                    <a16:rowId xmlns:a16="http://schemas.microsoft.com/office/drawing/2014/main" val="4234862909"/>
                  </a:ext>
                </a:extLst>
              </a:tr>
              <a:tr h="370840">
                <a:tc>
                  <a:txBody>
                    <a:bodyPr/>
                    <a:lstStyle/>
                    <a:p>
                      <a:r>
                        <a:rPr lang="en-US" dirty="0"/>
                        <a:t>Mezzanine</a:t>
                      </a:r>
                    </a:p>
                  </a:txBody>
                  <a:tcPr/>
                </a:tc>
                <a:tc>
                  <a:txBody>
                    <a:bodyPr/>
                    <a:lstStyle/>
                    <a:p>
                      <a:r>
                        <a:rPr lang="en-US" dirty="0"/>
                        <a:t>10</a:t>
                      </a:r>
                    </a:p>
                  </a:txBody>
                  <a:tcPr/>
                </a:tc>
                <a:tc>
                  <a:txBody>
                    <a:bodyPr/>
                    <a:lstStyle/>
                    <a:p>
                      <a:r>
                        <a:rPr lang="en-US" dirty="0"/>
                        <a:t>10-year US treasury rate + 200bps</a:t>
                      </a:r>
                    </a:p>
                  </a:txBody>
                  <a:tcPr/>
                </a:tc>
                <a:extLst>
                  <a:ext uri="{0D108BD9-81ED-4DB2-BD59-A6C34878D82A}">
                    <a16:rowId xmlns:a16="http://schemas.microsoft.com/office/drawing/2014/main" val="797948866"/>
                  </a:ext>
                </a:extLst>
              </a:tr>
              <a:tr h="370840">
                <a:tc>
                  <a:txBody>
                    <a:bodyPr/>
                    <a:lstStyle/>
                    <a:p>
                      <a:r>
                        <a:rPr lang="en-US" dirty="0"/>
                        <a:t>Equity</a:t>
                      </a:r>
                    </a:p>
                  </a:txBody>
                  <a:tcPr/>
                </a:tc>
                <a:tc>
                  <a:txBody>
                    <a:bodyPr/>
                    <a:lstStyle/>
                    <a:p>
                      <a:r>
                        <a:rPr lang="en-US" dirty="0"/>
                        <a:t>10</a:t>
                      </a:r>
                    </a:p>
                  </a:txBody>
                  <a:tcPr/>
                </a:tc>
                <a:tc>
                  <a:txBody>
                    <a:bodyPr/>
                    <a:lstStyle/>
                    <a:p>
                      <a:r>
                        <a:rPr lang="en-US" dirty="0"/>
                        <a:t>-</a:t>
                      </a:r>
                    </a:p>
                  </a:txBody>
                  <a:tcPr/>
                </a:tc>
                <a:extLst>
                  <a:ext uri="{0D108BD9-81ED-4DB2-BD59-A6C34878D82A}">
                    <a16:rowId xmlns:a16="http://schemas.microsoft.com/office/drawing/2014/main" val="3258346249"/>
                  </a:ext>
                </a:extLst>
              </a:tr>
            </a:tbl>
          </a:graphicData>
        </a:graphic>
      </p:graphicFrame>
      <p:sp>
        <p:nvSpPr>
          <p:cNvPr id="5" name="TextBox 4">
            <a:extLst>
              <a:ext uri="{FF2B5EF4-FFF2-40B4-BE49-F238E27FC236}">
                <a16:creationId xmlns:a16="http://schemas.microsoft.com/office/drawing/2014/main" id="{EC2450FF-F8B9-43A4-A6D1-BF02D6125C5E}"/>
              </a:ext>
            </a:extLst>
          </p:cNvPr>
          <p:cNvSpPr txBox="1"/>
          <p:nvPr/>
        </p:nvSpPr>
        <p:spPr>
          <a:xfrm>
            <a:off x="1024128" y="4392118"/>
            <a:ext cx="876444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Suppose that the collateral consists of bonds that all mature in 10 years and that the coupon rate for every bond is the 10-year US Treasury rate plus 400 bps.</a:t>
            </a:r>
          </a:p>
          <a:p>
            <a:pPr marL="285750" indent="-285750">
              <a:buFont typeface="Arial" panose="020B0604020202020204" pitchFamily="34" charset="0"/>
              <a:buChar char="•"/>
            </a:pPr>
            <a:r>
              <a:rPr lang="en-US" dirty="0"/>
              <a:t>The notional amount of the interest rate swap is the par value of the senior tranche—that is, US$80 million in this example. Let us suppose that through the interest rate swap, the CDO manager agrees to do the following: (1) Pay a fixed rate each year equal to the 10-year US Treasury rate plus 100 bps, and (2) receive MRR.</a:t>
            </a:r>
          </a:p>
          <a:p>
            <a:pPr marL="285750" indent="-285750">
              <a:buFont typeface="Arial" panose="020B0604020202020204" pitchFamily="34" charset="0"/>
              <a:buChar char="•"/>
            </a:pPr>
            <a:r>
              <a:rPr lang="en-US" dirty="0"/>
              <a:t>Assume that the 10-year US Treasury rate at the time this CDO is issued is 7%.</a:t>
            </a:r>
          </a:p>
        </p:txBody>
      </p:sp>
    </p:spTree>
    <p:extLst>
      <p:ext uri="{BB962C8B-B14F-4D97-AF65-F5344CB8AC3E}">
        <p14:creationId xmlns:p14="http://schemas.microsoft.com/office/powerpoint/2010/main" val="126652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E55E-B1C0-4E34-ACF3-B12DB1B07C72}"/>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23DE1E5-B587-4B2A-8993-7BCF9A747C92}"/>
              </a:ext>
            </a:extLst>
          </p:cNvPr>
          <p:cNvSpPr>
            <a:spLocks noGrp="1"/>
          </p:cNvSpPr>
          <p:nvPr>
            <p:ph idx="1"/>
          </p:nvPr>
        </p:nvSpPr>
        <p:spPr/>
        <p:txBody>
          <a:bodyPr/>
          <a:lstStyle/>
          <a:p>
            <a:r>
              <a:rPr lang="en-US" dirty="0"/>
              <a:t>1. An additional risk of an investment in an arbitrage collateralized debt obligation relative to an investment in an asset-backed security is:</a:t>
            </a:r>
          </a:p>
          <a:p>
            <a:r>
              <a:rPr lang="en-US" b="1" dirty="0"/>
              <a:t>A. </a:t>
            </a:r>
            <a:r>
              <a:rPr lang="en-US" dirty="0"/>
              <a:t>the default risk on the collateral assets.</a:t>
            </a:r>
          </a:p>
          <a:p>
            <a:r>
              <a:rPr lang="en-US" b="1" dirty="0"/>
              <a:t>B. </a:t>
            </a:r>
            <a:r>
              <a:rPr lang="en-US" dirty="0"/>
              <a:t>the risk that the CDO manager will fail to earn a return sufficient to pay off the investors in the senior and the mezzanine tranches.</a:t>
            </a:r>
          </a:p>
          <a:p>
            <a:r>
              <a:rPr lang="en-US" b="1" dirty="0"/>
              <a:t>C. </a:t>
            </a:r>
            <a:r>
              <a:rPr lang="en-US" dirty="0"/>
              <a:t>the risk due to the mismatch between the collateral making fixed-rate payments and the bond classes making floating-rate payments.</a:t>
            </a:r>
          </a:p>
        </p:txBody>
      </p:sp>
    </p:spTree>
    <p:extLst>
      <p:ext uri="{BB962C8B-B14F-4D97-AF65-F5344CB8AC3E}">
        <p14:creationId xmlns:p14="http://schemas.microsoft.com/office/powerpoint/2010/main" val="34156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C5E9-1DA5-4874-81AD-21183FFFD1D3}"/>
              </a:ext>
            </a:extLst>
          </p:cNvPr>
          <p:cNvSpPr>
            <a:spLocks noGrp="1"/>
          </p:cNvSpPr>
          <p:nvPr>
            <p:ph type="title"/>
          </p:nvPr>
        </p:nvSpPr>
        <p:spPr/>
        <p:txBody>
          <a:bodyPr>
            <a:noAutofit/>
          </a:bodyPr>
          <a:lstStyle/>
          <a:p>
            <a:r>
              <a:rPr lang="en-US" sz="4000" dirty="0"/>
              <a:t>Module4</a:t>
            </a:r>
            <a:br>
              <a:rPr lang="en-US" sz="4000" dirty="0"/>
            </a:br>
            <a:r>
              <a:rPr lang="en-US" sz="4000" dirty="0"/>
              <a:t>Introduction to ASSET-ABCKED SECURITIES</a:t>
            </a:r>
          </a:p>
        </p:txBody>
      </p:sp>
      <p:sp>
        <p:nvSpPr>
          <p:cNvPr id="3" name="Content Placeholder 2">
            <a:extLst>
              <a:ext uri="{FF2B5EF4-FFF2-40B4-BE49-F238E27FC236}">
                <a16:creationId xmlns:a16="http://schemas.microsoft.com/office/drawing/2014/main" id="{839488A9-EC91-4917-88B8-9A4643A8D9CA}"/>
              </a:ext>
            </a:extLst>
          </p:cNvPr>
          <p:cNvSpPr>
            <a:spLocks noGrp="1"/>
          </p:cNvSpPr>
          <p:nvPr>
            <p:ph idx="1"/>
          </p:nvPr>
        </p:nvSpPr>
        <p:spPr/>
        <p:txBody>
          <a:bodyPr>
            <a:normAutofit lnSpcReduction="10000"/>
          </a:bodyPr>
          <a:lstStyle/>
          <a:p>
            <a:r>
              <a:rPr lang="en-US" sz="2800" b="1" dirty="0">
                <a:solidFill>
                  <a:srgbClr val="FF0000"/>
                </a:solidFill>
              </a:rPr>
              <a:t>Covered bonds</a:t>
            </a:r>
          </a:p>
          <a:p>
            <a:r>
              <a:rPr lang="en-US" dirty="0"/>
              <a:t>Covered bonds are similar to ABS but offer bondholders dual recourse—that is, to both the issuing financial institution and the underlying asset pool.</a:t>
            </a:r>
          </a:p>
          <a:p>
            <a:r>
              <a:rPr lang="en-US" dirty="0"/>
              <a:t>In contrast to a static pool of mortgage loans that expose investors to prepayment risk as in the case of US mortgage-backed securities, cover pool sponsors must replace any prepaid or non-performing assets.</a:t>
            </a:r>
          </a:p>
          <a:p>
            <a:r>
              <a:rPr lang="en-US" b="1" dirty="0"/>
              <a:t>Redemption regimes </a:t>
            </a:r>
          </a:p>
          <a:p>
            <a:pPr>
              <a:buFont typeface="Arial" panose="020B0604020202020204" pitchFamily="34" charset="0"/>
              <a:buChar char="•"/>
            </a:pPr>
            <a:r>
              <a:rPr lang="en-US" dirty="0"/>
              <a:t>hard-bullet covered bonds,</a:t>
            </a:r>
          </a:p>
          <a:p>
            <a:pPr>
              <a:buFont typeface="Arial" panose="020B0604020202020204" pitchFamily="34" charset="0"/>
              <a:buChar char="•"/>
            </a:pPr>
            <a:r>
              <a:rPr lang="en-US" dirty="0"/>
              <a:t>Soft-bullet covered bonds</a:t>
            </a:r>
          </a:p>
          <a:p>
            <a:pPr>
              <a:buFont typeface="Arial" panose="020B0604020202020204" pitchFamily="34" charset="0"/>
              <a:buChar char="•"/>
            </a:pPr>
            <a:r>
              <a:rPr lang="en-US" dirty="0"/>
              <a:t>Conditional pass-through covered bonds</a:t>
            </a:r>
          </a:p>
        </p:txBody>
      </p:sp>
    </p:spTree>
    <p:extLst>
      <p:ext uri="{BB962C8B-B14F-4D97-AF65-F5344CB8AC3E}">
        <p14:creationId xmlns:p14="http://schemas.microsoft.com/office/powerpoint/2010/main" val="195387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4F68-4936-455E-B2B1-76C65A0D0350}"/>
              </a:ext>
            </a:extLst>
          </p:cNvPr>
          <p:cNvSpPr>
            <a:spLocks noGrp="1"/>
          </p:cNvSpPr>
          <p:nvPr>
            <p:ph type="title"/>
          </p:nvPr>
        </p:nvSpPr>
        <p:spPr/>
        <p:txBody>
          <a:bodyPr>
            <a:noAutofit/>
          </a:bodyPr>
          <a:lstStyle/>
          <a:p>
            <a:r>
              <a:rPr lang="en-US" sz="4000" dirty="0"/>
              <a:t>practices</a:t>
            </a:r>
          </a:p>
        </p:txBody>
      </p:sp>
      <p:sp>
        <p:nvSpPr>
          <p:cNvPr id="3" name="Content Placeholder 2">
            <a:extLst>
              <a:ext uri="{FF2B5EF4-FFF2-40B4-BE49-F238E27FC236}">
                <a16:creationId xmlns:a16="http://schemas.microsoft.com/office/drawing/2014/main" id="{45134627-EE3C-411F-86EC-98019D695F59}"/>
              </a:ext>
            </a:extLst>
          </p:cNvPr>
          <p:cNvSpPr>
            <a:spLocks noGrp="1"/>
          </p:cNvSpPr>
          <p:nvPr>
            <p:ph idx="1"/>
          </p:nvPr>
        </p:nvSpPr>
        <p:spPr/>
        <p:txBody>
          <a:bodyPr>
            <a:normAutofit/>
          </a:bodyPr>
          <a:lstStyle/>
          <a:p>
            <a:r>
              <a:rPr lang="en-US" dirty="0"/>
              <a:t>1. Which of the following statements about covered bonds and asset-backed securities is </a:t>
            </a:r>
            <a:r>
              <a:rPr lang="en-US" i="1" dirty="0"/>
              <a:t>most </a:t>
            </a:r>
            <a:r>
              <a:rPr lang="en-US" dirty="0"/>
              <a:t>accurate?</a:t>
            </a:r>
          </a:p>
          <a:p>
            <a:r>
              <a:rPr lang="en-US" b="1" dirty="0"/>
              <a:t>A. </a:t>
            </a:r>
            <a:r>
              <a:rPr lang="en-US" dirty="0"/>
              <a:t>Both covered bonds and ABS pass prepayment and extension risk of the underlying asset pool through to investors.</a:t>
            </a:r>
          </a:p>
          <a:p>
            <a:r>
              <a:rPr lang="en-US" b="1" dirty="0"/>
              <a:t>B. </a:t>
            </a:r>
            <a:r>
              <a:rPr lang="en-US" dirty="0"/>
              <a:t>Both covered bonds and ABS offer investors recourse to both the bond’s issuer and the underlying asset pool.</a:t>
            </a:r>
          </a:p>
          <a:p>
            <a:r>
              <a:rPr lang="en-US" b="1" dirty="0"/>
              <a:t>C. </a:t>
            </a:r>
            <a:r>
              <a:rPr lang="en-US" dirty="0"/>
              <a:t>Covered bonds have a dynamic cover pool in which sponsors must replace prepaid or non-performing assets, whereas ABS, such as mortgage-backed securities, pass through default and prepayment risk to investors.</a:t>
            </a:r>
          </a:p>
        </p:txBody>
      </p:sp>
    </p:spTree>
    <p:extLst>
      <p:ext uri="{BB962C8B-B14F-4D97-AF65-F5344CB8AC3E}">
        <p14:creationId xmlns:p14="http://schemas.microsoft.com/office/powerpoint/2010/main" val="1305614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6511</TotalTime>
  <Words>605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Tw Cen MT</vt:lpstr>
      <vt:lpstr>Tw Cen MT Condensed</vt:lpstr>
      <vt:lpstr>Arial</vt:lpstr>
      <vt:lpstr>Calibri</vt:lpstr>
      <vt:lpstr>Wingdings 3</vt:lpstr>
      <vt:lpstr>Integral</vt:lpstr>
      <vt:lpstr>Module4 Introduction to ASSET-ABCKED SECURITIES</vt:lpstr>
      <vt:lpstr>Module4 Introduction to ASSET-ABCKED SECURITIES</vt:lpstr>
      <vt:lpstr>Module4 Introduction to ASSET-ABCKED SECURITIES</vt:lpstr>
      <vt:lpstr>practices</vt:lpstr>
      <vt:lpstr>Module4 Introduction to ASSET-ABCKED SECURITIES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116</cp:revision>
  <dcterms:created xsi:type="dcterms:W3CDTF">2023-02-20T01:14:47Z</dcterms:created>
  <dcterms:modified xsi:type="dcterms:W3CDTF">2023-03-28T08:48:38Z</dcterms:modified>
</cp:coreProperties>
</file>