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1" r:id="rId1"/>
  </p:sldMasterIdLst>
  <p:sldIdLst>
    <p:sldId id="315" r:id="rId2"/>
    <p:sldId id="260" r:id="rId3"/>
    <p:sldId id="270" r:id="rId4"/>
    <p:sldId id="261" r:id="rId5"/>
    <p:sldId id="330" r:id="rId6"/>
    <p:sldId id="263" r:id="rId7"/>
    <p:sldId id="264" r:id="rId8"/>
    <p:sldId id="328" r:id="rId9"/>
    <p:sldId id="329" r:id="rId10"/>
    <p:sldId id="316" r:id="rId11"/>
    <p:sldId id="271" r:id="rId12"/>
    <p:sldId id="265" r:id="rId13"/>
    <p:sldId id="273" r:id="rId14"/>
    <p:sldId id="272" r:id="rId15"/>
    <p:sldId id="267" r:id="rId16"/>
    <p:sldId id="268" r:id="rId17"/>
    <p:sldId id="331" r:id="rId18"/>
    <p:sldId id="317" r:id="rId19"/>
    <p:sldId id="269" r:id="rId20"/>
    <p:sldId id="275" r:id="rId21"/>
    <p:sldId id="332" r:id="rId22"/>
    <p:sldId id="333" r:id="rId23"/>
    <p:sldId id="274" r:id="rId24"/>
    <p:sldId id="277" r:id="rId25"/>
    <p:sldId id="318" r:id="rId26"/>
    <p:sldId id="278" r:id="rId27"/>
    <p:sldId id="279" r:id="rId28"/>
    <p:sldId id="334" r:id="rId29"/>
    <p:sldId id="280" r:id="rId30"/>
    <p:sldId id="281" r:id="rId31"/>
    <p:sldId id="282" r:id="rId32"/>
    <p:sldId id="335" r:id="rId33"/>
    <p:sldId id="283" r:id="rId34"/>
    <p:sldId id="284" r:id="rId35"/>
    <p:sldId id="285" r:id="rId36"/>
    <p:sldId id="287" r:id="rId37"/>
    <p:sldId id="288" r:id="rId38"/>
    <p:sldId id="319" r:id="rId39"/>
    <p:sldId id="336" r:id="rId40"/>
    <p:sldId id="337" r:id="rId41"/>
    <p:sldId id="338" r:id="rId42"/>
    <p:sldId id="339" r:id="rId43"/>
    <p:sldId id="340" r:id="rId44"/>
    <p:sldId id="341" r:id="rId45"/>
    <p:sldId id="320" r:id="rId46"/>
    <p:sldId id="289" r:id="rId47"/>
    <p:sldId id="293" r:id="rId48"/>
    <p:sldId id="294" r:id="rId49"/>
    <p:sldId id="342" r:id="rId50"/>
    <p:sldId id="302" r:id="rId51"/>
    <p:sldId id="303" r:id="rId52"/>
    <p:sldId id="298" r:id="rId53"/>
    <p:sldId id="299" r:id="rId54"/>
    <p:sldId id="322" r:id="rId55"/>
    <p:sldId id="323" r:id="rId56"/>
    <p:sldId id="324" r:id="rId57"/>
    <p:sldId id="301" r:id="rId58"/>
    <p:sldId id="300" r:id="rId59"/>
    <p:sldId id="306" r:id="rId60"/>
    <p:sldId id="304" r:id="rId61"/>
    <p:sldId id="305" r:id="rId62"/>
    <p:sldId id="307" r:id="rId63"/>
    <p:sldId id="308" r:id="rId64"/>
    <p:sldId id="309" r:id="rId65"/>
    <p:sldId id="310" r:id="rId66"/>
    <p:sldId id="325" r:id="rId67"/>
    <p:sldId id="326" r:id="rId68"/>
    <p:sldId id="327" r:id="rId69"/>
    <p:sldId id="311" r:id="rId70"/>
    <p:sldId id="312" r:id="rId71"/>
    <p:sldId id="31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and type" id="{348F82F4-F16C-4145-B9F4-DB5DE3A5162B}">
          <p14:sldIdLst>
            <p14:sldId id="315"/>
            <p14:sldId id="260"/>
          </p14:sldIdLst>
        </p14:section>
        <p14:section name="Forward" id="{A348F803-1053-4D88-ABBE-115895454312}">
          <p14:sldIdLst>
            <p14:sldId id="270"/>
            <p14:sldId id="261"/>
            <p14:sldId id="330"/>
            <p14:sldId id="263"/>
            <p14:sldId id="264"/>
            <p14:sldId id="328"/>
            <p14:sldId id="329"/>
          </p14:sldIdLst>
        </p14:section>
        <p14:section name="Futures" id="{9C038C63-4C16-4EA1-8C07-C65F6FC04218}">
          <p14:sldIdLst>
            <p14:sldId id="316"/>
            <p14:sldId id="271"/>
            <p14:sldId id="265"/>
            <p14:sldId id="273"/>
            <p14:sldId id="272"/>
            <p14:sldId id="267"/>
            <p14:sldId id="268"/>
            <p14:sldId id="331"/>
          </p14:sldIdLst>
        </p14:section>
        <p14:section name="Swap" id="{FE1267C5-CE94-4A19-B1E8-627CAFAF5F71}">
          <p14:sldIdLst>
            <p14:sldId id="317"/>
            <p14:sldId id="269"/>
            <p14:sldId id="275"/>
            <p14:sldId id="332"/>
            <p14:sldId id="333"/>
            <p14:sldId id="274"/>
            <p14:sldId id="277"/>
          </p14:sldIdLst>
        </p14:section>
        <p14:section name="Call option" id="{66889FBA-4C85-4D8B-B06E-EDB115D0C581}">
          <p14:sldIdLst>
            <p14:sldId id="318"/>
            <p14:sldId id="278"/>
            <p14:sldId id="279"/>
            <p14:sldId id="334"/>
            <p14:sldId id="280"/>
            <p14:sldId id="281"/>
            <p14:sldId id="282"/>
            <p14:sldId id="335"/>
          </p14:sldIdLst>
        </p14:section>
        <p14:section name="Put option" id="{CB3F6CAE-43A9-497C-9241-941724A89EEF}">
          <p14:sldIdLst>
            <p14:sldId id="283"/>
            <p14:sldId id="284"/>
            <p14:sldId id="285"/>
            <p14:sldId id="287"/>
            <p14:sldId id="288"/>
            <p14:sldId id="319"/>
          </p14:sldIdLst>
        </p14:section>
        <p14:section name="Comparison between forward and option" id="{C781B9C3-72D2-4ECC-BD77-2F6B9F524339}">
          <p14:sldIdLst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Credit derivative" id="{494C713D-80B0-45A0-B370-DC82C55533EC}">
          <p14:sldIdLst>
            <p14:sldId id="320"/>
            <p14:sldId id="289"/>
            <p14:sldId id="293"/>
            <p14:sldId id="294"/>
            <p14:sldId id="342"/>
          </p14:sldIdLst>
        </p14:section>
        <p14:section name="classification of derivatives" id="{591468FC-0187-4848-8A3C-8CAE8D503BDD}">
          <p14:sldIdLst>
            <p14:sldId id="302"/>
            <p14:sldId id="303"/>
            <p14:sldId id="298"/>
            <p14:sldId id="299"/>
            <p14:sldId id="322"/>
            <p14:sldId id="323"/>
            <p14:sldId id="324"/>
          </p14:sldIdLst>
        </p14:section>
        <p14:section name="purpose and benefit" id="{DFCD8F40-C5FF-4F2A-85AB-0D1F29166946}">
          <p14:sldIdLst>
            <p14:sldId id="301"/>
            <p14:sldId id="300"/>
            <p14:sldId id="306"/>
          </p14:sldIdLst>
        </p14:section>
        <p14:section name="criticism" id="{0FACB368-7460-48E2-A811-7504E01E4768}">
          <p14:sldIdLst>
            <p14:sldId id="304"/>
            <p14:sldId id="305"/>
            <p14:sldId id="307"/>
          </p14:sldIdLst>
        </p14:section>
        <p14:section name="principles of pricing" id="{C566820F-18DA-4089-994A-C84560A4E417}">
          <p14:sldIdLst>
            <p14:sldId id="308"/>
            <p14:sldId id="309"/>
            <p14:sldId id="310"/>
            <p14:sldId id="325"/>
            <p14:sldId id="326"/>
            <p14:sldId id="327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A75B-7CEE-4D39-A63B-DECAF145C1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9C4E-2679-4E37-A5BE-B4A0659E49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Definition: A forward contract is an </a:t>
          </a:r>
          <a:r>
            <a:rPr lang="en-US" i="1" dirty="0">
              <a:solidFill>
                <a:srgbClr val="FF0000"/>
              </a:solidFill>
            </a:rPr>
            <a:t>over-the-counter </a:t>
          </a:r>
          <a:r>
            <a:rPr lang="en-US" i="1" dirty="0"/>
            <a:t>(OTC) derivative in which two counterparties agree that one counterparty, </a:t>
          </a:r>
          <a:r>
            <a:rPr lang="en-US" i="1" dirty="0">
              <a:solidFill>
                <a:srgbClr val="FF0000"/>
              </a:solidFill>
            </a:rPr>
            <a:t>the buyer</a:t>
          </a:r>
          <a:r>
            <a:rPr lang="en-US" i="1" dirty="0"/>
            <a:t>, will purchase an </a:t>
          </a:r>
          <a:r>
            <a:rPr lang="en-US" i="1" dirty="0">
              <a:solidFill>
                <a:srgbClr val="FF0000"/>
              </a:solidFill>
            </a:rPr>
            <a:t>underlying</a:t>
          </a:r>
          <a:r>
            <a:rPr lang="en-US" i="1" dirty="0"/>
            <a:t> from the other counterparty, </a:t>
          </a:r>
          <a:r>
            <a:rPr lang="en-US" i="1" dirty="0">
              <a:solidFill>
                <a:srgbClr val="FF0000"/>
              </a:solidFill>
            </a:rPr>
            <a:t>the seller</a:t>
          </a:r>
          <a:r>
            <a:rPr lang="en-US" i="1" dirty="0"/>
            <a:t>, </a:t>
          </a:r>
          <a:r>
            <a:rPr lang="en-US" i="1" dirty="0">
              <a:solidFill>
                <a:srgbClr val="FF0000"/>
              </a:solidFill>
            </a:rPr>
            <a:t>in the future </a:t>
          </a:r>
          <a:r>
            <a:rPr lang="en-US" i="1" dirty="0"/>
            <a:t>at a </a:t>
          </a:r>
          <a:r>
            <a:rPr lang="en-US" i="1" dirty="0">
              <a:solidFill>
                <a:srgbClr val="FF0000"/>
              </a:solidFill>
            </a:rPr>
            <a:t>pre-agreed fixed price</a:t>
          </a:r>
          <a:r>
            <a:rPr lang="en-US" i="1" dirty="0"/>
            <a:t>. </a:t>
          </a:r>
          <a:endParaRPr lang="en-US" dirty="0"/>
        </a:p>
      </dgm:t>
    </dgm:pt>
    <dgm:pt modelId="{26237BDC-3349-4F38-A85E-AEF9F994022C}" type="parTrans" cxnId="{E8C4C6D7-0D9F-461E-B9EC-815156FBE3B1}">
      <dgm:prSet/>
      <dgm:spPr/>
      <dgm:t>
        <a:bodyPr/>
        <a:lstStyle/>
        <a:p>
          <a:endParaRPr lang="en-US"/>
        </a:p>
      </dgm:t>
    </dgm:pt>
    <dgm:pt modelId="{3D48AA06-74D6-43F1-8717-AD42F46DB8D4}" type="sibTrans" cxnId="{E8C4C6D7-0D9F-461E-B9EC-815156FBE3B1}">
      <dgm:prSet/>
      <dgm:spPr/>
      <dgm:t>
        <a:bodyPr/>
        <a:lstStyle/>
        <a:p>
          <a:endParaRPr lang="en-US"/>
        </a:p>
      </dgm:t>
    </dgm:pt>
    <dgm:pt modelId="{15B3099A-7627-4946-A913-142C3080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markets are known as </a:t>
          </a:r>
          <a:r>
            <a:rPr lang="en-US" b="1" dirty="0">
              <a:solidFill>
                <a:srgbClr val="FF0000"/>
              </a:solidFill>
            </a:rPr>
            <a:t>cash markets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markets </a:t>
          </a:r>
          <a:r>
            <a:rPr lang="en-US" dirty="0"/>
            <a:t>in which specific assets are exchanged at current prices referred to as </a:t>
          </a:r>
          <a:r>
            <a:rPr lang="en-US" b="1" dirty="0">
              <a:solidFill>
                <a:srgbClr val="FF0000"/>
              </a:solidFill>
            </a:rPr>
            <a:t>cash prices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prices</a:t>
          </a:r>
          <a:r>
            <a:rPr lang="en-US" dirty="0"/>
            <a:t>. </a:t>
          </a:r>
        </a:p>
      </dgm:t>
    </dgm:pt>
    <dgm:pt modelId="{2B176ECE-7798-42A8-9876-874B5F9F3D22}" type="parTrans" cxnId="{7F79C308-47A7-4E00-BA5C-5301C12D24B1}">
      <dgm:prSet/>
      <dgm:spPr/>
      <dgm:t>
        <a:bodyPr/>
        <a:lstStyle/>
        <a:p>
          <a:endParaRPr lang="en-US"/>
        </a:p>
      </dgm:t>
    </dgm:pt>
    <dgm:pt modelId="{147F085C-4EBC-472D-B2A0-0ED07C04D645}" type="sibTrans" cxnId="{7F79C308-47A7-4E00-BA5C-5301C12D24B1}">
      <dgm:prSet/>
      <dgm:spPr/>
      <dgm:t>
        <a:bodyPr/>
        <a:lstStyle/>
        <a:p>
          <a:endParaRPr lang="en-US"/>
        </a:p>
      </dgm:t>
    </dgm:pt>
    <dgm:pt modelId="{48405E5D-8F14-43E2-9750-998A9113E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time </a:t>
          </a:r>
          <a:r>
            <a:rPr lang="en-US" i="1" dirty="0"/>
            <a:t>t </a:t>
          </a:r>
          <a:r>
            <a:rPr lang="en-US" dirty="0"/>
            <a:t>= 0, the counterparties do not exchange a payment upfront but, rather, agree on delivery of the underlying at time </a:t>
          </a:r>
          <a:r>
            <a:rPr lang="en-US" i="1" dirty="0"/>
            <a:t>T </a:t>
          </a:r>
          <a:r>
            <a:rPr lang="en-US" dirty="0"/>
            <a:t>for a </a:t>
          </a:r>
          <a:r>
            <a:rPr lang="en-US" b="1" dirty="0">
              <a:solidFill>
                <a:srgbClr val="FF0000"/>
              </a:solidFill>
            </a:rPr>
            <a:t>forward price </a:t>
          </a:r>
          <a:r>
            <a:rPr lang="en-US" dirty="0"/>
            <a:t>of </a:t>
          </a:r>
          <a:r>
            <a:rPr lang="en-US" i="1" dirty="0">
              <a:solidFill>
                <a:srgbClr val="FF0000"/>
              </a:solidFill>
            </a:rPr>
            <a:t>F</a:t>
          </a:r>
          <a:r>
            <a:rPr lang="en-US" baseline="-25000" dirty="0">
              <a:solidFill>
                <a:srgbClr val="FF0000"/>
              </a:solidFill>
            </a:rPr>
            <a:t>0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en-US" i="1" dirty="0">
              <a:solidFill>
                <a:srgbClr val="FF0000"/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en-US" dirty="0"/>
            <a:t>. </a:t>
          </a:r>
        </a:p>
      </dgm:t>
    </dgm:pt>
    <dgm:pt modelId="{B96CB58A-BE4B-4224-8951-828700FFA261}" type="parTrans" cxnId="{7AE6F639-FDEE-4034-A089-6CA491BC9CC5}">
      <dgm:prSet/>
      <dgm:spPr/>
      <dgm:t>
        <a:bodyPr/>
        <a:lstStyle/>
        <a:p>
          <a:endParaRPr lang="en-US"/>
        </a:p>
      </dgm:t>
    </dgm:pt>
    <dgm:pt modelId="{85257527-A709-43A6-9362-C91B1560B219}" type="sibTrans" cxnId="{7AE6F639-FDEE-4034-A089-6CA491BC9CC5}">
      <dgm:prSet/>
      <dgm:spPr/>
      <dgm:t>
        <a:bodyPr/>
        <a:lstStyle/>
        <a:p>
          <a:endParaRPr lang="en-US"/>
        </a:p>
      </dgm:t>
    </dgm:pt>
    <dgm:pt modelId="{49D5838A-FDAE-4683-9D8B-295829CF9A08}" type="pres">
      <dgm:prSet presAssocID="{E813A75B-7CEE-4D39-A63B-DECAF145C1B8}" presName="root" presStyleCnt="0">
        <dgm:presLayoutVars>
          <dgm:dir/>
          <dgm:resizeHandles val="exact"/>
        </dgm:presLayoutVars>
      </dgm:prSet>
      <dgm:spPr/>
    </dgm:pt>
    <dgm:pt modelId="{E50C0C08-2D81-48E0-95D7-00159E6A444A}" type="pres">
      <dgm:prSet presAssocID="{C98A9C4E-2679-4E37-A5BE-B4A0659E49C6}" presName="compNode" presStyleCnt="0"/>
      <dgm:spPr/>
    </dgm:pt>
    <dgm:pt modelId="{6AA86D26-9E39-4FB3-818C-3B5C5EF6F9F9}" type="pres">
      <dgm:prSet presAssocID="{C98A9C4E-2679-4E37-A5BE-B4A0659E49C6}" presName="bgRect" presStyleLbl="bgShp" presStyleIdx="0" presStyleCnt="3"/>
      <dgm:spPr/>
    </dgm:pt>
    <dgm:pt modelId="{7C68D352-62A7-4DEE-B8F9-B0E5D9835609}" type="pres">
      <dgm:prSet presAssocID="{C98A9C4E-2679-4E37-A5BE-B4A0659E4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727D97-D366-4F23-B01A-500EFD29B740}" type="pres">
      <dgm:prSet presAssocID="{C98A9C4E-2679-4E37-A5BE-B4A0659E49C6}" presName="spaceRect" presStyleCnt="0"/>
      <dgm:spPr/>
    </dgm:pt>
    <dgm:pt modelId="{FE25C8E7-8AA4-480F-A1A1-CB42F401E270}" type="pres">
      <dgm:prSet presAssocID="{C98A9C4E-2679-4E37-A5BE-B4A0659E49C6}" presName="parTx" presStyleLbl="revTx" presStyleIdx="0" presStyleCnt="3">
        <dgm:presLayoutVars>
          <dgm:chMax val="0"/>
          <dgm:chPref val="0"/>
        </dgm:presLayoutVars>
      </dgm:prSet>
      <dgm:spPr/>
    </dgm:pt>
    <dgm:pt modelId="{9307606E-1500-42B4-A4EA-CE072AF54D1C}" type="pres">
      <dgm:prSet presAssocID="{3D48AA06-74D6-43F1-8717-AD42F46DB8D4}" presName="sibTrans" presStyleCnt="0"/>
      <dgm:spPr/>
    </dgm:pt>
    <dgm:pt modelId="{1D6AB005-FFE9-4E84-BE03-1D525EE73DF3}" type="pres">
      <dgm:prSet presAssocID="{15B3099A-7627-4946-A913-142C3080FD95}" presName="compNode" presStyleCnt="0"/>
      <dgm:spPr/>
    </dgm:pt>
    <dgm:pt modelId="{5B4E20E7-0A4B-452C-B2BD-2E5B68115E8F}" type="pres">
      <dgm:prSet presAssocID="{15B3099A-7627-4946-A913-142C3080FD95}" presName="bgRect" presStyleLbl="bgShp" presStyleIdx="1" presStyleCnt="3"/>
      <dgm:spPr/>
    </dgm:pt>
    <dgm:pt modelId="{0488D1C0-4557-4053-AFC8-EF7EA2DED9DE}" type="pres">
      <dgm:prSet presAssocID="{15B3099A-7627-4946-A913-142C3080F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309EC36C-000F-4E63-82B5-AF6F8838E0BF}" type="pres">
      <dgm:prSet presAssocID="{15B3099A-7627-4946-A913-142C3080FD95}" presName="spaceRect" presStyleCnt="0"/>
      <dgm:spPr/>
    </dgm:pt>
    <dgm:pt modelId="{996EE52D-E01B-45BB-81B6-0C9508295FE6}" type="pres">
      <dgm:prSet presAssocID="{15B3099A-7627-4946-A913-142C3080FD95}" presName="parTx" presStyleLbl="revTx" presStyleIdx="1" presStyleCnt="3">
        <dgm:presLayoutVars>
          <dgm:chMax val="0"/>
          <dgm:chPref val="0"/>
        </dgm:presLayoutVars>
      </dgm:prSet>
      <dgm:spPr/>
    </dgm:pt>
    <dgm:pt modelId="{351760C9-366E-419C-B57E-EA30B5755777}" type="pres">
      <dgm:prSet presAssocID="{147F085C-4EBC-472D-B2A0-0ED07C04D645}" presName="sibTrans" presStyleCnt="0"/>
      <dgm:spPr/>
    </dgm:pt>
    <dgm:pt modelId="{E9E89CAC-15BF-4B7D-B254-504E6C42C703}" type="pres">
      <dgm:prSet presAssocID="{48405E5D-8F14-43E2-9750-998A9113E3E2}" presName="compNode" presStyleCnt="0"/>
      <dgm:spPr/>
    </dgm:pt>
    <dgm:pt modelId="{55CB561F-B82B-4F93-A3BC-E26690451BF7}" type="pres">
      <dgm:prSet presAssocID="{48405E5D-8F14-43E2-9750-998A9113E3E2}" presName="bgRect" presStyleLbl="bgShp" presStyleIdx="2" presStyleCnt="3"/>
      <dgm:spPr/>
    </dgm:pt>
    <dgm:pt modelId="{D0821FBC-7BB3-4B4F-9D5C-2A8798E3075A}" type="pres">
      <dgm:prSet presAssocID="{48405E5D-8F14-43E2-9750-998A9113E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卢布"/>
        </a:ext>
      </dgm:extLst>
    </dgm:pt>
    <dgm:pt modelId="{4CAD4D76-CF34-4A85-86A4-DCBFCA77BF16}" type="pres">
      <dgm:prSet presAssocID="{48405E5D-8F14-43E2-9750-998A9113E3E2}" presName="spaceRect" presStyleCnt="0"/>
      <dgm:spPr/>
    </dgm:pt>
    <dgm:pt modelId="{98883C68-7187-48F4-BE62-96007A5BD86A}" type="pres">
      <dgm:prSet presAssocID="{48405E5D-8F14-43E2-9750-998A9113E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C308-47A7-4E00-BA5C-5301C12D24B1}" srcId="{E813A75B-7CEE-4D39-A63B-DECAF145C1B8}" destId="{15B3099A-7627-4946-A913-142C3080FD95}" srcOrd="1" destOrd="0" parTransId="{2B176ECE-7798-42A8-9876-874B5F9F3D22}" sibTransId="{147F085C-4EBC-472D-B2A0-0ED07C04D645}"/>
    <dgm:cxn modelId="{5B69AD12-67C4-4D0B-A982-DA87F1937A63}" type="presOf" srcId="{C98A9C4E-2679-4E37-A5BE-B4A0659E49C6}" destId="{FE25C8E7-8AA4-480F-A1A1-CB42F401E270}" srcOrd="0" destOrd="0" presId="urn:microsoft.com/office/officeart/2018/2/layout/IconVerticalSolidList"/>
    <dgm:cxn modelId="{7AE6F639-FDEE-4034-A089-6CA491BC9CC5}" srcId="{E813A75B-7CEE-4D39-A63B-DECAF145C1B8}" destId="{48405E5D-8F14-43E2-9750-998A9113E3E2}" srcOrd="2" destOrd="0" parTransId="{B96CB58A-BE4B-4224-8951-828700FFA261}" sibTransId="{85257527-A709-43A6-9362-C91B1560B219}"/>
    <dgm:cxn modelId="{E988413F-C56E-4D23-A77A-CDEDB562157C}" type="presOf" srcId="{E813A75B-7CEE-4D39-A63B-DECAF145C1B8}" destId="{49D5838A-FDAE-4683-9D8B-295829CF9A08}" srcOrd="0" destOrd="0" presId="urn:microsoft.com/office/officeart/2018/2/layout/IconVerticalSolidList"/>
    <dgm:cxn modelId="{E8C4C6D7-0D9F-461E-B9EC-815156FBE3B1}" srcId="{E813A75B-7CEE-4D39-A63B-DECAF145C1B8}" destId="{C98A9C4E-2679-4E37-A5BE-B4A0659E49C6}" srcOrd="0" destOrd="0" parTransId="{26237BDC-3349-4F38-A85E-AEF9F994022C}" sibTransId="{3D48AA06-74D6-43F1-8717-AD42F46DB8D4}"/>
    <dgm:cxn modelId="{21C754E1-D736-42EF-831C-A44C999BAF7B}" type="presOf" srcId="{15B3099A-7627-4946-A913-142C3080FD95}" destId="{996EE52D-E01B-45BB-81B6-0C9508295FE6}" srcOrd="0" destOrd="0" presId="urn:microsoft.com/office/officeart/2018/2/layout/IconVerticalSolidList"/>
    <dgm:cxn modelId="{1A3434F2-852D-480A-A6CE-BA46A9A89B14}" type="presOf" srcId="{48405E5D-8F14-43E2-9750-998A9113E3E2}" destId="{98883C68-7187-48F4-BE62-96007A5BD86A}" srcOrd="0" destOrd="0" presId="urn:microsoft.com/office/officeart/2018/2/layout/IconVerticalSolidList"/>
    <dgm:cxn modelId="{5950A7EE-CED9-4D59-A8F3-12F81952E09E}" type="presParOf" srcId="{49D5838A-FDAE-4683-9D8B-295829CF9A08}" destId="{E50C0C08-2D81-48E0-95D7-00159E6A444A}" srcOrd="0" destOrd="0" presId="urn:microsoft.com/office/officeart/2018/2/layout/IconVerticalSolidList"/>
    <dgm:cxn modelId="{77D1E9E5-35AF-4167-8B13-5DC350F19057}" type="presParOf" srcId="{E50C0C08-2D81-48E0-95D7-00159E6A444A}" destId="{6AA86D26-9E39-4FB3-818C-3B5C5EF6F9F9}" srcOrd="0" destOrd="0" presId="urn:microsoft.com/office/officeart/2018/2/layout/IconVerticalSolidList"/>
    <dgm:cxn modelId="{63FBE8E2-3E30-4016-838D-071809C3A0EA}" type="presParOf" srcId="{E50C0C08-2D81-48E0-95D7-00159E6A444A}" destId="{7C68D352-62A7-4DEE-B8F9-B0E5D9835609}" srcOrd="1" destOrd="0" presId="urn:microsoft.com/office/officeart/2018/2/layout/IconVerticalSolidList"/>
    <dgm:cxn modelId="{FB882D9F-256F-4C92-ABD0-23E23879733D}" type="presParOf" srcId="{E50C0C08-2D81-48E0-95D7-00159E6A444A}" destId="{41727D97-D366-4F23-B01A-500EFD29B740}" srcOrd="2" destOrd="0" presId="urn:microsoft.com/office/officeart/2018/2/layout/IconVerticalSolidList"/>
    <dgm:cxn modelId="{86F79943-BB9A-45C7-870F-9E7A3243689E}" type="presParOf" srcId="{E50C0C08-2D81-48E0-95D7-00159E6A444A}" destId="{FE25C8E7-8AA4-480F-A1A1-CB42F401E270}" srcOrd="3" destOrd="0" presId="urn:microsoft.com/office/officeart/2018/2/layout/IconVerticalSolidList"/>
    <dgm:cxn modelId="{B1658AFB-582B-4041-814D-9ABCA4801E94}" type="presParOf" srcId="{49D5838A-FDAE-4683-9D8B-295829CF9A08}" destId="{9307606E-1500-42B4-A4EA-CE072AF54D1C}" srcOrd="1" destOrd="0" presId="urn:microsoft.com/office/officeart/2018/2/layout/IconVerticalSolidList"/>
    <dgm:cxn modelId="{5CE0CDD0-A778-4AAE-9846-8944B0FECD55}" type="presParOf" srcId="{49D5838A-FDAE-4683-9D8B-295829CF9A08}" destId="{1D6AB005-FFE9-4E84-BE03-1D525EE73DF3}" srcOrd="2" destOrd="0" presId="urn:microsoft.com/office/officeart/2018/2/layout/IconVerticalSolidList"/>
    <dgm:cxn modelId="{B66E1C62-AA61-45AF-A3D7-33C8C712010E}" type="presParOf" srcId="{1D6AB005-FFE9-4E84-BE03-1D525EE73DF3}" destId="{5B4E20E7-0A4B-452C-B2BD-2E5B68115E8F}" srcOrd="0" destOrd="0" presId="urn:microsoft.com/office/officeart/2018/2/layout/IconVerticalSolidList"/>
    <dgm:cxn modelId="{6E408CC4-259F-4A34-ADD4-2C258FE9A3B9}" type="presParOf" srcId="{1D6AB005-FFE9-4E84-BE03-1D525EE73DF3}" destId="{0488D1C0-4557-4053-AFC8-EF7EA2DED9DE}" srcOrd="1" destOrd="0" presId="urn:microsoft.com/office/officeart/2018/2/layout/IconVerticalSolidList"/>
    <dgm:cxn modelId="{776C4B4A-D54F-44D6-A5DA-583B5A7B0004}" type="presParOf" srcId="{1D6AB005-FFE9-4E84-BE03-1D525EE73DF3}" destId="{309EC36C-000F-4E63-82B5-AF6F8838E0BF}" srcOrd="2" destOrd="0" presId="urn:microsoft.com/office/officeart/2018/2/layout/IconVerticalSolidList"/>
    <dgm:cxn modelId="{09B2CE08-F288-4A9E-B12E-7DB2A9276EBA}" type="presParOf" srcId="{1D6AB005-FFE9-4E84-BE03-1D525EE73DF3}" destId="{996EE52D-E01B-45BB-81B6-0C9508295FE6}" srcOrd="3" destOrd="0" presId="urn:microsoft.com/office/officeart/2018/2/layout/IconVerticalSolidList"/>
    <dgm:cxn modelId="{5F7D49A7-4D6E-4255-8152-3FC9921F6CD6}" type="presParOf" srcId="{49D5838A-FDAE-4683-9D8B-295829CF9A08}" destId="{351760C9-366E-419C-B57E-EA30B5755777}" srcOrd="3" destOrd="0" presId="urn:microsoft.com/office/officeart/2018/2/layout/IconVerticalSolidList"/>
    <dgm:cxn modelId="{A1A5A544-5F95-4C25-AA73-A37446234FA3}" type="presParOf" srcId="{49D5838A-FDAE-4683-9D8B-295829CF9A08}" destId="{E9E89CAC-15BF-4B7D-B254-504E6C42C703}" srcOrd="4" destOrd="0" presId="urn:microsoft.com/office/officeart/2018/2/layout/IconVerticalSolidList"/>
    <dgm:cxn modelId="{C5260A72-AD7E-43DE-9F25-2F9D74D12840}" type="presParOf" srcId="{E9E89CAC-15BF-4B7D-B254-504E6C42C703}" destId="{55CB561F-B82B-4F93-A3BC-E26690451BF7}" srcOrd="0" destOrd="0" presId="urn:microsoft.com/office/officeart/2018/2/layout/IconVerticalSolidList"/>
    <dgm:cxn modelId="{85E2D7F7-4E4B-4701-9E37-E5AB855D7AA1}" type="presParOf" srcId="{E9E89CAC-15BF-4B7D-B254-504E6C42C703}" destId="{D0821FBC-7BB3-4B4F-9D5C-2A8798E3075A}" srcOrd="1" destOrd="0" presId="urn:microsoft.com/office/officeart/2018/2/layout/IconVerticalSolidList"/>
    <dgm:cxn modelId="{22C11E16-4074-4ACB-B654-6D048A089FFF}" type="presParOf" srcId="{E9E89CAC-15BF-4B7D-B254-504E6C42C703}" destId="{4CAD4D76-CF34-4A85-86A4-DCBFCA77BF16}" srcOrd="2" destOrd="0" presId="urn:microsoft.com/office/officeart/2018/2/layout/IconVerticalSolidList"/>
    <dgm:cxn modelId="{DBA140F3-0E70-49BE-A160-7A9FA3AAE526}" type="presParOf" srcId="{E9E89CAC-15BF-4B7D-B254-504E6C42C703}" destId="{98883C68-7187-48F4-BE62-96007A5BD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B667E-2419-42EB-8F01-2600D778F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65F1E-AE8A-4D80-9FB4-C2D5ED2AB7EA}">
      <dgm:prSet/>
      <dgm:spPr/>
      <dgm:t>
        <a:bodyPr/>
        <a:lstStyle/>
        <a:p>
          <a:r>
            <a:rPr lang="en-US"/>
            <a:t>1. Describe a scenario in which a forward contract has cash settlement of zero at maturity and neither counterparty has defaulted. </a:t>
          </a:r>
        </a:p>
      </dgm:t>
    </dgm:pt>
    <dgm:pt modelId="{F7434AF5-FDE9-483E-954E-4EC36C289E38}" type="parTrans" cxnId="{392DFC36-34B1-4AF0-913F-556391F1B715}">
      <dgm:prSet/>
      <dgm:spPr/>
      <dgm:t>
        <a:bodyPr/>
        <a:lstStyle/>
        <a:p>
          <a:endParaRPr lang="en-US"/>
        </a:p>
      </dgm:t>
    </dgm:pt>
    <dgm:pt modelId="{86F0AC24-A4B2-48C9-8FDD-D0A4EF5B314B}" type="sibTrans" cxnId="{392DFC36-34B1-4AF0-913F-556391F1B715}">
      <dgm:prSet/>
      <dgm:spPr/>
      <dgm:t>
        <a:bodyPr/>
        <a:lstStyle/>
        <a:p>
          <a:endParaRPr lang="en-US"/>
        </a:p>
      </dgm:t>
    </dgm:pt>
    <dgm:pt modelId="{69C053A1-53D9-40BB-92B3-7E23773D6833}">
      <dgm:prSet/>
      <dgm:spPr/>
      <dgm:t>
        <a:bodyPr/>
        <a:lstStyle/>
        <a:p>
          <a:r>
            <a:rPr lang="en-US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gm:t>
    </dgm:pt>
    <dgm:pt modelId="{9B76DB86-CE5F-49EA-A272-E2077F60195C}" type="parTrans" cxnId="{8F9B3A36-DCDB-453A-882C-7A06AADF480C}">
      <dgm:prSet/>
      <dgm:spPr/>
      <dgm:t>
        <a:bodyPr/>
        <a:lstStyle/>
        <a:p>
          <a:endParaRPr lang="en-US"/>
        </a:p>
      </dgm:t>
    </dgm:pt>
    <dgm:pt modelId="{377F1D82-74A5-4E4A-A1B2-1E88BD13BD4C}" type="sibTrans" cxnId="{8F9B3A36-DCDB-453A-882C-7A06AADF480C}">
      <dgm:prSet/>
      <dgm:spPr/>
      <dgm:t>
        <a:bodyPr/>
        <a:lstStyle/>
        <a:p>
          <a:endParaRPr lang="en-US"/>
        </a:p>
      </dgm:t>
    </dgm:pt>
    <dgm:pt modelId="{C5FC9F8C-E94A-6343-B158-B4636A522BA5}" type="pres">
      <dgm:prSet presAssocID="{7E5B667E-2419-42EB-8F01-2600D778FABC}" presName="linear" presStyleCnt="0">
        <dgm:presLayoutVars>
          <dgm:animLvl val="lvl"/>
          <dgm:resizeHandles val="exact"/>
        </dgm:presLayoutVars>
      </dgm:prSet>
      <dgm:spPr/>
    </dgm:pt>
    <dgm:pt modelId="{43EDFBE0-FC88-AB44-8F8F-1CB227FCA2F3}" type="pres">
      <dgm:prSet presAssocID="{45D65F1E-AE8A-4D80-9FB4-C2D5ED2AB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2F79A3-F2C5-CB43-82AC-BB057B4EABE4}" type="pres">
      <dgm:prSet presAssocID="{86F0AC24-A4B2-48C9-8FDD-D0A4EF5B314B}" presName="spacer" presStyleCnt="0"/>
      <dgm:spPr/>
    </dgm:pt>
    <dgm:pt modelId="{2935446E-BFB4-B145-B594-12528465BFB3}" type="pres">
      <dgm:prSet presAssocID="{69C053A1-53D9-40BB-92B3-7E23773D68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9B3A36-DCDB-453A-882C-7A06AADF480C}" srcId="{7E5B667E-2419-42EB-8F01-2600D778FABC}" destId="{69C053A1-53D9-40BB-92B3-7E23773D6833}" srcOrd="1" destOrd="0" parTransId="{9B76DB86-CE5F-49EA-A272-E2077F60195C}" sibTransId="{377F1D82-74A5-4E4A-A1B2-1E88BD13BD4C}"/>
    <dgm:cxn modelId="{392DFC36-34B1-4AF0-913F-556391F1B715}" srcId="{7E5B667E-2419-42EB-8F01-2600D778FABC}" destId="{45D65F1E-AE8A-4D80-9FB4-C2D5ED2AB7EA}" srcOrd="0" destOrd="0" parTransId="{F7434AF5-FDE9-483E-954E-4EC36C289E38}" sibTransId="{86F0AC24-A4B2-48C9-8FDD-D0A4EF5B314B}"/>
    <dgm:cxn modelId="{88A13A3E-F43A-7F43-B36F-951CE103D9A1}" type="presOf" srcId="{7E5B667E-2419-42EB-8F01-2600D778FABC}" destId="{C5FC9F8C-E94A-6343-B158-B4636A522BA5}" srcOrd="0" destOrd="0" presId="urn:microsoft.com/office/officeart/2005/8/layout/vList2"/>
    <dgm:cxn modelId="{5BB58E8D-0EEE-BC44-BCF0-D52D384B42E0}" type="presOf" srcId="{45D65F1E-AE8A-4D80-9FB4-C2D5ED2AB7EA}" destId="{43EDFBE0-FC88-AB44-8F8F-1CB227FCA2F3}" srcOrd="0" destOrd="0" presId="urn:microsoft.com/office/officeart/2005/8/layout/vList2"/>
    <dgm:cxn modelId="{08265896-6234-4541-9D75-467BC6EC85D5}" type="presOf" srcId="{69C053A1-53D9-40BB-92B3-7E23773D6833}" destId="{2935446E-BFB4-B145-B594-12528465BFB3}" srcOrd="0" destOrd="0" presId="urn:microsoft.com/office/officeart/2005/8/layout/vList2"/>
    <dgm:cxn modelId="{D637313A-1B84-A740-892B-8E3928503C75}" type="presParOf" srcId="{C5FC9F8C-E94A-6343-B158-B4636A522BA5}" destId="{43EDFBE0-FC88-AB44-8F8F-1CB227FCA2F3}" srcOrd="0" destOrd="0" presId="urn:microsoft.com/office/officeart/2005/8/layout/vList2"/>
    <dgm:cxn modelId="{7D481249-DAA5-7B46-BDD3-5F941B9F953A}" type="presParOf" srcId="{C5FC9F8C-E94A-6343-B158-B4636A522BA5}" destId="{502F79A3-F2C5-CB43-82AC-BB057B4EABE4}" srcOrd="1" destOrd="0" presId="urn:microsoft.com/office/officeart/2005/8/layout/vList2"/>
    <dgm:cxn modelId="{CC9967DD-E0A9-634C-B876-CCB156A0A4CF}" type="presParOf" srcId="{C5FC9F8C-E94A-6343-B158-B4636A522BA5}" destId="{2935446E-BFB4-B145-B594-12528465BF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25175-C805-4EF6-A501-D4592D47DC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19AB6C-8DD6-4803-98A9-134545B29816}">
      <dgm:prSet/>
      <dgm:spPr/>
      <dgm:t>
        <a:bodyPr/>
        <a:lstStyle/>
        <a:p>
          <a:r>
            <a:rPr lang="en-US" dirty="0"/>
            <a:t>Definition: Futures contracts are forward contracts with </a:t>
          </a:r>
          <a:r>
            <a:rPr lang="en-US" dirty="0">
              <a:solidFill>
                <a:srgbClr val="FF0000"/>
              </a:solidFill>
            </a:rPr>
            <a:t>standardized</a:t>
          </a:r>
          <a:r>
            <a:rPr lang="en-US" dirty="0"/>
            <a:t> sizes, dates, and underlying that trade on futures exchanges.</a:t>
          </a:r>
        </a:p>
      </dgm:t>
    </dgm:pt>
    <dgm:pt modelId="{5CB9F2AE-CB6A-419C-B640-91D253E84917}" type="parTrans" cxnId="{97ED00F0-0109-4790-BD32-7B89673A8F96}">
      <dgm:prSet/>
      <dgm:spPr/>
      <dgm:t>
        <a:bodyPr/>
        <a:lstStyle/>
        <a:p>
          <a:endParaRPr lang="en-US"/>
        </a:p>
      </dgm:t>
    </dgm:pt>
    <dgm:pt modelId="{BE01A1EA-18B3-4341-8CB5-5B34DFF60F7F}" type="sibTrans" cxnId="{97ED00F0-0109-4790-BD32-7B89673A8F96}">
      <dgm:prSet/>
      <dgm:spPr/>
      <dgm:t>
        <a:bodyPr/>
        <a:lstStyle/>
        <a:p>
          <a:endParaRPr lang="en-US"/>
        </a:p>
      </dgm:t>
    </dgm:pt>
    <dgm:pt modelId="{35831B16-5810-4BB1-85F3-2D8658A2D062}">
      <dgm:prSet/>
      <dgm:spPr/>
      <dgm:t>
        <a:bodyPr/>
        <a:lstStyle/>
        <a:p>
          <a:r>
            <a:rPr lang="en-US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dirty="0">
              <a:solidFill>
                <a:srgbClr val="FF0000"/>
              </a:solidFill>
            </a:rPr>
            <a:t>futures price, f0(T).</a:t>
          </a:r>
        </a:p>
      </dgm:t>
    </dgm:pt>
    <dgm:pt modelId="{CA9FD9A1-BD11-4060-AB6F-6980C43DE442}" type="parTrans" cxnId="{20568CF8-AFDE-4DFE-8E35-19655EC8486A}">
      <dgm:prSet/>
      <dgm:spPr/>
      <dgm:t>
        <a:bodyPr/>
        <a:lstStyle/>
        <a:p>
          <a:endParaRPr lang="en-US"/>
        </a:p>
      </dgm:t>
    </dgm:pt>
    <dgm:pt modelId="{0EDD077F-EB44-4B7C-AAE7-B691DB053DB7}" type="sibTrans" cxnId="{20568CF8-AFDE-4DFE-8E35-19655EC8486A}">
      <dgm:prSet/>
      <dgm:spPr/>
      <dgm:t>
        <a:bodyPr/>
        <a:lstStyle/>
        <a:p>
          <a:endParaRPr lang="en-US"/>
        </a:p>
      </dgm:t>
    </dgm:pt>
    <dgm:pt modelId="{68BBD05B-2F0C-2D49-AC21-4BDEAEF2B3B3}" type="pres">
      <dgm:prSet presAssocID="{09225175-C805-4EF6-A501-D4592D47DCA8}" presName="linear" presStyleCnt="0">
        <dgm:presLayoutVars>
          <dgm:animLvl val="lvl"/>
          <dgm:resizeHandles val="exact"/>
        </dgm:presLayoutVars>
      </dgm:prSet>
      <dgm:spPr/>
    </dgm:pt>
    <dgm:pt modelId="{9B9E4AEB-B7E7-994E-9CB9-D08A66D775E8}" type="pres">
      <dgm:prSet presAssocID="{D319AB6C-8DD6-4803-98A9-134545B29816}" presName="parentText" presStyleLbl="node1" presStyleIdx="0" presStyleCnt="2" custLinFactNeighborX="2180" custLinFactNeighborY="-66701">
        <dgm:presLayoutVars>
          <dgm:chMax val="0"/>
          <dgm:bulletEnabled val="1"/>
        </dgm:presLayoutVars>
      </dgm:prSet>
      <dgm:spPr/>
    </dgm:pt>
    <dgm:pt modelId="{F2A2DECA-ECD2-D14B-BE9D-F46CBDEA0C6F}" type="pres">
      <dgm:prSet presAssocID="{BE01A1EA-18B3-4341-8CB5-5B34DFF60F7F}" presName="spacer" presStyleCnt="0"/>
      <dgm:spPr/>
    </dgm:pt>
    <dgm:pt modelId="{3200F415-B300-1C4F-8BC2-0178721ECBA0}" type="pres">
      <dgm:prSet presAssocID="{35831B16-5810-4BB1-85F3-2D8658A2D0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6D6658-8DC2-4C4A-8854-5CC0445758DB}" type="presOf" srcId="{D319AB6C-8DD6-4803-98A9-134545B29816}" destId="{9B9E4AEB-B7E7-994E-9CB9-D08A66D775E8}" srcOrd="0" destOrd="0" presId="urn:microsoft.com/office/officeart/2005/8/layout/vList2"/>
    <dgm:cxn modelId="{FE84F583-B93B-C54D-8090-6D25FCA90B37}" type="presOf" srcId="{09225175-C805-4EF6-A501-D4592D47DCA8}" destId="{68BBD05B-2F0C-2D49-AC21-4BDEAEF2B3B3}" srcOrd="0" destOrd="0" presId="urn:microsoft.com/office/officeart/2005/8/layout/vList2"/>
    <dgm:cxn modelId="{2688C186-C319-D145-A7FB-BB5CE8245534}" type="presOf" srcId="{35831B16-5810-4BB1-85F3-2D8658A2D062}" destId="{3200F415-B300-1C4F-8BC2-0178721ECBA0}" srcOrd="0" destOrd="0" presId="urn:microsoft.com/office/officeart/2005/8/layout/vList2"/>
    <dgm:cxn modelId="{97ED00F0-0109-4790-BD32-7B89673A8F96}" srcId="{09225175-C805-4EF6-A501-D4592D47DCA8}" destId="{D319AB6C-8DD6-4803-98A9-134545B29816}" srcOrd="0" destOrd="0" parTransId="{5CB9F2AE-CB6A-419C-B640-91D253E84917}" sibTransId="{BE01A1EA-18B3-4341-8CB5-5B34DFF60F7F}"/>
    <dgm:cxn modelId="{20568CF8-AFDE-4DFE-8E35-19655EC8486A}" srcId="{09225175-C805-4EF6-A501-D4592D47DCA8}" destId="{35831B16-5810-4BB1-85F3-2D8658A2D062}" srcOrd="1" destOrd="0" parTransId="{CA9FD9A1-BD11-4060-AB6F-6980C43DE442}" sibTransId="{0EDD077F-EB44-4B7C-AAE7-B691DB053DB7}"/>
    <dgm:cxn modelId="{D288D09E-BAAD-5C44-8058-D01D778EDB11}" type="presParOf" srcId="{68BBD05B-2F0C-2D49-AC21-4BDEAEF2B3B3}" destId="{9B9E4AEB-B7E7-994E-9CB9-D08A66D775E8}" srcOrd="0" destOrd="0" presId="urn:microsoft.com/office/officeart/2005/8/layout/vList2"/>
    <dgm:cxn modelId="{0D746861-DA7E-F64E-A8E7-61545BADF390}" type="presParOf" srcId="{68BBD05B-2F0C-2D49-AC21-4BDEAEF2B3B3}" destId="{F2A2DECA-ECD2-D14B-BE9D-F46CBDEA0C6F}" srcOrd="1" destOrd="0" presId="urn:microsoft.com/office/officeart/2005/8/layout/vList2"/>
    <dgm:cxn modelId="{BE5B2FD9-CF85-4246-AE11-91035CF0FA7B}" type="presParOf" srcId="{68BBD05B-2F0C-2D49-AC21-4BDEAEF2B3B3}" destId="{3200F415-B300-1C4F-8BC2-0178721EC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7109D-A933-4331-BF01-EFEE5BF1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154E6-E25D-467F-8E00-CAAB2F6AD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Probably the most important distinctive characteristic of futures contracts is the </a:t>
          </a:r>
          <a:r>
            <a:rPr lang="en-US" dirty="0">
              <a:solidFill>
                <a:srgbClr val="FF0000"/>
              </a:solidFill>
            </a:rPr>
            <a:t>daily settlement </a:t>
          </a:r>
          <a:r>
            <a:rPr lang="en-US" dirty="0"/>
            <a:t>of gains and losses and the associated </a:t>
          </a:r>
          <a:r>
            <a:rPr lang="en-US" dirty="0">
              <a:solidFill>
                <a:srgbClr val="FF0000"/>
              </a:solidFill>
            </a:rPr>
            <a:t>credit guarantee </a:t>
          </a:r>
          <a:r>
            <a:rPr lang="en-US" dirty="0"/>
            <a:t>provided by the exchange through its clearinghouse.</a:t>
          </a:r>
        </a:p>
      </dgm:t>
    </dgm:pt>
    <dgm:pt modelId="{7242AEB5-D316-4D54-AE86-BE6FBE753C43}" type="parTrans" cxnId="{A709F083-CCD1-4887-9B61-47C3A48E55D4}">
      <dgm:prSet/>
      <dgm:spPr/>
      <dgm:t>
        <a:bodyPr/>
        <a:lstStyle/>
        <a:p>
          <a:endParaRPr lang="en-US"/>
        </a:p>
      </dgm:t>
    </dgm:pt>
    <dgm:pt modelId="{5378D5AA-1297-4C98-A670-FB6F1DEAF8CC}" type="sibTrans" cxnId="{A709F083-CCD1-4887-9B61-47C3A48E55D4}">
      <dgm:prSet/>
      <dgm:spPr/>
      <dgm:t>
        <a:bodyPr/>
        <a:lstStyle/>
        <a:p>
          <a:endParaRPr lang="en-US"/>
        </a:p>
      </dgm:t>
    </dgm:pt>
    <dgm:pt modelId="{9E895415-C667-4C40-A295-593F56665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the end of each day, the clearinghouse engages in a practice called </a:t>
          </a:r>
          <a:r>
            <a:rPr lang="en-US" dirty="0">
              <a:solidFill>
                <a:srgbClr val="FF0000"/>
              </a:solidFill>
            </a:rPr>
            <a:t>mark to market</a:t>
          </a:r>
          <a:r>
            <a:rPr lang="en-US" dirty="0"/>
            <a:t>, also known as the </a:t>
          </a:r>
          <a:r>
            <a:rPr lang="en-US" dirty="0">
              <a:solidFill>
                <a:srgbClr val="FF0000"/>
              </a:solidFill>
            </a:rPr>
            <a:t>daily settlement</a:t>
          </a:r>
          <a:r>
            <a:rPr lang="en-US" dirty="0"/>
            <a:t>.</a:t>
          </a:r>
        </a:p>
      </dgm:t>
    </dgm:pt>
    <dgm:pt modelId="{04A3C044-9313-480F-8E9A-EDC313EEA10B}" type="parTrans" cxnId="{101CCC37-D98A-4013-83B1-F17DE1B70FE9}">
      <dgm:prSet/>
      <dgm:spPr/>
      <dgm:t>
        <a:bodyPr/>
        <a:lstStyle/>
        <a:p>
          <a:endParaRPr lang="en-US"/>
        </a:p>
      </dgm:t>
    </dgm:pt>
    <dgm:pt modelId="{50FC89DB-FF62-45FF-B45E-0AA21C03EC58}" type="sibTrans" cxnId="{101CCC37-D98A-4013-83B1-F17DE1B70FE9}">
      <dgm:prSet/>
      <dgm:spPr/>
      <dgm:t>
        <a:bodyPr/>
        <a:lstStyle/>
        <a:p>
          <a:endParaRPr lang="en-US"/>
        </a:p>
      </dgm:t>
    </dgm:pt>
    <dgm:pt modelId="{33732F1F-CE57-46B4-90C9-4633EB3AC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account is specifically referred to as a margin</a:t>
          </a:r>
          <a:r>
            <a:rPr lang="en-US" b="1"/>
            <a:t> </a:t>
          </a:r>
          <a:r>
            <a:rPr lang="en-US"/>
            <a:t>account.</a:t>
          </a:r>
        </a:p>
      </dgm:t>
    </dgm:pt>
    <dgm:pt modelId="{6171493E-6372-412D-8746-36D9B96D90A6}" type="parTrans" cxnId="{946FC7A3-9AC9-48D8-82DC-E0C5003F3950}">
      <dgm:prSet/>
      <dgm:spPr/>
      <dgm:t>
        <a:bodyPr/>
        <a:lstStyle/>
        <a:p>
          <a:endParaRPr lang="en-US"/>
        </a:p>
      </dgm:t>
    </dgm:pt>
    <dgm:pt modelId="{BBB3DFBC-AD1A-4BF8-811F-8E0F1ED00725}" type="sibTrans" cxnId="{946FC7A3-9AC9-48D8-82DC-E0C5003F3950}">
      <dgm:prSet/>
      <dgm:spPr/>
      <dgm:t>
        <a:bodyPr/>
        <a:lstStyle/>
        <a:p>
          <a:endParaRPr lang="en-US"/>
        </a:p>
      </dgm:t>
    </dgm:pt>
    <dgm:pt modelId="{4B5B79F5-0362-4CCA-B8FB-B5AB71844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Initial margin</a:t>
          </a:r>
        </a:p>
      </dgm:t>
    </dgm:pt>
    <dgm:pt modelId="{5B88983F-1472-4ECA-A202-3ED85EA1A5C3}" type="parTrans" cxnId="{11998D71-A0EA-45D8-95CE-ECC911E48D3D}">
      <dgm:prSet/>
      <dgm:spPr/>
      <dgm:t>
        <a:bodyPr/>
        <a:lstStyle/>
        <a:p>
          <a:endParaRPr lang="en-US"/>
        </a:p>
      </dgm:t>
    </dgm:pt>
    <dgm:pt modelId="{F8A6CA0B-C5FB-469D-B0F9-4FA265FFF05D}" type="sibTrans" cxnId="{11998D71-A0EA-45D8-95CE-ECC911E48D3D}">
      <dgm:prSet/>
      <dgm:spPr/>
      <dgm:t>
        <a:bodyPr/>
        <a:lstStyle/>
        <a:p>
          <a:endParaRPr lang="en-US"/>
        </a:p>
      </dgm:t>
    </dgm:pt>
    <dgm:pt modelId="{7ECE3930-1DCE-49C9-A7C7-7868B3D15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Maintenance margin</a:t>
          </a:r>
        </a:p>
      </dgm:t>
    </dgm:pt>
    <dgm:pt modelId="{8C84CEA7-9AC9-46E0-A893-4FB3C2AF0F07}" type="parTrans" cxnId="{9270E8D6-6E4D-44E5-982F-29BB75AB716E}">
      <dgm:prSet/>
      <dgm:spPr/>
      <dgm:t>
        <a:bodyPr/>
        <a:lstStyle/>
        <a:p>
          <a:endParaRPr lang="en-US"/>
        </a:p>
      </dgm:t>
    </dgm:pt>
    <dgm:pt modelId="{81B64CD4-9C8C-4433-B480-F4BF38136157}" type="sibTrans" cxnId="{9270E8D6-6E4D-44E5-982F-29BB75AB716E}">
      <dgm:prSet/>
      <dgm:spPr/>
      <dgm:t>
        <a:bodyPr/>
        <a:lstStyle/>
        <a:p>
          <a:endParaRPr lang="en-US"/>
        </a:p>
      </dgm:t>
    </dgm:pt>
    <dgm:pt modelId="{A35D7B48-FFB5-4143-91F1-8B6BC35B6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Margin call</a:t>
          </a:r>
        </a:p>
      </dgm:t>
    </dgm:pt>
    <dgm:pt modelId="{0940ED25-DB18-4B17-A3C7-348DD0883F20}" type="parTrans" cxnId="{7914D71D-D177-4100-B4A8-8D47C0B0C36A}">
      <dgm:prSet/>
      <dgm:spPr/>
      <dgm:t>
        <a:bodyPr/>
        <a:lstStyle/>
        <a:p>
          <a:endParaRPr lang="en-US"/>
        </a:p>
      </dgm:t>
    </dgm:pt>
    <dgm:pt modelId="{09037F3E-1562-4335-B9BB-098AF3353205}" type="sibTrans" cxnId="{7914D71D-D177-4100-B4A8-8D47C0B0C36A}">
      <dgm:prSet/>
      <dgm:spPr/>
      <dgm:t>
        <a:bodyPr/>
        <a:lstStyle/>
        <a:p>
          <a:endParaRPr lang="en-US"/>
        </a:p>
      </dgm:t>
    </dgm:pt>
    <dgm:pt modelId="{2B3ECA7B-4020-4BD3-8DCE-71A397421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Variation margin</a:t>
          </a:r>
        </a:p>
      </dgm:t>
    </dgm:pt>
    <dgm:pt modelId="{9C61C676-9BBF-4465-92D2-BAD61C7C991C}" type="parTrans" cxnId="{63C8C02D-463C-4DC7-A50A-62F06BD4E11E}">
      <dgm:prSet/>
      <dgm:spPr/>
      <dgm:t>
        <a:bodyPr/>
        <a:lstStyle/>
        <a:p>
          <a:endParaRPr lang="en-US"/>
        </a:p>
      </dgm:t>
    </dgm:pt>
    <dgm:pt modelId="{D4C315A0-4F55-4AC2-A342-8CF976CC3B72}" type="sibTrans" cxnId="{63C8C02D-463C-4DC7-A50A-62F06BD4E11E}">
      <dgm:prSet/>
      <dgm:spPr/>
      <dgm:t>
        <a:bodyPr/>
        <a:lstStyle/>
        <a:p>
          <a:endParaRPr lang="en-US"/>
        </a:p>
      </dgm:t>
    </dgm:pt>
    <dgm:pt modelId="{A8BE7E43-EBE8-4E69-8634-BF9AFD203986}" type="pres">
      <dgm:prSet presAssocID="{DDF7109D-A933-4331-BF01-EFEE5BF19E49}" presName="root" presStyleCnt="0">
        <dgm:presLayoutVars>
          <dgm:dir/>
          <dgm:resizeHandles val="exact"/>
        </dgm:presLayoutVars>
      </dgm:prSet>
      <dgm:spPr/>
    </dgm:pt>
    <dgm:pt modelId="{B7EA84EC-7052-4C8E-882D-61028A32F177}" type="pres">
      <dgm:prSet presAssocID="{66D154E6-E25D-467F-8E00-CAAB2F6AD7C2}" presName="compNode" presStyleCnt="0"/>
      <dgm:spPr/>
    </dgm:pt>
    <dgm:pt modelId="{374E5866-3565-4839-BDEF-D1CC0E192629}" type="pres">
      <dgm:prSet presAssocID="{66D154E6-E25D-467F-8E00-CAAB2F6AD7C2}" presName="bgRect" presStyleLbl="bgShp" presStyleIdx="0" presStyleCnt="3" custLinFactNeighborX="2180" custLinFactNeighborY="-645"/>
      <dgm:spPr/>
    </dgm:pt>
    <dgm:pt modelId="{6D4576ED-3D6A-4E27-8E8F-2B11C8CB60DB}" type="pres">
      <dgm:prSet presAssocID="{66D154E6-E25D-467F-8E00-CAAB2F6AD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8D107CFE-4078-4ED3-B9DF-B454B2BB4D08}" type="pres">
      <dgm:prSet presAssocID="{66D154E6-E25D-467F-8E00-CAAB2F6AD7C2}" presName="spaceRect" presStyleCnt="0"/>
      <dgm:spPr/>
    </dgm:pt>
    <dgm:pt modelId="{9A6A8F43-7775-41B8-999B-812E8DED0B77}" type="pres">
      <dgm:prSet presAssocID="{66D154E6-E25D-467F-8E00-CAAB2F6AD7C2}" presName="parTx" presStyleLbl="revTx" presStyleIdx="0" presStyleCnt="4">
        <dgm:presLayoutVars>
          <dgm:chMax val="0"/>
          <dgm:chPref val="0"/>
        </dgm:presLayoutVars>
      </dgm:prSet>
      <dgm:spPr/>
    </dgm:pt>
    <dgm:pt modelId="{83390735-0AD2-43DC-8000-BA999938A801}" type="pres">
      <dgm:prSet presAssocID="{5378D5AA-1297-4C98-A670-FB6F1DEAF8CC}" presName="sibTrans" presStyleCnt="0"/>
      <dgm:spPr/>
    </dgm:pt>
    <dgm:pt modelId="{DEEDE28C-6140-42CC-B6FD-D7ED589E6600}" type="pres">
      <dgm:prSet presAssocID="{9E895415-C667-4C40-A295-593F56665761}" presName="compNode" presStyleCnt="0"/>
      <dgm:spPr/>
    </dgm:pt>
    <dgm:pt modelId="{865A6B11-3230-485A-BFAF-9E23DE02F03F}" type="pres">
      <dgm:prSet presAssocID="{9E895415-C667-4C40-A295-593F56665761}" presName="bgRect" presStyleLbl="bgShp" presStyleIdx="1" presStyleCnt="3"/>
      <dgm:spPr/>
    </dgm:pt>
    <dgm:pt modelId="{66D9AFC2-D680-411C-8F90-E15381D1A237}" type="pres">
      <dgm:prSet presAssocID="{9E895415-C667-4C40-A295-593F56665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4EA3C924-6CED-4DB3-9000-2E428B7FBDA7}" type="pres">
      <dgm:prSet presAssocID="{9E895415-C667-4C40-A295-593F56665761}" presName="spaceRect" presStyleCnt="0"/>
      <dgm:spPr/>
    </dgm:pt>
    <dgm:pt modelId="{8193C3B4-7C35-4EA4-AF21-2D06743CD313}" type="pres">
      <dgm:prSet presAssocID="{9E895415-C667-4C40-A295-593F56665761}" presName="parTx" presStyleLbl="revTx" presStyleIdx="1" presStyleCnt="4">
        <dgm:presLayoutVars>
          <dgm:chMax val="0"/>
          <dgm:chPref val="0"/>
        </dgm:presLayoutVars>
      </dgm:prSet>
      <dgm:spPr/>
    </dgm:pt>
    <dgm:pt modelId="{52463227-9828-47C7-9464-85F73B77FCAA}" type="pres">
      <dgm:prSet presAssocID="{50FC89DB-FF62-45FF-B45E-0AA21C03EC58}" presName="sibTrans" presStyleCnt="0"/>
      <dgm:spPr/>
    </dgm:pt>
    <dgm:pt modelId="{6BC16DB1-5390-4D1E-8B76-20D374165E25}" type="pres">
      <dgm:prSet presAssocID="{33732F1F-CE57-46B4-90C9-4633EB3ACC9A}" presName="compNode" presStyleCnt="0"/>
      <dgm:spPr/>
    </dgm:pt>
    <dgm:pt modelId="{F0384FAF-AFF8-4682-9F0E-043D9744E5E6}" type="pres">
      <dgm:prSet presAssocID="{33732F1F-CE57-46B4-90C9-4633EB3ACC9A}" presName="bgRect" presStyleLbl="bgShp" presStyleIdx="2" presStyleCnt="3"/>
      <dgm:spPr/>
    </dgm:pt>
    <dgm:pt modelId="{DB517849-A944-4E4C-B7AB-C89DF5B1A464}" type="pres">
      <dgm:prSet presAssocID="{33732F1F-CE57-46B4-90C9-4633EB3AC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518E69A-718C-4EE6-A16A-5CFC3345447C}" type="pres">
      <dgm:prSet presAssocID="{33732F1F-CE57-46B4-90C9-4633EB3ACC9A}" presName="spaceRect" presStyleCnt="0"/>
      <dgm:spPr/>
    </dgm:pt>
    <dgm:pt modelId="{20293E29-16F9-4DCE-8C8B-12EE30C98756}" type="pres">
      <dgm:prSet presAssocID="{33732F1F-CE57-46B4-90C9-4633EB3ACC9A}" presName="parTx" presStyleLbl="revTx" presStyleIdx="2" presStyleCnt="4">
        <dgm:presLayoutVars>
          <dgm:chMax val="0"/>
          <dgm:chPref val="0"/>
        </dgm:presLayoutVars>
      </dgm:prSet>
      <dgm:spPr/>
    </dgm:pt>
    <dgm:pt modelId="{9C7522BB-39C6-4B9B-AD1E-23F8C92134B6}" type="pres">
      <dgm:prSet presAssocID="{33732F1F-CE57-46B4-90C9-4633EB3ACC9A}" presName="desTx" presStyleLbl="revTx" presStyleIdx="3" presStyleCnt="4">
        <dgm:presLayoutVars/>
      </dgm:prSet>
      <dgm:spPr/>
    </dgm:pt>
  </dgm:ptLst>
  <dgm:cxnLst>
    <dgm:cxn modelId="{37759F13-D57E-4752-9435-CD9FA9255F93}" type="presOf" srcId="{4B5B79F5-0362-4CCA-B8FB-B5AB71844B67}" destId="{9C7522BB-39C6-4B9B-AD1E-23F8C92134B6}" srcOrd="0" destOrd="0" presId="urn:microsoft.com/office/officeart/2018/2/layout/IconVerticalSolidList"/>
    <dgm:cxn modelId="{7914D71D-D177-4100-B4A8-8D47C0B0C36A}" srcId="{33732F1F-CE57-46B4-90C9-4633EB3ACC9A}" destId="{A35D7B48-FFB5-4143-91F1-8B6BC35B6E47}" srcOrd="2" destOrd="0" parTransId="{0940ED25-DB18-4B17-A3C7-348DD0883F20}" sibTransId="{09037F3E-1562-4335-B9BB-098AF3353205}"/>
    <dgm:cxn modelId="{F6F16722-F30F-474A-B53B-9704446C72ED}" type="presOf" srcId="{33732F1F-CE57-46B4-90C9-4633EB3ACC9A}" destId="{20293E29-16F9-4DCE-8C8B-12EE30C98756}" srcOrd="0" destOrd="0" presId="urn:microsoft.com/office/officeart/2018/2/layout/IconVerticalSolidList"/>
    <dgm:cxn modelId="{63C8C02D-463C-4DC7-A50A-62F06BD4E11E}" srcId="{33732F1F-CE57-46B4-90C9-4633EB3ACC9A}" destId="{2B3ECA7B-4020-4BD3-8DCE-71A397421064}" srcOrd="3" destOrd="0" parTransId="{9C61C676-9BBF-4465-92D2-BAD61C7C991C}" sibTransId="{D4C315A0-4F55-4AC2-A342-8CF976CC3B72}"/>
    <dgm:cxn modelId="{101CCC37-D98A-4013-83B1-F17DE1B70FE9}" srcId="{DDF7109D-A933-4331-BF01-EFEE5BF19E49}" destId="{9E895415-C667-4C40-A295-593F56665761}" srcOrd="1" destOrd="0" parTransId="{04A3C044-9313-480F-8E9A-EDC313EEA10B}" sibTransId="{50FC89DB-FF62-45FF-B45E-0AA21C03EC58}"/>
    <dgm:cxn modelId="{D77E7068-8F97-4003-9B92-EED044EF193E}" type="presOf" srcId="{9E895415-C667-4C40-A295-593F56665761}" destId="{8193C3B4-7C35-4EA4-AF21-2D06743CD313}" srcOrd="0" destOrd="0" presId="urn:microsoft.com/office/officeart/2018/2/layout/IconVerticalSolidList"/>
    <dgm:cxn modelId="{11998D71-A0EA-45D8-95CE-ECC911E48D3D}" srcId="{33732F1F-CE57-46B4-90C9-4633EB3ACC9A}" destId="{4B5B79F5-0362-4CCA-B8FB-B5AB71844B67}" srcOrd="0" destOrd="0" parTransId="{5B88983F-1472-4ECA-A202-3ED85EA1A5C3}" sibTransId="{F8A6CA0B-C5FB-469D-B0F9-4FA265FFF05D}"/>
    <dgm:cxn modelId="{06077181-A96E-4997-AA0A-42AAC76DE6D6}" type="presOf" srcId="{7ECE3930-1DCE-49C9-A7C7-7868B3D153DF}" destId="{9C7522BB-39C6-4B9B-AD1E-23F8C92134B6}" srcOrd="0" destOrd="1" presId="urn:microsoft.com/office/officeart/2018/2/layout/IconVerticalSolidList"/>
    <dgm:cxn modelId="{A709F083-CCD1-4887-9B61-47C3A48E55D4}" srcId="{DDF7109D-A933-4331-BF01-EFEE5BF19E49}" destId="{66D154E6-E25D-467F-8E00-CAAB2F6AD7C2}" srcOrd="0" destOrd="0" parTransId="{7242AEB5-D316-4D54-AE86-BE6FBE753C43}" sibTransId="{5378D5AA-1297-4C98-A670-FB6F1DEAF8CC}"/>
    <dgm:cxn modelId="{0E531E91-A40A-406A-BA8A-0F4327B89A8C}" type="presOf" srcId="{2B3ECA7B-4020-4BD3-8DCE-71A397421064}" destId="{9C7522BB-39C6-4B9B-AD1E-23F8C92134B6}" srcOrd="0" destOrd="3" presId="urn:microsoft.com/office/officeart/2018/2/layout/IconVerticalSolidList"/>
    <dgm:cxn modelId="{946FC7A3-9AC9-48D8-82DC-E0C5003F3950}" srcId="{DDF7109D-A933-4331-BF01-EFEE5BF19E49}" destId="{33732F1F-CE57-46B4-90C9-4633EB3ACC9A}" srcOrd="2" destOrd="0" parTransId="{6171493E-6372-412D-8746-36D9B96D90A6}" sibTransId="{BBB3DFBC-AD1A-4BF8-811F-8E0F1ED00725}"/>
    <dgm:cxn modelId="{D34881AD-C371-4933-870C-51BBD07E5342}" type="presOf" srcId="{DDF7109D-A933-4331-BF01-EFEE5BF19E49}" destId="{A8BE7E43-EBE8-4E69-8634-BF9AFD203986}" srcOrd="0" destOrd="0" presId="urn:microsoft.com/office/officeart/2018/2/layout/IconVerticalSolidList"/>
    <dgm:cxn modelId="{FC86E6CC-877C-441E-B801-2EF097910031}" type="presOf" srcId="{66D154E6-E25D-467F-8E00-CAAB2F6AD7C2}" destId="{9A6A8F43-7775-41B8-999B-812E8DED0B77}" srcOrd="0" destOrd="0" presId="urn:microsoft.com/office/officeart/2018/2/layout/IconVerticalSolidList"/>
    <dgm:cxn modelId="{9270E8D6-6E4D-44E5-982F-29BB75AB716E}" srcId="{33732F1F-CE57-46B4-90C9-4633EB3ACC9A}" destId="{7ECE3930-1DCE-49C9-A7C7-7868B3D153DF}" srcOrd="1" destOrd="0" parTransId="{8C84CEA7-9AC9-46E0-A893-4FB3C2AF0F07}" sibTransId="{81B64CD4-9C8C-4433-B480-F4BF38136157}"/>
    <dgm:cxn modelId="{52EC30D9-9358-4C0B-A493-1892933C58FE}" type="presOf" srcId="{A35D7B48-FFB5-4143-91F1-8B6BC35B6E47}" destId="{9C7522BB-39C6-4B9B-AD1E-23F8C92134B6}" srcOrd="0" destOrd="2" presId="urn:microsoft.com/office/officeart/2018/2/layout/IconVerticalSolidList"/>
    <dgm:cxn modelId="{ADCE209C-9DD8-4553-8149-5B0505C0D432}" type="presParOf" srcId="{A8BE7E43-EBE8-4E69-8634-BF9AFD203986}" destId="{B7EA84EC-7052-4C8E-882D-61028A32F177}" srcOrd="0" destOrd="0" presId="urn:microsoft.com/office/officeart/2018/2/layout/IconVerticalSolidList"/>
    <dgm:cxn modelId="{75E5B91D-E2C1-4DB0-ADF8-F6D96F80675E}" type="presParOf" srcId="{B7EA84EC-7052-4C8E-882D-61028A32F177}" destId="{374E5866-3565-4839-BDEF-D1CC0E192629}" srcOrd="0" destOrd="0" presId="urn:microsoft.com/office/officeart/2018/2/layout/IconVerticalSolidList"/>
    <dgm:cxn modelId="{F4F5EC3B-8A17-4BEE-9863-F71C98638228}" type="presParOf" srcId="{B7EA84EC-7052-4C8E-882D-61028A32F177}" destId="{6D4576ED-3D6A-4E27-8E8F-2B11C8CB60DB}" srcOrd="1" destOrd="0" presId="urn:microsoft.com/office/officeart/2018/2/layout/IconVerticalSolidList"/>
    <dgm:cxn modelId="{2DC62CCD-E969-42AC-8400-789B0516E896}" type="presParOf" srcId="{B7EA84EC-7052-4C8E-882D-61028A32F177}" destId="{8D107CFE-4078-4ED3-B9DF-B454B2BB4D08}" srcOrd="2" destOrd="0" presId="urn:microsoft.com/office/officeart/2018/2/layout/IconVerticalSolidList"/>
    <dgm:cxn modelId="{F986F20B-65C9-47B1-87E8-D289B41E7297}" type="presParOf" srcId="{B7EA84EC-7052-4C8E-882D-61028A32F177}" destId="{9A6A8F43-7775-41B8-999B-812E8DED0B77}" srcOrd="3" destOrd="0" presId="urn:microsoft.com/office/officeart/2018/2/layout/IconVerticalSolidList"/>
    <dgm:cxn modelId="{7302C7D6-AA16-46E5-AC5F-39C1651DCC00}" type="presParOf" srcId="{A8BE7E43-EBE8-4E69-8634-BF9AFD203986}" destId="{83390735-0AD2-43DC-8000-BA999938A801}" srcOrd="1" destOrd="0" presId="urn:microsoft.com/office/officeart/2018/2/layout/IconVerticalSolidList"/>
    <dgm:cxn modelId="{0CD59041-1DC9-4600-A0B2-C0C830EFE897}" type="presParOf" srcId="{A8BE7E43-EBE8-4E69-8634-BF9AFD203986}" destId="{DEEDE28C-6140-42CC-B6FD-D7ED589E6600}" srcOrd="2" destOrd="0" presId="urn:microsoft.com/office/officeart/2018/2/layout/IconVerticalSolidList"/>
    <dgm:cxn modelId="{3660F56A-501C-4C49-A577-AD9CDE2B09CD}" type="presParOf" srcId="{DEEDE28C-6140-42CC-B6FD-D7ED589E6600}" destId="{865A6B11-3230-485A-BFAF-9E23DE02F03F}" srcOrd="0" destOrd="0" presId="urn:microsoft.com/office/officeart/2018/2/layout/IconVerticalSolidList"/>
    <dgm:cxn modelId="{59D63735-A4AA-4F6B-81B7-0B5E31CD3F8C}" type="presParOf" srcId="{DEEDE28C-6140-42CC-B6FD-D7ED589E6600}" destId="{66D9AFC2-D680-411C-8F90-E15381D1A237}" srcOrd="1" destOrd="0" presId="urn:microsoft.com/office/officeart/2018/2/layout/IconVerticalSolidList"/>
    <dgm:cxn modelId="{0E638032-EFEB-4048-89C5-1604A1624AA2}" type="presParOf" srcId="{DEEDE28C-6140-42CC-B6FD-D7ED589E6600}" destId="{4EA3C924-6CED-4DB3-9000-2E428B7FBDA7}" srcOrd="2" destOrd="0" presId="urn:microsoft.com/office/officeart/2018/2/layout/IconVerticalSolidList"/>
    <dgm:cxn modelId="{7EC36F79-CFAF-4C09-9214-7BA839D9F5D7}" type="presParOf" srcId="{DEEDE28C-6140-42CC-B6FD-D7ED589E6600}" destId="{8193C3B4-7C35-4EA4-AF21-2D06743CD313}" srcOrd="3" destOrd="0" presId="urn:microsoft.com/office/officeart/2018/2/layout/IconVerticalSolidList"/>
    <dgm:cxn modelId="{A0F4E3F8-ECDA-4B0C-BCDD-903C4D926C4E}" type="presParOf" srcId="{A8BE7E43-EBE8-4E69-8634-BF9AFD203986}" destId="{52463227-9828-47C7-9464-85F73B77FCAA}" srcOrd="3" destOrd="0" presId="urn:microsoft.com/office/officeart/2018/2/layout/IconVerticalSolidList"/>
    <dgm:cxn modelId="{23D787CB-AD8C-43B6-AE38-56C76ECD926D}" type="presParOf" srcId="{A8BE7E43-EBE8-4E69-8634-BF9AFD203986}" destId="{6BC16DB1-5390-4D1E-8B76-20D374165E25}" srcOrd="4" destOrd="0" presId="urn:microsoft.com/office/officeart/2018/2/layout/IconVerticalSolidList"/>
    <dgm:cxn modelId="{EAEACC26-D16D-4882-9F2C-15320FFEDE0E}" type="presParOf" srcId="{6BC16DB1-5390-4D1E-8B76-20D374165E25}" destId="{F0384FAF-AFF8-4682-9F0E-043D9744E5E6}" srcOrd="0" destOrd="0" presId="urn:microsoft.com/office/officeart/2018/2/layout/IconVerticalSolidList"/>
    <dgm:cxn modelId="{D5EAA0F9-8AA2-468B-AFBC-ED9BA4FDE384}" type="presParOf" srcId="{6BC16DB1-5390-4D1E-8B76-20D374165E25}" destId="{DB517849-A944-4E4C-B7AB-C89DF5B1A464}" srcOrd="1" destOrd="0" presId="urn:microsoft.com/office/officeart/2018/2/layout/IconVerticalSolidList"/>
    <dgm:cxn modelId="{0330AA4A-0095-4E20-BBC8-C4A6100411C4}" type="presParOf" srcId="{6BC16DB1-5390-4D1E-8B76-20D374165E25}" destId="{F518E69A-718C-4EE6-A16A-5CFC3345447C}" srcOrd="2" destOrd="0" presId="urn:microsoft.com/office/officeart/2018/2/layout/IconVerticalSolidList"/>
    <dgm:cxn modelId="{FFC40DA9-C9A8-4C83-A5E9-B94D37F0C4DE}" type="presParOf" srcId="{6BC16DB1-5390-4D1E-8B76-20D374165E25}" destId="{20293E29-16F9-4DCE-8C8B-12EE30C98756}" srcOrd="3" destOrd="0" presId="urn:microsoft.com/office/officeart/2018/2/layout/IconVerticalSolidList"/>
    <dgm:cxn modelId="{9C27E2B4-FFA1-4EB1-BD0E-EB0BEC433A69}" type="presParOf" srcId="{6BC16DB1-5390-4D1E-8B76-20D374165E25}" destId="{9C7522BB-39C6-4B9B-AD1E-23F8C92134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65AD8-174B-4062-BF05-55E5FA535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27D-B6DB-4485-B0C7-8E2167C10211}">
      <dgm:prSet/>
      <dgm:spPr/>
      <dgm:t>
        <a:bodyPr/>
        <a:lstStyle/>
        <a:p>
          <a:r>
            <a:rPr lang="en-US"/>
            <a:t>By standardizing these contracts and creating an organized market with rules, regulations, and a central clearing facility, the futures markets offer an element of </a:t>
          </a:r>
          <a:r>
            <a:rPr lang="en-US">
              <a:solidFill>
                <a:srgbClr val="FF0000"/>
              </a:solidFill>
            </a:rPr>
            <a:t>liquidity</a:t>
          </a:r>
          <a:r>
            <a:rPr lang="en-US"/>
            <a:t> and </a:t>
          </a:r>
          <a:r>
            <a:rPr lang="en-US">
              <a:solidFill>
                <a:srgbClr val="FF0000"/>
              </a:solidFill>
            </a:rPr>
            <a:t>protection against loss by default.</a:t>
          </a:r>
          <a:endParaRPr lang="en-US" dirty="0">
            <a:solidFill>
              <a:srgbClr val="FF0000"/>
            </a:solidFill>
          </a:endParaRPr>
        </a:p>
      </dgm:t>
    </dgm:pt>
    <dgm:pt modelId="{39B5CF56-C446-4E10-9541-4D1001826C53}" type="parTrans" cxnId="{1DB93653-08FF-471B-B649-B9CF6EAE370F}">
      <dgm:prSet/>
      <dgm:spPr/>
      <dgm:t>
        <a:bodyPr/>
        <a:lstStyle/>
        <a:p>
          <a:endParaRPr lang="en-US"/>
        </a:p>
      </dgm:t>
    </dgm:pt>
    <dgm:pt modelId="{3E41C04B-59D8-405B-A436-1890E66ACD9F}" type="sibTrans" cxnId="{1DB93653-08FF-471B-B649-B9CF6EAE370F}">
      <dgm:prSet/>
      <dgm:spPr/>
      <dgm:t>
        <a:bodyPr/>
        <a:lstStyle/>
        <a:p>
          <a:endParaRPr lang="en-US"/>
        </a:p>
      </dgm:t>
    </dgm:pt>
    <dgm:pt modelId="{82615668-9298-41E1-B341-8A4546B2A4E5}">
      <dgm:prSet/>
      <dgm:spPr/>
      <dgm:t>
        <a:bodyPr/>
        <a:lstStyle/>
        <a:p>
          <a:r>
            <a:rPr lang="en-US"/>
            <a:t>Futures exchanges are </a:t>
          </a:r>
          <a:r>
            <a:rPr lang="en-US">
              <a:solidFill>
                <a:srgbClr val="FF0000"/>
              </a:solidFill>
            </a:rPr>
            <a:t>highly regulated </a:t>
          </a:r>
          <a:r>
            <a:rPr lang="en-US"/>
            <a:t>at the national level in all countries.</a:t>
          </a:r>
          <a:endParaRPr lang="en-US" dirty="0"/>
        </a:p>
      </dgm:t>
    </dgm:pt>
    <dgm:pt modelId="{A74D0589-7572-4312-94CA-98327AF8A4A0}" type="parTrans" cxnId="{7F222AFD-41E8-4CB4-B2A1-403C99D9F63B}">
      <dgm:prSet/>
      <dgm:spPr/>
      <dgm:t>
        <a:bodyPr/>
        <a:lstStyle/>
        <a:p>
          <a:endParaRPr lang="en-US"/>
        </a:p>
      </dgm:t>
    </dgm:pt>
    <dgm:pt modelId="{66B92007-DDF1-43ED-B4CF-AEC388F928B6}" type="sibTrans" cxnId="{7F222AFD-41E8-4CB4-B2A1-403C99D9F63B}">
      <dgm:prSet/>
      <dgm:spPr/>
      <dgm:t>
        <a:bodyPr/>
        <a:lstStyle/>
        <a:p>
          <a:endParaRPr lang="en-US"/>
        </a:p>
      </dgm:t>
    </dgm:pt>
    <dgm:pt modelId="{B2AF295F-D774-49A4-BB34-FB57A47646C2}">
      <dgm:prSet/>
      <dgm:spPr/>
      <dgm:t>
        <a:bodyPr/>
        <a:lstStyle/>
        <a:p>
          <a:r>
            <a:rPr lang="en-US"/>
            <a:t>Some futures contracts also limit daily price changes. These rules, called </a:t>
          </a:r>
          <a:r>
            <a:rPr lang="en-US">
              <a:solidFill>
                <a:srgbClr val="FF0000"/>
              </a:solidFill>
            </a:rPr>
            <a:t>price limits</a:t>
          </a:r>
          <a:r>
            <a:rPr lang="en-US"/>
            <a:t>, establish a band relative to the previous day’s settlement price within which all trades must occur. </a:t>
          </a:r>
          <a:endParaRPr lang="en-US" dirty="0"/>
        </a:p>
      </dgm:t>
    </dgm:pt>
    <dgm:pt modelId="{476ADF77-062C-4DD5-AB76-524873A84D53}" type="parTrans" cxnId="{23E907D5-C655-45F6-A5D5-5C2BFF16C164}">
      <dgm:prSet/>
      <dgm:spPr/>
      <dgm:t>
        <a:bodyPr/>
        <a:lstStyle/>
        <a:p>
          <a:endParaRPr lang="en-US"/>
        </a:p>
      </dgm:t>
    </dgm:pt>
    <dgm:pt modelId="{BF450C8A-38B2-40D2-A973-E50C5DB8734D}" type="sibTrans" cxnId="{23E907D5-C655-45F6-A5D5-5C2BFF16C164}">
      <dgm:prSet/>
      <dgm:spPr/>
      <dgm:t>
        <a:bodyPr/>
        <a:lstStyle/>
        <a:p>
          <a:endParaRPr lang="en-US"/>
        </a:p>
      </dgm:t>
    </dgm:pt>
    <dgm:pt modelId="{BFDF2C22-9BAB-45BF-A3EF-D491AEB77377}">
      <dgm:prSet/>
      <dgm:spPr/>
      <dgm:t>
        <a:bodyPr/>
        <a:lstStyle/>
        <a:p>
          <a:r>
            <a:rPr lang="en-US"/>
            <a:t>In other cases, exchanges use what is called a </a:t>
          </a:r>
          <a:r>
            <a:rPr lang="en-US">
              <a:solidFill>
                <a:srgbClr val="FF0000"/>
              </a:solidFill>
            </a:rPr>
            <a:t>circuit breaker </a:t>
          </a:r>
          <a:r>
            <a:rPr lang="en-US"/>
            <a:t>to pause intraday trading for a brief period if a price limit is reached. </a:t>
          </a:r>
          <a:endParaRPr lang="en-US" dirty="0"/>
        </a:p>
      </dgm:t>
    </dgm:pt>
    <dgm:pt modelId="{8DC2B6DC-0C6B-4418-AE81-FA5D6D322016}" type="parTrans" cxnId="{691611D9-D5AE-4585-8ED2-7834EB1C9B1B}">
      <dgm:prSet/>
      <dgm:spPr/>
      <dgm:t>
        <a:bodyPr/>
        <a:lstStyle/>
        <a:p>
          <a:endParaRPr lang="en-US"/>
        </a:p>
      </dgm:t>
    </dgm:pt>
    <dgm:pt modelId="{1882DD2C-78D8-4BC9-B831-7D26BE287A37}" type="sibTrans" cxnId="{691611D9-D5AE-4585-8ED2-7834EB1C9B1B}">
      <dgm:prSet/>
      <dgm:spPr/>
      <dgm:t>
        <a:bodyPr/>
        <a:lstStyle/>
        <a:p>
          <a:endParaRPr lang="en-US"/>
        </a:p>
      </dgm:t>
    </dgm:pt>
    <dgm:pt modelId="{84B47712-FD26-CC49-879F-0F7CAD434D73}" type="pres">
      <dgm:prSet presAssocID="{D1B65AD8-174B-4062-BF05-55E5FA535CD5}" presName="vert0" presStyleCnt="0">
        <dgm:presLayoutVars>
          <dgm:dir/>
          <dgm:animOne val="branch"/>
          <dgm:animLvl val="lvl"/>
        </dgm:presLayoutVars>
      </dgm:prSet>
      <dgm:spPr/>
    </dgm:pt>
    <dgm:pt modelId="{97DFD4A7-C2A1-C74F-A973-5F9A167B4112}" type="pres">
      <dgm:prSet presAssocID="{0EF7827D-B6DB-4485-B0C7-8E2167C10211}" presName="thickLine" presStyleLbl="alignNode1" presStyleIdx="0" presStyleCnt="4"/>
      <dgm:spPr/>
    </dgm:pt>
    <dgm:pt modelId="{7EDF30D1-633C-6D46-846D-3EC342240150}" type="pres">
      <dgm:prSet presAssocID="{0EF7827D-B6DB-4485-B0C7-8E2167C10211}" presName="horz1" presStyleCnt="0"/>
      <dgm:spPr/>
    </dgm:pt>
    <dgm:pt modelId="{560CAC27-02F5-E442-8BE3-0C95993508B0}" type="pres">
      <dgm:prSet presAssocID="{0EF7827D-B6DB-4485-B0C7-8E2167C10211}" presName="tx1" presStyleLbl="revTx" presStyleIdx="0" presStyleCnt="4"/>
      <dgm:spPr/>
    </dgm:pt>
    <dgm:pt modelId="{2AADE89F-F613-6C44-B22B-E1BB787E8F74}" type="pres">
      <dgm:prSet presAssocID="{0EF7827D-B6DB-4485-B0C7-8E2167C10211}" presName="vert1" presStyleCnt="0"/>
      <dgm:spPr/>
    </dgm:pt>
    <dgm:pt modelId="{F1D31064-4C06-1540-BE8C-5FE12E95365F}" type="pres">
      <dgm:prSet presAssocID="{82615668-9298-41E1-B341-8A4546B2A4E5}" presName="thickLine" presStyleLbl="alignNode1" presStyleIdx="1" presStyleCnt="4"/>
      <dgm:spPr/>
    </dgm:pt>
    <dgm:pt modelId="{BAC8157D-49B2-FC46-9F2A-C8C0EB942576}" type="pres">
      <dgm:prSet presAssocID="{82615668-9298-41E1-B341-8A4546B2A4E5}" presName="horz1" presStyleCnt="0"/>
      <dgm:spPr/>
    </dgm:pt>
    <dgm:pt modelId="{6E378C91-B29D-FE40-99FF-CE022965CD4C}" type="pres">
      <dgm:prSet presAssocID="{82615668-9298-41E1-B341-8A4546B2A4E5}" presName="tx1" presStyleLbl="revTx" presStyleIdx="1" presStyleCnt="4"/>
      <dgm:spPr/>
    </dgm:pt>
    <dgm:pt modelId="{B3065F60-3C0C-1442-930E-D191883BDEE3}" type="pres">
      <dgm:prSet presAssocID="{82615668-9298-41E1-B341-8A4546B2A4E5}" presName="vert1" presStyleCnt="0"/>
      <dgm:spPr/>
    </dgm:pt>
    <dgm:pt modelId="{F4F2A090-F9CA-CA40-9462-A2C95A9A2465}" type="pres">
      <dgm:prSet presAssocID="{B2AF295F-D774-49A4-BB34-FB57A47646C2}" presName="thickLine" presStyleLbl="alignNode1" presStyleIdx="2" presStyleCnt="4"/>
      <dgm:spPr/>
    </dgm:pt>
    <dgm:pt modelId="{B146FACA-EA14-2441-9596-4501AE44EE89}" type="pres">
      <dgm:prSet presAssocID="{B2AF295F-D774-49A4-BB34-FB57A47646C2}" presName="horz1" presStyleCnt="0"/>
      <dgm:spPr/>
    </dgm:pt>
    <dgm:pt modelId="{92898DB0-0AFA-804C-BE7C-226DD71C3525}" type="pres">
      <dgm:prSet presAssocID="{B2AF295F-D774-49A4-BB34-FB57A47646C2}" presName="tx1" presStyleLbl="revTx" presStyleIdx="2" presStyleCnt="4"/>
      <dgm:spPr/>
    </dgm:pt>
    <dgm:pt modelId="{DBC0AB16-076A-A145-A81F-4D4BFC568ECE}" type="pres">
      <dgm:prSet presAssocID="{B2AF295F-D774-49A4-BB34-FB57A47646C2}" presName="vert1" presStyleCnt="0"/>
      <dgm:spPr/>
    </dgm:pt>
    <dgm:pt modelId="{282D01C7-5421-FC47-B894-A52C8C71D1AA}" type="pres">
      <dgm:prSet presAssocID="{BFDF2C22-9BAB-45BF-A3EF-D491AEB77377}" presName="thickLine" presStyleLbl="alignNode1" presStyleIdx="3" presStyleCnt="4"/>
      <dgm:spPr/>
    </dgm:pt>
    <dgm:pt modelId="{CB965484-A3E5-734B-BFA5-B5C2C3DB243C}" type="pres">
      <dgm:prSet presAssocID="{BFDF2C22-9BAB-45BF-A3EF-D491AEB77377}" presName="horz1" presStyleCnt="0"/>
      <dgm:spPr/>
    </dgm:pt>
    <dgm:pt modelId="{1D8084A1-529C-284C-949D-7A4361452083}" type="pres">
      <dgm:prSet presAssocID="{BFDF2C22-9BAB-45BF-A3EF-D491AEB77377}" presName="tx1" presStyleLbl="revTx" presStyleIdx="3" presStyleCnt="4"/>
      <dgm:spPr/>
    </dgm:pt>
    <dgm:pt modelId="{2E9DD721-A7AD-CA41-A166-61DC44EBBB85}" type="pres">
      <dgm:prSet presAssocID="{BFDF2C22-9BAB-45BF-A3EF-D491AEB77377}" presName="vert1" presStyleCnt="0"/>
      <dgm:spPr/>
    </dgm:pt>
  </dgm:ptLst>
  <dgm:cxnLst>
    <dgm:cxn modelId="{330DA824-852B-4645-AB82-1B215BFF56A4}" type="presOf" srcId="{0EF7827D-B6DB-4485-B0C7-8E2167C10211}" destId="{560CAC27-02F5-E442-8BE3-0C95993508B0}" srcOrd="0" destOrd="0" presId="urn:microsoft.com/office/officeart/2008/layout/LinedList"/>
    <dgm:cxn modelId="{119A1B28-F2B4-BD40-9DA3-DE2E7B55EED4}" type="presOf" srcId="{B2AF295F-D774-49A4-BB34-FB57A47646C2}" destId="{92898DB0-0AFA-804C-BE7C-226DD71C3525}" srcOrd="0" destOrd="0" presId="urn:microsoft.com/office/officeart/2008/layout/LinedList"/>
    <dgm:cxn modelId="{1DB93653-08FF-471B-B649-B9CF6EAE370F}" srcId="{D1B65AD8-174B-4062-BF05-55E5FA535CD5}" destId="{0EF7827D-B6DB-4485-B0C7-8E2167C10211}" srcOrd="0" destOrd="0" parTransId="{39B5CF56-C446-4E10-9541-4D1001826C53}" sibTransId="{3E41C04B-59D8-405B-A436-1890E66ACD9F}"/>
    <dgm:cxn modelId="{0558FE5A-FC6E-8843-95ED-8CEEF93B335F}" type="presOf" srcId="{82615668-9298-41E1-B341-8A4546B2A4E5}" destId="{6E378C91-B29D-FE40-99FF-CE022965CD4C}" srcOrd="0" destOrd="0" presId="urn:microsoft.com/office/officeart/2008/layout/LinedList"/>
    <dgm:cxn modelId="{11DD5CD0-F450-4C43-BBB0-F6F6CA9BC59D}" type="presOf" srcId="{BFDF2C22-9BAB-45BF-A3EF-D491AEB77377}" destId="{1D8084A1-529C-284C-949D-7A4361452083}" srcOrd="0" destOrd="0" presId="urn:microsoft.com/office/officeart/2008/layout/LinedList"/>
    <dgm:cxn modelId="{23E907D5-C655-45F6-A5D5-5C2BFF16C164}" srcId="{D1B65AD8-174B-4062-BF05-55E5FA535CD5}" destId="{B2AF295F-D774-49A4-BB34-FB57A47646C2}" srcOrd="2" destOrd="0" parTransId="{476ADF77-062C-4DD5-AB76-524873A84D53}" sibTransId="{BF450C8A-38B2-40D2-A973-E50C5DB8734D}"/>
    <dgm:cxn modelId="{691611D9-D5AE-4585-8ED2-7834EB1C9B1B}" srcId="{D1B65AD8-174B-4062-BF05-55E5FA535CD5}" destId="{BFDF2C22-9BAB-45BF-A3EF-D491AEB77377}" srcOrd="3" destOrd="0" parTransId="{8DC2B6DC-0C6B-4418-AE81-FA5D6D322016}" sibTransId="{1882DD2C-78D8-4BC9-B831-7D26BE287A37}"/>
    <dgm:cxn modelId="{4A06AADC-3D82-D14C-88BF-3596FCE41453}" type="presOf" srcId="{D1B65AD8-174B-4062-BF05-55E5FA535CD5}" destId="{84B47712-FD26-CC49-879F-0F7CAD434D73}" srcOrd="0" destOrd="0" presId="urn:microsoft.com/office/officeart/2008/layout/LinedList"/>
    <dgm:cxn modelId="{7F222AFD-41E8-4CB4-B2A1-403C99D9F63B}" srcId="{D1B65AD8-174B-4062-BF05-55E5FA535CD5}" destId="{82615668-9298-41E1-B341-8A4546B2A4E5}" srcOrd="1" destOrd="0" parTransId="{A74D0589-7572-4312-94CA-98327AF8A4A0}" sibTransId="{66B92007-DDF1-43ED-B4CF-AEC388F928B6}"/>
    <dgm:cxn modelId="{24C29948-7D97-A441-B16E-F54C38130A5A}" type="presParOf" srcId="{84B47712-FD26-CC49-879F-0F7CAD434D73}" destId="{97DFD4A7-C2A1-C74F-A973-5F9A167B4112}" srcOrd="0" destOrd="0" presId="urn:microsoft.com/office/officeart/2008/layout/LinedList"/>
    <dgm:cxn modelId="{153DC5AC-C539-0749-A341-D838AEC46272}" type="presParOf" srcId="{84B47712-FD26-CC49-879F-0F7CAD434D73}" destId="{7EDF30D1-633C-6D46-846D-3EC342240150}" srcOrd="1" destOrd="0" presId="urn:microsoft.com/office/officeart/2008/layout/LinedList"/>
    <dgm:cxn modelId="{7BBBF3D3-9407-1E4E-953C-8666A1683978}" type="presParOf" srcId="{7EDF30D1-633C-6D46-846D-3EC342240150}" destId="{560CAC27-02F5-E442-8BE3-0C95993508B0}" srcOrd="0" destOrd="0" presId="urn:microsoft.com/office/officeart/2008/layout/LinedList"/>
    <dgm:cxn modelId="{7DBDBD11-B45E-F24F-B281-604E293FDE1C}" type="presParOf" srcId="{7EDF30D1-633C-6D46-846D-3EC342240150}" destId="{2AADE89F-F613-6C44-B22B-E1BB787E8F74}" srcOrd="1" destOrd="0" presId="urn:microsoft.com/office/officeart/2008/layout/LinedList"/>
    <dgm:cxn modelId="{7BA57D08-E205-3D4F-9246-905C0DCE7AC8}" type="presParOf" srcId="{84B47712-FD26-CC49-879F-0F7CAD434D73}" destId="{F1D31064-4C06-1540-BE8C-5FE12E95365F}" srcOrd="2" destOrd="0" presId="urn:microsoft.com/office/officeart/2008/layout/LinedList"/>
    <dgm:cxn modelId="{885960B7-A465-244E-B161-E0FE24240E2B}" type="presParOf" srcId="{84B47712-FD26-CC49-879F-0F7CAD434D73}" destId="{BAC8157D-49B2-FC46-9F2A-C8C0EB942576}" srcOrd="3" destOrd="0" presId="urn:microsoft.com/office/officeart/2008/layout/LinedList"/>
    <dgm:cxn modelId="{4A1B3A86-4051-124F-B953-B752791E51B0}" type="presParOf" srcId="{BAC8157D-49B2-FC46-9F2A-C8C0EB942576}" destId="{6E378C91-B29D-FE40-99FF-CE022965CD4C}" srcOrd="0" destOrd="0" presId="urn:microsoft.com/office/officeart/2008/layout/LinedList"/>
    <dgm:cxn modelId="{561C65C4-19E3-174E-832C-C205451A87F7}" type="presParOf" srcId="{BAC8157D-49B2-FC46-9F2A-C8C0EB942576}" destId="{B3065F60-3C0C-1442-930E-D191883BDEE3}" srcOrd="1" destOrd="0" presId="urn:microsoft.com/office/officeart/2008/layout/LinedList"/>
    <dgm:cxn modelId="{4DDE1B70-C10D-794A-A0D6-60F01EB8C0A7}" type="presParOf" srcId="{84B47712-FD26-CC49-879F-0F7CAD434D73}" destId="{F4F2A090-F9CA-CA40-9462-A2C95A9A2465}" srcOrd="4" destOrd="0" presId="urn:microsoft.com/office/officeart/2008/layout/LinedList"/>
    <dgm:cxn modelId="{04C040A7-2076-5143-ACF0-F2DA2D0B33E0}" type="presParOf" srcId="{84B47712-FD26-CC49-879F-0F7CAD434D73}" destId="{B146FACA-EA14-2441-9596-4501AE44EE89}" srcOrd="5" destOrd="0" presId="urn:microsoft.com/office/officeart/2008/layout/LinedList"/>
    <dgm:cxn modelId="{5E9B6BA9-49BC-774A-A4FB-C6CEA3DE5D76}" type="presParOf" srcId="{B146FACA-EA14-2441-9596-4501AE44EE89}" destId="{92898DB0-0AFA-804C-BE7C-226DD71C3525}" srcOrd="0" destOrd="0" presId="urn:microsoft.com/office/officeart/2008/layout/LinedList"/>
    <dgm:cxn modelId="{60C836D7-F297-1847-B8EF-7829A1F74469}" type="presParOf" srcId="{B146FACA-EA14-2441-9596-4501AE44EE89}" destId="{DBC0AB16-076A-A145-A81F-4D4BFC568ECE}" srcOrd="1" destOrd="0" presId="urn:microsoft.com/office/officeart/2008/layout/LinedList"/>
    <dgm:cxn modelId="{F4818542-267F-0449-91D4-DF01FDDA5A93}" type="presParOf" srcId="{84B47712-FD26-CC49-879F-0F7CAD434D73}" destId="{282D01C7-5421-FC47-B894-A52C8C71D1AA}" srcOrd="6" destOrd="0" presId="urn:microsoft.com/office/officeart/2008/layout/LinedList"/>
    <dgm:cxn modelId="{74415844-A81D-6749-8360-ECB25F3FF792}" type="presParOf" srcId="{84B47712-FD26-CC49-879F-0F7CAD434D73}" destId="{CB965484-A3E5-734B-BFA5-B5C2C3DB243C}" srcOrd="7" destOrd="0" presId="urn:microsoft.com/office/officeart/2008/layout/LinedList"/>
    <dgm:cxn modelId="{702404BC-9EE2-CF48-89F4-391F2FD48BF5}" type="presParOf" srcId="{CB965484-A3E5-734B-BFA5-B5C2C3DB243C}" destId="{1D8084A1-529C-284C-949D-7A4361452083}" srcOrd="0" destOrd="0" presId="urn:microsoft.com/office/officeart/2008/layout/LinedList"/>
    <dgm:cxn modelId="{6F3949F2-CAFF-A342-99C1-14EC46D1E20D}" type="presParOf" srcId="{CB965484-A3E5-734B-BFA5-B5C2C3DB243C}" destId="{2E9DD721-A7AD-CA41-A166-61DC44EBBB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BF0E3-E3B9-4CCF-B511-F1A936E546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E3CBB-5BC4-4351-8F12-E57D8055FB45}">
      <dgm:prSet custT="1"/>
      <dgm:spPr/>
      <dgm:t>
        <a:bodyPr/>
        <a:lstStyle/>
        <a:p>
          <a:r>
            <a:rPr lang="en-US" sz="3200" dirty="0"/>
            <a:t>Payoff of call option</a:t>
          </a:r>
        </a:p>
      </dgm:t>
    </dgm:pt>
    <dgm:pt modelId="{7C0D7797-73F8-48E3-8866-D4E9A761E27E}" type="parTrans" cxnId="{46F86A71-DB40-4A00-BC8D-1BFDE31FF721}">
      <dgm:prSet/>
      <dgm:spPr/>
      <dgm:t>
        <a:bodyPr/>
        <a:lstStyle/>
        <a:p>
          <a:endParaRPr lang="en-US"/>
        </a:p>
      </dgm:t>
    </dgm:pt>
    <dgm:pt modelId="{C944C84B-A74E-49F4-8ED8-73B55BCF943F}" type="sibTrans" cxnId="{46F86A71-DB40-4A00-BC8D-1BFDE31FF721}">
      <dgm:prSet/>
      <dgm:spPr/>
      <dgm:t>
        <a:bodyPr/>
        <a:lstStyle/>
        <a:p>
          <a:endParaRPr lang="en-US"/>
        </a:p>
      </dgm:t>
    </dgm:pt>
    <dgm:pt modelId="{33FDC042-90D3-43C2-81E3-0FB52A62A738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3D5D4BEF-1074-432C-B5E4-CCAE27405295}" type="parTrans" cxnId="{E5E70AB3-5799-4FE1-8B10-26248F1D30B5}">
      <dgm:prSet/>
      <dgm:spPr/>
      <dgm:t>
        <a:bodyPr/>
        <a:lstStyle/>
        <a:p>
          <a:endParaRPr lang="en-US"/>
        </a:p>
      </dgm:t>
    </dgm:pt>
    <dgm:pt modelId="{43C58A6A-107D-4B04-8047-5BD5C32B383A}" type="sibTrans" cxnId="{E5E70AB3-5799-4FE1-8B10-26248F1D30B5}">
      <dgm:prSet/>
      <dgm:spPr/>
      <dgm:t>
        <a:bodyPr/>
        <a:lstStyle/>
        <a:p>
          <a:endParaRPr lang="en-US"/>
        </a:p>
      </dgm:t>
    </dgm:pt>
    <dgm:pt modelId="{3A464ED9-86AF-4442-AED1-6EE0317D1083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BDD18AB4-D73F-4A92-BBA0-83B7BFE3591B}" type="parTrans" cxnId="{3DE32AF6-125E-4BDE-B228-791F014A673C}">
      <dgm:prSet/>
      <dgm:spPr/>
      <dgm:t>
        <a:bodyPr/>
        <a:lstStyle/>
        <a:p>
          <a:endParaRPr lang="en-US"/>
        </a:p>
      </dgm:t>
    </dgm:pt>
    <dgm:pt modelId="{1B89EAF4-3F35-46B7-AD07-EB057F780D7E}" type="sibTrans" cxnId="{3DE32AF6-125E-4BDE-B228-791F014A673C}">
      <dgm:prSet/>
      <dgm:spPr/>
      <dgm:t>
        <a:bodyPr/>
        <a:lstStyle/>
        <a:p>
          <a:endParaRPr lang="en-US"/>
        </a:p>
      </dgm:t>
    </dgm:pt>
    <dgm:pt modelId="{DA6164CB-A06E-4B6E-99CC-DD3FDB07091C}">
      <dgm:prSet custT="1"/>
      <dgm:spPr/>
      <dgm:t>
        <a:bodyPr/>
        <a:lstStyle/>
        <a:p>
          <a:r>
            <a:rPr lang="en-US" sz="3200" dirty="0"/>
            <a:t>Profit of call option</a:t>
          </a:r>
        </a:p>
      </dgm:t>
    </dgm:pt>
    <dgm:pt modelId="{2E581130-A4F8-4351-9674-24B6D27E1223}" type="parTrans" cxnId="{C3560883-F9FC-4C0B-82A9-C21D990F2B55}">
      <dgm:prSet/>
      <dgm:spPr/>
      <dgm:t>
        <a:bodyPr/>
        <a:lstStyle/>
        <a:p>
          <a:endParaRPr lang="en-US"/>
        </a:p>
      </dgm:t>
    </dgm:pt>
    <dgm:pt modelId="{94B73F33-030B-4AB5-9A25-598ACA1DA86D}" type="sibTrans" cxnId="{C3560883-F9FC-4C0B-82A9-C21D990F2B55}">
      <dgm:prSet/>
      <dgm:spPr/>
      <dgm:t>
        <a:bodyPr/>
        <a:lstStyle/>
        <a:p>
          <a:endParaRPr lang="en-US"/>
        </a:p>
      </dgm:t>
    </dgm:pt>
    <dgm:pt modelId="{7AB37B6C-FAAE-4DEF-B472-D2BF8F2952FE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 –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B031CA50-EE72-442C-A30A-23E7A1F8010D}" type="parTrans" cxnId="{8EE2492E-42BE-4C59-ACB9-7C859F5CCF09}">
      <dgm:prSet/>
      <dgm:spPr/>
      <dgm:t>
        <a:bodyPr/>
        <a:lstStyle/>
        <a:p>
          <a:endParaRPr lang="en-US"/>
        </a:p>
      </dgm:t>
    </dgm:pt>
    <dgm:pt modelId="{B3EF27EA-9CFF-4A45-9D69-1A08E119ABCA}" type="sibTrans" cxnId="{8EE2492E-42BE-4C59-ACB9-7C859F5CCF09}">
      <dgm:prSet/>
      <dgm:spPr/>
      <dgm:t>
        <a:bodyPr/>
        <a:lstStyle/>
        <a:p>
          <a:endParaRPr lang="en-US"/>
        </a:p>
      </dgm:t>
    </dgm:pt>
    <dgm:pt modelId="{966D03F3-DC1D-4E42-8C30-DAC0C3557962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 +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E055EA7B-1547-47AE-B5D4-6C3274E4B815}" type="parTrans" cxnId="{21E78166-3038-4432-9F33-98A4568D88E9}">
      <dgm:prSet/>
      <dgm:spPr/>
      <dgm:t>
        <a:bodyPr/>
        <a:lstStyle/>
        <a:p>
          <a:endParaRPr lang="en-US"/>
        </a:p>
      </dgm:t>
    </dgm:pt>
    <dgm:pt modelId="{067788F0-B44B-4060-9B48-2A2E85C53931}" type="sibTrans" cxnId="{21E78166-3038-4432-9F33-98A4568D88E9}">
      <dgm:prSet/>
      <dgm:spPr/>
      <dgm:t>
        <a:bodyPr/>
        <a:lstStyle/>
        <a:p>
          <a:endParaRPr lang="en-US"/>
        </a:p>
      </dgm:t>
    </dgm:pt>
    <dgm:pt modelId="{F26527DB-83AD-CE4E-91CB-365872A330DD}" type="pres">
      <dgm:prSet presAssocID="{063BF0E3-E3B9-4CCF-B511-F1A936E546BB}" presName="linear" presStyleCnt="0">
        <dgm:presLayoutVars>
          <dgm:dir/>
          <dgm:animLvl val="lvl"/>
          <dgm:resizeHandles val="exact"/>
        </dgm:presLayoutVars>
      </dgm:prSet>
      <dgm:spPr/>
    </dgm:pt>
    <dgm:pt modelId="{0F1A329F-A990-E34A-B76E-F1DAF2DABE26}" type="pres">
      <dgm:prSet presAssocID="{CDCE3CBB-5BC4-4351-8F12-E57D8055FB45}" presName="parentLin" presStyleCnt="0"/>
      <dgm:spPr/>
    </dgm:pt>
    <dgm:pt modelId="{8C5B777D-D2A6-2040-AA3D-69F0BDFCEC5E}" type="pres">
      <dgm:prSet presAssocID="{CDCE3CBB-5BC4-4351-8F12-E57D8055FB45}" presName="parentLeftMargin" presStyleLbl="node1" presStyleIdx="0" presStyleCnt="2"/>
      <dgm:spPr/>
    </dgm:pt>
    <dgm:pt modelId="{AD19BEF1-0A33-7E4A-8098-9601916D664A}" type="pres">
      <dgm:prSet presAssocID="{CDCE3CBB-5BC4-4351-8F12-E57D8055F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1350DA-C84B-C340-B6A0-20677E6F4EBD}" type="pres">
      <dgm:prSet presAssocID="{CDCE3CBB-5BC4-4351-8F12-E57D8055FB45}" presName="negativeSpace" presStyleCnt="0"/>
      <dgm:spPr/>
    </dgm:pt>
    <dgm:pt modelId="{6C553FE9-FEFD-C54E-A90E-2429DD63DAAA}" type="pres">
      <dgm:prSet presAssocID="{CDCE3CBB-5BC4-4351-8F12-E57D8055FB45}" presName="childText" presStyleLbl="conFgAcc1" presStyleIdx="0" presStyleCnt="2">
        <dgm:presLayoutVars>
          <dgm:bulletEnabled val="1"/>
        </dgm:presLayoutVars>
      </dgm:prSet>
      <dgm:spPr/>
    </dgm:pt>
    <dgm:pt modelId="{9E76E123-B51A-BB4E-9F87-7CAAD43AE58D}" type="pres">
      <dgm:prSet presAssocID="{C944C84B-A74E-49F4-8ED8-73B55BCF943F}" presName="spaceBetweenRectangles" presStyleCnt="0"/>
      <dgm:spPr/>
    </dgm:pt>
    <dgm:pt modelId="{D3B0399D-A815-3A46-8738-04152993B85F}" type="pres">
      <dgm:prSet presAssocID="{DA6164CB-A06E-4B6E-99CC-DD3FDB07091C}" presName="parentLin" presStyleCnt="0"/>
      <dgm:spPr/>
    </dgm:pt>
    <dgm:pt modelId="{636C2952-7AD4-4A47-9E1F-A24C69F01837}" type="pres">
      <dgm:prSet presAssocID="{DA6164CB-A06E-4B6E-99CC-DD3FDB07091C}" presName="parentLeftMargin" presStyleLbl="node1" presStyleIdx="0" presStyleCnt="2"/>
      <dgm:spPr/>
    </dgm:pt>
    <dgm:pt modelId="{37DE697B-0EEF-754F-93A2-A1713E19818D}" type="pres">
      <dgm:prSet presAssocID="{DA6164CB-A06E-4B6E-99CC-DD3FDB0709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55CA-10EA-6C43-9E7F-92DC1CE77CAB}" type="pres">
      <dgm:prSet presAssocID="{DA6164CB-A06E-4B6E-99CC-DD3FDB07091C}" presName="negativeSpace" presStyleCnt="0"/>
      <dgm:spPr/>
    </dgm:pt>
    <dgm:pt modelId="{39676DB7-2527-3D4F-919C-BDA311CC068B}" type="pres">
      <dgm:prSet presAssocID="{DA6164CB-A06E-4B6E-99CC-DD3FDB0709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C6317-CB36-6E49-B273-BD403366BA5D}" type="presOf" srcId="{DA6164CB-A06E-4B6E-99CC-DD3FDB07091C}" destId="{636C2952-7AD4-4A47-9E1F-A24C69F01837}" srcOrd="0" destOrd="0" presId="urn:microsoft.com/office/officeart/2005/8/layout/list1"/>
    <dgm:cxn modelId="{ABEF1127-094C-0149-848C-BD7BF811B185}" type="presOf" srcId="{966D03F3-DC1D-4E42-8C30-DAC0C3557962}" destId="{39676DB7-2527-3D4F-919C-BDA311CC068B}" srcOrd="0" destOrd="1" presId="urn:microsoft.com/office/officeart/2005/8/layout/list1"/>
    <dgm:cxn modelId="{8EE2492E-42BE-4C59-ACB9-7C859F5CCF09}" srcId="{DA6164CB-A06E-4B6E-99CC-DD3FDB07091C}" destId="{7AB37B6C-FAAE-4DEF-B472-D2BF8F2952FE}" srcOrd="0" destOrd="0" parTransId="{B031CA50-EE72-442C-A30A-23E7A1F8010D}" sibTransId="{B3EF27EA-9CFF-4A45-9D69-1A08E119ABCA}"/>
    <dgm:cxn modelId="{95F4E532-88B5-AE41-A0C5-D6401B5AE336}" type="presOf" srcId="{063BF0E3-E3B9-4CCF-B511-F1A936E546BB}" destId="{F26527DB-83AD-CE4E-91CB-365872A330DD}" srcOrd="0" destOrd="0" presId="urn:microsoft.com/office/officeart/2005/8/layout/list1"/>
    <dgm:cxn modelId="{21E78166-3038-4432-9F33-98A4568D88E9}" srcId="{DA6164CB-A06E-4B6E-99CC-DD3FDB07091C}" destId="{966D03F3-DC1D-4E42-8C30-DAC0C3557962}" srcOrd="1" destOrd="0" parTransId="{E055EA7B-1547-47AE-B5D4-6C3274E4B815}" sibTransId="{067788F0-B44B-4060-9B48-2A2E85C53931}"/>
    <dgm:cxn modelId="{46F86A71-DB40-4A00-BC8D-1BFDE31FF721}" srcId="{063BF0E3-E3B9-4CCF-B511-F1A936E546BB}" destId="{CDCE3CBB-5BC4-4351-8F12-E57D8055FB45}" srcOrd="0" destOrd="0" parTransId="{7C0D7797-73F8-48E3-8866-D4E9A761E27E}" sibTransId="{C944C84B-A74E-49F4-8ED8-73B55BCF943F}"/>
    <dgm:cxn modelId="{C5EB7772-B5DE-9546-B468-680FC063A8C1}" type="presOf" srcId="{3A464ED9-86AF-4442-AED1-6EE0317D1083}" destId="{6C553FE9-FEFD-C54E-A90E-2429DD63DAAA}" srcOrd="0" destOrd="1" presId="urn:microsoft.com/office/officeart/2005/8/layout/list1"/>
    <dgm:cxn modelId="{F1E40E74-774D-0D4A-9448-E8EB592CB89B}" type="presOf" srcId="{CDCE3CBB-5BC4-4351-8F12-E57D8055FB45}" destId="{AD19BEF1-0A33-7E4A-8098-9601916D664A}" srcOrd="1" destOrd="0" presId="urn:microsoft.com/office/officeart/2005/8/layout/list1"/>
    <dgm:cxn modelId="{A0166774-F391-124A-9542-D2E0EFBC5F8D}" type="presOf" srcId="{33FDC042-90D3-43C2-81E3-0FB52A62A738}" destId="{6C553FE9-FEFD-C54E-A90E-2429DD63DAAA}" srcOrd="0" destOrd="0" presId="urn:microsoft.com/office/officeart/2005/8/layout/list1"/>
    <dgm:cxn modelId="{C09A4E57-FCE0-4848-AD0E-E699C7007ED4}" type="presOf" srcId="{DA6164CB-A06E-4B6E-99CC-DD3FDB07091C}" destId="{37DE697B-0EEF-754F-93A2-A1713E19818D}" srcOrd="1" destOrd="0" presId="urn:microsoft.com/office/officeart/2005/8/layout/list1"/>
    <dgm:cxn modelId="{2509EA78-25D1-9444-A24A-451A1943E59A}" type="presOf" srcId="{CDCE3CBB-5BC4-4351-8F12-E57D8055FB45}" destId="{8C5B777D-D2A6-2040-AA3D-69F0BDFCEC5E}" srcOrd="0" destOrd="0" presId="urn:microsoft.com/office/officeart/2005/8/layout/list1"/>
    <dgm:cxn modelId="{C3560883-F9FC-4C0B-82A9-C21D990F2B55}" srcId="{063BF0E3-E3B9-4CCF-B511-F1A936E546BB}" destId="{DA6164CB-A06E-4B6E-99CC-DD3FDB07091C}" srcOrd="1" destOrd="0" parTransId="{2E581130-A4F8-4351-9674-24B6D27E1223}" sibTransId="{94B73F33-030B-4AB5-9A25-598ACA1DA86D}"/>
    <dgm:cxn modelId="{E5E70AB3-5799-4FE1-8B10-26248F1D30B5}" srcId="{CDCE3CBB-5BC4-4351-8F12-E57D8055FB45}" destId="{33FDC042-90D3-43C2-81E3-0FB52A62A738}" srcOrd="0" destOrd="0" parTransId="{3D5D4BEF-1074-432C-B5E4-CCAE27405295}" sibTransId="{43C58A6A-107D-4B04-8047-5BD5C32B383A}"/>
    <dgm:cxn modelId="{9AC71EDF-ED55-C94F-8D6E-2A0710630A3D}" type="presOf" srcId="{7AB37B6C-FAAE-4DEF-B472-D2BF8F2952FE}" destId="{39676DB7-2527-3D4F-919C-BDA311CC068B}" srcOrd="0" destOrd="0" presId="urn:microsoft.com/office/officeart/2005/8/layout/list1"/>
    <dgm:cxn modelId="{3DE32AF6-125E-4BDE-B228-791F014A673C}" srcId="{CDCE3CBB-5BC4-4351-8F12-E57D8055FB45}" destId="{3A464ED9-86AF-4442-AED1-6EE0317D1083}" srcOrd="1" destOrd="0" parTransId="{BDD18AB4-D73F-4A92-BBA0-83B7BFE3591B}" sibTransId="{1B89EAF4-3F35-46B7-AD07-EB057F780D7E}"/>
    <dgm:cxn modelId="{9CCA5DBE-B37B-6048-B7BF-33279A53645A}" type="presParOf" srcId="{F26527DB-83AD-CE4E-91CB-365872A330DD}" destId="{0F1A329F-A990-E34A-B76E-F1DAF2DABE26}" srcOrd="0" destOrd="0" presId="urn:microsoft.com/office/officeart/2005/8/layout/list1"/>
    <dgm:cxn modelId="{C9295451-3F8A-7F47-B47B-6CED730C0FC6}" type="presParOf" srcId="{0F1A329F-A990-E34A-B76E-F1DAF2DABE26}" destId="{8C5B777D-D2A6-2040-AA3D-69F0BDFCEC5E}" srcOrd="0" destOrd="0" presId="urn:microsoft.com/office/officeart/2005/8/layout/list1"/>
    <dgm:cxn modelId="{D033262C-6CC1-5142-9D65-86A4E1E8854C}" type="presParOf" srcId="{0F1A329F-A990-E34A-B76E-F1DAF2DABE26}" destId="{AD19BEF1-0A33-7E4A-8098-9601916D664A}" srcOrd="1" destOrd="0" presId="urn:microsoft.com/office/officeart/2005/8/layout/list1"/>
    <dgm:cxn modelId="{FE4739B8-66CA-F84B-AD63-46AA2516EC83}" type="presParOf" srcId="{F26527DB-83AD-CE4E-91CB-365872A330DD}" destId="{821350DA-C84B-C340-B6A0-20677E6F4EBD}" srcOrd="1" destOrd="0" presId="urn:microsoft.com/office/officeart/2005/8/layout/list1"/>
    <dgm:cxn modelId="{0860D84E-DECD-2248-9267-37EB399DB50A}" type="presParOf" srcId="{F26527DB-83AD-CE4E-91CB-365872A330DD}" destId="{6C553FE9-FEFD-C54E-A90E-2429DD63DAAA}" srcOrd="2" destOrd="0" presId="urn:microsoft.com/office/officeart/2005/8/layout/list1"/>
    <dgm:cxn modelId="{C3015F55-DFC3-6447-9109-0AD7117B6BDE}" type="presParOf" srcId="{F26527DB-83AD-CE4E-91CB-365872A330DD}" destId="{9E76E123-B51A-BB4E-9F87-7CAAD43AE58D}" srcOrd="3" destOrd="0" presId="urn:microsoft.com/office/officeart/2005/8/layout/list1"/>
    <dgm:cxn modelId="{EFE91563-D734-3241-B448-87D80E8E189A}" type="presParOf" srcId="{F26527DB-83AD-CE4E-91CB-365872A330DD}" destId="{D3B0399D-A815-3A46-8738-04152993B85F}" srcOrd="4" destOrd="0" presId="urn:microsoft.com/office/officeart/2005/8/layout/list1"/>
    <dgm:cxn modelId="{42D0308A-4A75-1647-A675-BD4547D5C219}" type="presParOf" srcId="{D3B0399D-A815-3A46-8738-04152993B85F}" destId="{636C2952-7AD4-4A47-9E1F-A24C69F01837}" srcOrd="0" destOrd="0" presId="urn:microsoft.com/office/officeart/2005/8/layout/list1"/>
    <dgm:cxn modelId="{EDD6456B-1621-B143-8CD7-4D5B2B28754F}" type="presParOf" srcId="{D3B0399D-A815-3A46-8738-04152993B85F}" destId="{37DE697B-0EEF-754F-93A2-A1713E19818D}" srcOrd="1" destOrd="0" presId="urn:microsoft.com/office/officeart/2005/8/layout/list1"/>
    <dgm:cxn modelId="{26AD4BE9-264E-7446-860B-7177A5FCA5F3}" type="presParOf" srcId="{F26527DB-83AD-CE4E-91CB-365872A330DD}" destId="{522755CA-10EA-6C43-9E7F-92DC1CE77CAB}" srcOrd="5" destOrd="0" presId="urn:microsoft.com/office/officeart/2005/8/layout/list1"/>
    <dgm:cxn modelId="{B161641F-ABE0-684E-A6F3-37864F2F4D4C}" type="presParOf" srcId="{F26527DB-83AD-CE4E-91CB-365872A330DD}" destId="{39676DB7-2527-3D4F-919C-BDA311CC06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E482-481A-4E52-A562-3A519FAD1F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B131D5-AEE7-4E6F-A455-562802529600}">
      <dgm:prSet custT="1"/>
      <dgm:spPr/>
      <dgm:t>
        <a:bodyPr/>
        <a:lstStyle/>
        <a:p>
          <a:r>
            <a:rPr lang="en-US" sz="3200" dirty="0"/>
            <a:t>Payoff of put option</a:t>
          </a:r>
        </a:p>
      </dgm:t>
    </dgm:pt>
    <dgm:pt modelId="{DA4ABC44-C579-45D2-84FA-8F70A7743F20}" type="parTrans" cxnId="{F0660BCD-570E-4B49-A67B-54A8DBA6AB83}">
      <dgm:prSet/>
      <dgm:spPr/>
      <dgm:t>
        <a:bodyPr/>
        <a:lstStyle/>
        <a:p>
          <a:endParaRPr lang="en-US"/>
        </a:p>
      </dgm:t>
    </dgm:pt>
    <dgm:pt modelId="{54A812A3-11C1-4C43-AB93-77D3B4ACF37A}" type="sibTrans" cxnId="{F0660BCD-570E-4B49-A67B-54A8DBA6AB83}">
      <dgm:prSet/>
      <dgm:spPr/>
      <dgm:t>
        <a:bodyPr/>
        <a:lstStyle/>
        <a:p>
          <a:endParaRPr lang="en-US"/>
        </a:p>
      </dgm:t>
    </dgm:pt>
    <dgm:pt modelId="{387A1ECF-C013-4FB6-B39D-5ABD992B4A79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8FA81FCE-6F7B-4B9B-962B-26A3BA08C9C6}" type="parTrans" cxnId="{D5180CC4-4D02-4EAE-B942-4699A9EC217C}">
      <dgm:prSet/>
      <dgm:spPr/>
      <dgm:t>
        <a:bodyPr/>
        <a:lstStyle/>
        <a:p>
          <a:endParaRPr lang="en-US"/>
        </a:p>
      </dgm:t>
    </dgm:pt>
    <dgm:pt modelId="{2898F83B-6E80-431C-B45E-6A6880318FBF}" type="sibTrans" cxnId="{D5180CC4-4D02-4EAE-B942-4699A9EC217C}">
      <dgm:prSet/>
      <dgm:spPr/>
      <dgm:t>
        <a:bodyPr/>
        <a:lstStyle/>
        <a:p>
          <a:endParaRPr lang="en-US"/>
        </a:p>
      </dgm:t>
    </dgm:pt>
    <dgm:pt modelId="{B3E98B51-CBC6-4CED-A206-6B28CEBF9506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CAA3F8E6-C497-41FF-AEB4-C701B78BE8CD}" type="parTrans" cxnId="{E246DDA7-0FB2-496C-B43E-99411A47C305}">
      <dgm:prSet/>
      <dgm:spPr/>
      <dgm:t>
        <a:bodyPr/>
        <a:lstStyle/>
        <a:p>
          <a:endParaRPr lang="en-US"/>
        </a:p>
      </dgm:t>
    </dgm:pt>
    <dgm:pt modelId="{40093B44-B252-4ED8-9422-71F400577426}" type="sibTrans" cxnId="{E246DDA7-0FB2-496C-B43E-99411A47C305}">
      <dgm:prSet/>
      <dgm:spPr/>
      <dgm:t>
        <a:bodyPr/>
        <a:lstStyle/>
        <a:p>
          <a:endParaRPr lang="en-US"/>
        </a:p>
      </dgm:t>
    </dgm:pt>
    <dgm:pt modelId="{3ED8D291-AD89-42D5-8935-88830B75DD4E}">
      <dgm:prSet custT="1"/>
      <dgm:spPr/>
      <dgm:t>
        <a:bodyPr/>
        <a:lstStyle/>
        <a:p>
          <a:r>
            <a:rPr lang="en-US" sz="3200" dirty="0"/>
            <a:t>Profit of put option</a:t>
          </a:r>
        </a:p>
      </dgm:t>
    </dgm:pt>
    <dgm:pt modelId="{A9565618-FCB7-43DA-B4D6-B6E6035386BE}" type="parTrans" cxnId="{B44CA182-6323-491A-9C74-DBA6EDD038C5}">
      <dgm:prSet/>
      <dgm:spPr/>
      <dgm:t>
        <a:bodyPr/>
        <a:lstStyle/>
        <a:p>
          <a:endParaRPr lang="en-US"/>
        </a:p>
      </dgm:t>
    </dgm:pt>
    <dgm:pt modelId="{73EB315B-3DEE-4221-913F-BEEDEC494F03}" type="sibTrans" cxnId="{B44CA182-6323-491A-9C74-DBA6EDD038C5}">
      <dgm:prSet/>
      <dgm:spPr/>
      <dgm:t>
        <a:bodyPr/>
        <a:lstStyle/>
        <a:p>
          <a:endParaRPr lang="en-US"/>
        </a:p>
      </dgm:t>
    </dgm:pt>
    <dgm:pt modelId="{6C786338-A8BE-4297-8163-EAA94157ED4E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 – P</a:t>
          </a:r>
          <a:r>
            <a:rPr lang="en-US" sz="2400" baseline="-25000" dirty="0"/>
            <a:t>0</a:t>
          </a:r>
        </a:p>
      </dgm:t>
    </dgm:pt>
    <dgm:pt modelId="{3B1ECA57-CD2E-44F3-99AE-F73AFCDD8A39}" type="parTrans" cxnId="{0D031761-38F1-4FC7-B6BC-D79BE5990100}">
      <dgm:prSet/>
      <dgm:spPr/>
      <dgm:t>
        <a:bodyPr/>
        <a:lstStyle/>
        <a:p>
          <a:endParaRPr lang="en-US"/>
        </a:p>
      </dgm:t>
    </dgm:pt>
    <dgm:pt modelId="{3DE5BB76-86FB-4E64-A682-A9AF33886F4A}" type="sibTrans" cxnId="{0D031761-38F1-4FC7-B6BC-D79BE5990100}">
      <dgm:prSet/>
      <dgm:spPr/>
      <dgm:t>
        <a:bodyPr/>
        <a:lstStyle/>
        <a:p>
          <a:endParaRPr lang="en-US"/>
        </a:p>
      </dgm:t>
    </dgm:pt>
    <dgm:pt modelId="{D651CC8D-4053-4309-9276-F7E57B0A2267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 + P</a:t>
          </a:r>
          <a:r>
            <a:rPr lang="en-US" sz="2400" baseline="-25000" dirty="0"/>
            <a:t>0</a:t>
          </a:r>
        </a:p>
      </dgm:t>
    </dgm:pt>
    <dgm:pt modelId="{6E2973C1-B204-40FE-B4C8-C4AD4796600D}" type="parTrans" cxnId="{4DAA0A36-0841-4A87-91F6-5CB1FAF4BFC8}">
      <dgm:prSet/>
      <dgm:spPr/>
      <dgm:t>
        <a:bodyPr/>
        <a:lstStyle/>
        <a:p>
          <a:endParaRPr lang="en-US"/>
        </a:p>
      </dgm:t>
    </dgm:pt>
    <dgm:pt modelId="{8B488927-4932-4338-B142-A1A88D807C42}" type="sibTrans" cxnId="{4DAA0A36-0841-4A87-91F6-5CB1FAF4BFC8}">
      <dgm:prSet/>
      <dgm:spPr/>
      <dgm:t>
        <a:bodyPr/>
        <a:lstStyle/>
        <a:p>
          <a:endParaRPr lang="en-US"/>
        </a:p>
      </dgm:t>
    </dgm:pt>
    <dgm:pt modelId="{418E135A-9F1C-1442-9E21-093A20BEBA9A}" type="pres">
      <dgm:prSet presAssocID="{6E15E482-481A-4E52-A562-3A519FAD1F1D}" presName="linear" presStyleCnt="0">
        <dgm:presLayoutVars>
          <dgm:dir/>
          <dgm:animLvl val="lvl"/>
          <dgm:resizeHandles val="exact"/>
        </dgm:presLayoutVars>
      </dgm:prSet>
      <dgm:spPr/>
    </dgm:pt>
    <dgm:pt modelId="{4F7287D4-F5D4-724A-9819-7E2E072AD174}" type="pres">
      <dgm:prSet presAssocID="{5DB131D5-AEE7-4E6F-A455-562802529600}" presName="parentLin" presStyleCnt="0"/>
      <dgm:spPr/>
    </dgm:pt>
    <dgm:pt modelId="{FC91B281-B42E-7D40-838F-8A3880BB77F5}" type="pres">
      <dgm:prSet presAssocID="{5DB131D5-AEE7-4E6F-A455-562802529600}" presName="parentLeftMargin" presStyleLbl="node1" presStyleIdx="0" presStyleCnt="2"/>
      <dgm:spPr/>
    </dgm:pt>
    <dgm:pt modelId="{DBB0D78E-D296-DF44-BA66-866DC8AD8E63}" type="pres">
      <dgm:prSet presAssocID="{5DB131D5-AEE7-4E6F-A455-562802529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815D-30A5-7440-9315-A6392517808F}" type="pres">
      <dgm:prSet presAssocID="{5DB131D5-AEE7-4E6F-A455-562802529600}" presName="negativeSpace" presStyleCnt="0"/>
      <dgm:spPr/>
    </dgm:pt>
    <dgm:pt modelId="{0C1C8A11-C178-174B-A90E-94FC6E8238AC}" type="pres">
      <dgm:prSet presAssocID="{5DB131D5-AEE7-4E6F-A455-562802529600}" presName="childText" presStyleLbl="conFgAcc1" presStyleIdx="0" presStyleCnt="2" custLinFactNeighborX="-27380" custLinFactNeighborY="-47076">
        <dgm:presLayoutVars>
          <dgm:bulletEnabled val="1"/>
        </dgm:presLayoutVars>
      </dgm:prSet>
      <dgm:spPr/>
    </dgm:pt>
    <dgm:pt modelId="{C748ED03-BE37-2941-8258-039E71CC697F}" type="pres">
      <dgm:prSet presAssocID="{54A812A3-11C1-4C43-AB93-77D3B4ACF37A}" presName="spaceBetweenRectangles" presStyleCnt="0"/>
      <dgm:spPr/>
    </dgm:pt>
    <dgm:pt modelId="{1B8B862A-AD46-B247-BDA8-3F7F23371634}" type="pres">
      <dgm:prSet presAssocID="{3ED8D291-AD89-42D5-8935-88830B75DD4E}" presName="parentLin" presStyleCnt="0"/>
      <dgm:spPr/>
    </dgm:pt>
    <dgm:pt modelId="{336E67E1-0C3E-6C44-96CB-568D7B70F7BF}" type="pres">
      <dgm:prSet presAssocID="{3ED8D291-AD89-42D5-8935-88830B75DD4E}" presName="parentLeftMargin" presStyleLbl="node1" presStyleIdx="0" presStyleCnt="2"/>
      <dgm:spPr/>
    </dgm:pt>
    <dgm:pt modelId="{177DBB82-8603-5B4D-80D5-2E4B066B6446}" type="pres">
      <dgm:prSet presAssocID="{3ED8D291-AD89-42D5-8935-88830B75DD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2F0A44-1B85-254F-9E0D-81EAC3EB9DE5}" type="pres">
      <dgm:prSet presAssocID="{3ED8D291-AD89-42D5-8935-88830B75DD4E}" presName="negativeSpace" presStyleCnt="0"/>
      <dgm:spPr/>
    </dgm:pt>
    <dgm:pt modelId="{4BF97894-1F0A-9048-A4E4-06204E2B9034}" type="pres">
      <dgm:prSet presAssocID="{3ED8D291-AD89-42D5-8935-88830B75DD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E37310-046C-E24A-8713-A188B0BB8D9B}" type="presOf" srcId="{D651CC8D-4053-4309-9276-F7E57B0A2267}" destId="{4BF97894-1F0A-9048-A4E4-06204E2B9034}" srcOrd="0" destOrd="1" presId="urn:microsoft.com/office/officeart/2005/8/layout/list1"/>
    <dgm:cxn modelId="{518B4C33-7CE4-9C42-959A-963A364D875D}" type="presOf" srcId="{3ED8D291-AD89-42D5-8935-88830B75DD4E}" destId="{177DBB82-8603-5B4D-80D5-2E4B066B6446}" srcOrd="1" destOrd="0" presId="urn:microsoft.com/office/officeart/2005/8/layout/list1"/>
    <dgm:cxn modelId="{4DAA0A36-0841-4A87-91F6-5CB1FAF4BFC8}" srcId="{3ED8D291-AD89-42D5-8935-88830B75DD4E}" destId="{D651CC8D-4053-4309-9276-F7E57B0A2267}" srcOrd="1" destOrd="0" parTransId="{6E2973C1-B204-40FE-B4C8-C4AD4796600D}" sibTransId="{8B488927-4932-4338-B142-A1A88D807C42}"/>
    <dgm:cxn modelId="{10FE9B3F-EC94-D94B-A9F8-34B60A60A05C}" type="presOf" srcId="{387A1ECF-C013-4FB6-B39D-5ABD992B4A79}" destId="{0C1C8A11-C178-174B-A90E-94FC6E8238AC}" srcOrd="0" destOrd="0" presId="urn:microsoft.com/office/officeart/2005/8/layout/list1"/>
    <dgm:cxn modelId="{0D031761-38F1-4FC7-B6BC-D79BE5990100}" srcId="{3ED8D291-AD89-42D5-8935-88830B75DD4E}" destId="{6C786338-A8BE-4297-8163-EAA94157ED4E}" srcOrd="0" destOrd="0" parTransId="{3B1ECA57-CD2E-44F3-99AE-F73AFCDD8A39}" sibTransId="{3DE5BB76-86FB-4E64-A682-A9AF33886F4A}"/>
    <dgm:cxn modelId="{FDCF0449-7603-334C-AFFF-E96F26A2DDDD}" type="presOf" srcId="{5DB131D5-AEE7-4E6F-A455-562802529600}" destId="{DBB0D78E-D296-DF44-BA66-866DC8AD8E63}" srcOrd="1" destOrd="0" presId="urn:microsoft.com/office/officeart/2005/8/layout/list1"/>
    <dgm:cxn modelId="{EE746C7F-3DB7-FD40-BFA0-2F1F166AA43C}" type="presOf" srcId="{6E15E482-481A-4E52-A562-3A519FAD1F1D}" destId="{418E135A-9F1C-1442-9E21-093A20BEBA9A}" srcOrd="0" destOrd="0" presId="urn:microsoft.com/office/officeart/2005/8/layout/list1"/>
    <dgm:cxn modelId="{B44CA182-6323-491A-9C74-DBA6EDD038C5}" srcId="{6E15E482-481A-4E52-A562-3A519FAD1F1D}" destId="{3ED8D291-AD89-42D5-8935-88830B75DD4E}" srcOrd="1" destOrd="0" parTransId="{A9565618-FCB7-43DA-B4D6-B6E6035386BE}" sibTransId="{73EB315B-3DEE-4221-913F-BEEDEC494F03}"/>
    <dgm:cxn modelId="{E246DDA7-0FB2-496C-B43E-99411A47C305}" srcId="{5DB131D5-AEE7-4E6F-A455-562802529600}" destId="{B3E98B51-CBC6-4CED-A206-6B28CEBF9506}" srcOrd="1" destOrd="0" parTransId="{CAA3F8E6-C497-41FF-AEB4-C701B78BE8CD}" sibTransId="{40093B44-B252-4ED8-9422-71F400577426}"/>
    <dgm:cxn modelId="{70EB1FBA-C666-824F-8D75-C3357BB2E8A3}" type="presOf" srcId="{3ED8D291-AD89-42D5-8935-88830B75DD4E}" destId="{336E67E1-0C3E-6C44-96CB-568D7B70F7BF}" srcOrd="0" destOrd="0" presId="urn:microsoft.com/office/officeart/2005/8/layout/list1"/>
    <dgm:cxn modelId="{0555D2BE-B35F-2A47-A36B-56E656D16B7D}" type="presOf" srcId="{6C786338-A8BE-4297-8163-EAA94157ED4E}" destId="{4BF97894-1F0A-9048-A4E4-06204E2B9034}" srcOrd="0" destOrd="0" presId="urn:microsoft.com/office/officeart/2005/8/layout/list1"/>
    <dgm:cxn modelId="{D5180CC4-4D02-4EAE-B942-4699A9EC217C}" srcId="{5DB131D5-AEE7-4E6F-A455-562802529600}" destId="{387A1ECF-C013-4FB6-B39D-5ABD992B4A79}" srcOrd="0" destOrd="0" parTransId="{8FA81FCE-6F7B-4B9B-962B-26A3BA08C9C6}" sibTransId="{2898F83B-6E80-431C-B45E-6A6880318FBF}"/>
    <dgm:cxn modelId="{F0660BCD-570E-4B49-A67B-54A8DBA6AB83}" srcId="{6E15E482-481A-4E52-A562-3A519FAD1F1D}" destId="{5DB131D5-AEE7-4E6F-A455-562802529600}" srcOrd="0" destOrd="0" parTransId="{DA4ABC44-C579-45D2-84FA-8F70A7743F20}" sibTransId="{54A812A3-11C1-4C43-AB93-77D3B4ACF37A}"/>
    <dgm:cxn modelId="{D2CE49F1-84E5-EF43-8CD2-79E9C612FC27}" type="presOf" srcId="{B3E98B51-CBC6-4CED-A206-6B28CEBF9506}" destId="{0C1C8A11-C178-174B-A90E-94FC6E8238AC}" srcOrd="0" destOrd="1" presId="urn:microsoft.com/office/officeart/2005/8/layout/list1"/>
    <dgm:cxn modelId="{861CF8FF-44BC-8D45-9A70-4EB21B774F96}" type="presOf" srcId="{5DB131D5-AEE7-4E6F-A455-562802529600}" destId="{FC91B281-B42E-7D40-838F-8A3880BB77F5}" srcOrd="0" destOrd="0" presId="urn:microsoft.com/office/officeart/2005/8/layout/list1"/>
    <dgm:cxn modelId="{C4C43B45-7E0F-0E45-AE5A-E05A93D9FBEF}" type="presParOf" srcId="{418E135A-9F1C-1442-9E21-093A20BEBA9A}" destId="{4F7287D4-F5D4-724A-9819-7E2E072AD174}" srcOrd="0" destOrd="0" presId="urn:microsoft.com/office/officeart/2005/8/layout/list1"/>
    <dgm:cxn modelId="{210ACFA2-4F7A-284B-93E6-C01926FC4EF1}" type="presParOf" srcId="{4F7287D4-F5D4-724A-9819-7E2E072AD174}" destId="{FC91B281-B42E-7D40-838F-8A3880BB77F5}" srcOrd="0" destOrd="0" presId="urn:microsoft.com/office/officeart/2005/8/layout/list1"/>
    <dgm:cxn modelId="{362D29F2-73ED-614D-9FE0-EE7C303C147A}" type="presParOf" srcId="{4F7287D4-F5D4-724A-9819-7E2E072AD174}" destId="{DBB0D78E-D296-DF44-BA66-866DC8AD8E63}" srcOrd="1" destOrd="0" presId="urn:microsoft.com/office/officeart/2005/8/layout/list1"/>
    <dgm:cxn modelId="{10DD0EDC-1B63-3E40-A1D8-DD30E384141B}" type="presParOf" srcId="{418E135A-9F1C-1442-9E21-093A20BEBA9A}" destId="{C8AE815D-30A5-7440-9315-A6392517808F}" srcOrd="1" destOrd="0" presId="urn:microsoft.com/office/officeart/2005/8/layout/list1"/>
    <dgm:cxn modelId="{491A6C1F-B556-5A40-9C22-33EBF05CD772}" type="presParOf" srcId="{418E135A-9F1C-1442-9E21-093A20BEBA9A}" destId="{0C1C8A11-C178-174B-A90E-94FC6E8238AC}" srcOrd="2" destOrd="0" presId="urn:microsoft.com/office/officeart/2005/8/layout/list1"/>
    <dgm:cxn modelId="{0ED0B5FA-12F8-5242-B4D6-87CC9EFCA97B}" type="presParOf" srcId="{418E135A-9F1C-1442-9E21-093A20BEBA9A}" destId="{C748ED03-BE37-2941-8258-039E71CC697F}" srcOrd="3" destOrd="0" presId="urn:microsoft.com/office/officeart/2005/8/layout/list1"/>
    <dgm:cxn modelId="{6A188AC2-DB8D-1F45-B076-41B6E98E5756}" type="presParOf" srcId="{418E135A-9F1C-1442-9E21-093A20BEBA9A}" destId="{1B8B862A-AD46-B247-BDA8-3F7F23371634}" srcOrd="4" destOrd="0" presId="urn:microsoft.com/office/officeart/2005/8/layout/list1"/>
    <dgm:cxn modelId="{59840B1C-0A46-2E40-8068-933F08477FA4}" type="presParOf" srcId="{1B8B862A-AD46-B247-BDA8-3F7F23371634}" destId="{336E67E1-0C3E-6C44-96CB-568D7B70F7BF}" srcOrd="0" destOrd="0" presId="urn:microsoft.com/office/officeart/2005/8/layout/list1"/>
    <dgm:cxn modelId="{0E2192EC-52B4-BF45-BDBD-94398A6DE46E}" type="presParOf" srcId="{1B8B862A-AD46-B247-BDA8-3F7F23371634}" destId="{177DBB82-8603-5B4D-80D5-2E4B066B6446}" srcOrd="1" destOrd="0" presId="urn:microsoft.com/office/officeart/2005/8/layout/list1"/>
    <dgm:cxn modelId="{3878A535-781D-D449-9A33-D7E0594BEF9A}" type="presParOf" srcId="{418E135A-9F1C-1442-9E21-093A20BEBA9A}" destId="{682F0A44-1B85-254F-9E0D-81EAC3EB9DE5}" srcOrd="5" destOrd="0" presId="urn:microsoft.com/office/officeart/2005/8/layout/list1"/>
    <dgm:cxn modelId="{540CE534-548E-5B47-8F7E-15AC9EAB3B94}" type="presParOf" srcId="{418E135A-9F1C-1442-9E21-093A20BEBA9A}" destId="{4BF97894-1F0A-9048-A4E4-06204E2B90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F2EFDA-B58B-4CA7-B0B4-49D268CA8B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00BC1-FAD1-45C6-BC7D-55F3FB3ADA7E}">
      <dgm:prSet/>
      <dgm:spPr/>
      <dgm:t>
        <a:bodyPr/>
        <a:lstStyle/>
        <a:p>
          <a:r>
            <a:rPr lang="en-US" b="1"/>
            <a:t>4. VFO’s market strategist is considering a six-month call option strategy on the</a:t>
          </a:r>
          <a:endParaRPr lang="en-US"/>
        </a:p>
      </dgm:t>
    </dgm:pt>
    <dgm:pt modelId="{5E59B528-53FB-4019-887F-BC2F09DC9A93}" type="parTrans" cxnId="{A88CA95D-9AF8-44FE-BC8C-56C1E44A1AB6}">
      <dgm:prSet/>
      <dgm:spPr/>
      <dgm:t>
        <a:bodyPr/>
        <a:lstStyle/>
        <a:p>
          <a:endParaRPr lang="en-US"/>
        </a:p>
      </dgm:t>
    </dgm:pt>
    <dgm:pt modelId="{738C1311-97B3-4885-88EA-2EDAE09354CE}" type="sibTrans" cxnId="{A88CA95D-9AF8-44FE-BC8C-56C1E44A1AB6}">
      <dgm:prSet/>
      <dgm:spPr/>
      <dgm:t>
        <a:bodyPr/>
        <a:lstStyle/>
        <a:p>
          <a:endParaRPr lang="en-US"/>
        </a:p>
      </dgm:t>
    </dgm:pt>
    <dgm:pt modelId="{03E42493-E2F3-4F2E-A57B-6461C70043DF}">
      <dgm:prSet/>
      <dgm:spPr/>
      <dgm:t>
        <a:bodyPr/>
        <a:lstStyle/>
        <a:p>
          <a:r>
            <a:rPr lang="en-US" b="1"/>
            <a:t>NIFTY 50 benchmark Indian stock market index to increase broad market equity</a:t>
          </a:r>
          <a:endParaRPr lang="en-US"/>
        </a:p>
      </dgm:t>
    </dgm:pt>
    <dgm:pt modelId="{2350C804-1DEE-4DE4-8B52-0EC6D82F8DFE}" type="parTrans" cxnId="{778984C0-664F-45DF-B0FA-4A69804BF0EB}">
      <dgm:prSet/>
      <dgm:spPr/>
      <dgm:t>
        <a:bodyPr/>
        <a:lstStyle/>
        <a:p>
          <a:endParaRPr lang="en-US"/>
        </a:p>
      </dgm:t>
    </dgm:pt>
    <dgm:pt modelId="{184BCA5D-1AA6-4D55-99B5-A7C01A5BD76F}" type="sibTrans" cxnId="{778984C0-664F-45DF-B0FA-4A69804BF0EB}">
      <dgm:prSet/>
      <dgm:spPr/>
      <dgm:t>
        <a:bodyPr/>
        <a:lstStyle/>
        <a:p>
          <a:endParaRPr lang="en-US"/>
        </a:p>
      </dgm:t>
    </dgm:pt>
    <dgm:pt modelId="{32E0B020-1BA7-41D8-A53A-C25BCDA1AC86}">
      <dgm:prSet/>
      <dgm:spPr/>
      <dgm:t>
        <a:bodyPr/>
        <a:lstStyle/>
        <a:p>
          <a:r>
            <a:rPr lang="en-US" b="1"/>
            <a:t>exposure. The NIFTY 50 price today is INR15,200, and the strategist observes</a:t>
          </a:r>
          <a:endParaRPr lang="en-US"/>
        </a:p>
      </dgm:t>
    </dgm:pt>
    <dgm:pt modelId="{4F8AFBC2-1AD9-40CD-A195-98C5D68E5020}" type="parTrans" cxnId="{D67FF495-FE69-410F-8F67-00D42A8E3FD5}">
      <dgm:prSet/>
      <dgm:spPr/>
      <dgm:t>
        <a:bodyPr/>
        <a:lstStyle/>
        <a:p>
          <a:endParaRPr lang="en-US"/>
        </a:p>
      </dgm:t>
    </dgm:pt>
    <dgm:pt modelId="{E8F91CEF-A77E-4EB5-88A1-87A408C10AD4}" type="sibTrans" cxnId="{D67FF495-FE69-410F-8F67-00D42A8E3FD5}">
      <dgm:prSet/>
      <dgm:spPr/>
      <dgm:t>
        <a:bodyPr/>
        <a:lstStyle/>
        <a:p>
          <a:endParaRPr lang="en-US"/>
        </a:p>
      </dgm:t>
    </dgm:pt>
    <dgm:pt modelId="{FCFCD0D4-746D-499B-9E3B-AF1E7D5A849C}">
      <dgm:prSet/>
      <dgm:spPr/>
      <dgm:t>
        <a:bodyPr/>
        <a:lstStyle/>
        <a:p>
          <a:r>
            <a:rPr lang="en-US" b="1"/>
            <a:t>that a call option with a INR16,000 exercise price (X) is trading at a premium of</a:t>
          </a:r>
          <a:endParaRPr lang="en-US"/>
        </a:p>
      </dgm:t>
    </dgm:pt>
    <dgm:pt modelId="{E3B0A5E9-5BDC-4644-89A3-98BBB6C9DA20}" type="parTrans" cxnId="{EE154937-BE8F-485F-A93C-7BA12D274817}">
      <dgm:prSet/>
      <dgm:spPr/>
      <dgm:t>
        <a:bodyPr/>
        <a:lstStyle/>
        <a:p>
          <a:endParaRPr lang="en-US"/>
        </a:p>
      </dgm:t>
    </dgm:pt>
    <dgm:pt modelId="{5E5FA3D1-FD06-42F8-BFA9-CEFB52D29B18}" type="sibTrans" cxnId="{EE154937-BE8F-485F-A93C-7BA12D274817}">
      <dgm:prSet/>
      <dgm:spPr/>
      <dgm:t>
        <a:bodyPr/>
        <a:lstStyle/>
        <a:p>
          <a:endParaRPr lang="en-US"/>
        </a:p>
      </dgm:t>
    </dgm:pt>
    <dgm:pt modelId="{E2CA6075-6800-48B8-9202-5A70014E8BB0}">
      <dgm:prSet/>
      <dgm:spPr/>
      <dgm:t>
        <a:bodyPr/>
        <a:lstStyle/>
        <a:p>
          <a:r>
            <a:rPr lang="en-US" b="1"/>
            <a:t>INR1,500. Which of the following represents the payoff and profit of this strategy</a:t>
          </a:r>
          <a:endParaRPr lang="en-US"/>
        </a:p>
      </dgm:t>
    </dgm:pt>
    <dgm:pt modelId="{9D8D35DF-B8FD-49AF-8CB3-2D8E24FDC813}" type="parTrans" cxnId="{62631D4E-029F-470B-BD25-3888A64A2B8F}">
      <dgm:prSet/>
      <dgm:spPr/>
      <dgm:t>
        <a:bodyPr/>
        <a:lstStyle/>
        <a:p>
          <a:endParaRPr lang="en-US"/>
        </a:p>
      </dgm:t>
    </dgm:pt>
    <dgm:pt modelId="{E3F89FD3-101D-48A9-A11A-B32C00532670}" type="sibTrans" cxnId="{62631D4E-029F-470B-BD25-3888A64A2B8F}">
      <dgm:prSet/>
      <dgm:spPr/>
      <dgm:t>
        <a:bodyPr/>
        <a:lstStyle/>
        <a:p>
          <a:endParaRPr lang="en-US"/>
        </a:p>
      </dgm:t>
    </dgm:pt>
    <dgm:pt modelId="{8CDB5325-E95F-499C-89CB-7D2A9D8A9E70}">
      <dgm:prSet/>
      <dgm:spPr/>
      <dgm:t>
        <a:bodyPr/>
        <a:lstStyle/>
        <a:p>
          <a:r>
            <a:rPr lang="en-US" b="1"/>
            <a:t>just prior to maturity if the NIFTY 50 is trading at INR16,500?</a:t>
          </a:r>
          <a:endParaRPr lang="en-US"/>
        </a:p>
      </dgm:t>
    </dgm:pt>
    <dgm:pt modelId="{53988074-BFBA-48FC-9E0C-D7A9C03B1901}" type="parTrans" cxnId="{ED388D25-340B-49C4-B6A8-EB023401C520}">
      <dgm:prSet/>
      <dgm:spPr/>
      <dgm:t>
        <a:bodyPr/>
        <a:lstStyle/>
        <a:p>
          <a:endParaRPr lang="en-US"/>
        </a:p>
      </dgm:t>
    </dgm:pt>
    <dgm:pt modelId="{B23A4A51-B333-4D08-8FDA-9A4F40217D83}" type="sibTrans" cxnId="{ED388D25-340B-49C4-B6A8-EB023401C520}">
      <dgm:prSet/>
      <dgm:spPr/>
      <dgm:t>
        <a:bodyPr/>
        <a:lstStyle/>
        <a:p>
          <a:endParaRPr lang="en-US"/>
        </a:p>
      </dgm:t>
    </dgm:pt>
    <dgm:pt modelId="{AC86F679-6760-465C-97DB-91EC2C6DDE8D}">
      <dgm:prSet/>
      <dgm:spPr/>
      <dgm:t>
        <a:bodyPr/>
        <a:lstStyle/>
        <a:p>
          <a:r>
            <a:rPr lang="en-US"/>
            <a:t>A. Payoff is INR500; profit is –INR1,000.</a:t>
          </a:r>
        </a:p>
      </dgm:t>
    </dgm:pt>
    <dgm:pt modelId="{64CB06B4-DB3C-4E4A-A8CC-BD9E8B4BFFEF}" type="parTrans" cxnId="{F6C1A259-255D-4183-A48C-B612347C311B}">
      <dgm:prSet/>
      <dgm:spPr/>
      <dgm:t>
        <a:bodyPr/>
        <a:lstStyle/>
        <a:p>
          <a:endParaRPr lang="en-US"/>
        </a:p>
      </dgm:t>
    </dgm:pt>
    <dgm:pt modelId="{0E33F8D8-E1A1-4F56-BFAA-5DE143986F52}" type="sibTrans" cxnId="{F6C1A259-255D-4183-A48C-B612347C311B}">
      <dgm:prSet/>
      <dgm:spPr/>
      <dgm:t>
        <a:bodyPr/>
        <a:lstStyle/>
        <a:p>
          <a:endParaRPr lang="en-US"/>
        </a:p>
      </dgm:t>
    </dgm:pt>
    <dgm:pt modelId="{8F036C36-0043-4146-9399-322E87B4FD7D}">
      <dgm:prSet/>
      <dgm:spPr/>
      <dgm:t>
        <a:bodyPr/>
        <a:lstStyle/>
        <a:p>
          <a:r>
            <a:rPr lang="en-US"/>
            <a:t>B. Payoff is INR1,300; profit is INR800.</a:t>
          </a:r>
        </a:p>
      </dgm:t>
    </dgm:pt>
    <dgm:pt modelId="{CE03ABA0-45F8-4375-9E3B-5B9D3857C6F1}" type="parTrans" cxnId="{50F988FF-5518-42CC-B2AA-112D718BDEBA}">
      <dgm:prSet/>
      <dgm:spPr/>
      <dgm:t>
        <a:bodyPr/>
        <a:lstStyle/>
        <a:p>
          <a:endParaRPr lang="en-US"/>
        </a:p>
      </dgm:t>
    </dgm:pt>
    <dgm:pt modelId="{C5B5C9EF-1BFA-4A7D-AE1D-F08D187D2620}" type="sibTrans" cxnId="{50F988FF-5518-42CC-B2AA-112D718BDEBA}">
      <dgm:prSet/>
      <dgm:spPr/>
      <dgm:t>
        <a:bodyPr/>
        <a:lstStyle/>
        <a:p>
          <a:endParaRPr lang="en-US"/>
        </a:p>
      </dgm:t>
    </dgm:pt>
    <dgm:pt modelId="{9A5D51CA-7BE5-4FAD-9414-DB83C287BF1B}">
      <dgm:prSet/>
      <dgm:spPr/>
      <dgm:t>
        <a:bodyPr/>
        <a:lstStyle/>
        <a:p>
          <a:r>
            <a:rPr lang="en-US"/>
            <a:t>C. Payoff is INR1,300; profit is INR500.</a:t>
          </a:r>
        </a:p>
      </dgm:t>
    </dgm:pt>
    <dgm:pt modelId="{820917DF-F34F-4657-A648-EFA727E8B571}" type="parTrans" cxnId="{D9638CED-4951-48A0-AB60-856DA7886789}">
      <dgm:prSet/>
      <dgm:spPr/>
      <dgm:t>
        <a:bodyPr/>
        <a:lstStyle/>
        <a:p>
          <a:endParaRPr lang="en-US"/>
        </a:p>
      </dgm:t>
    </dgm:pt>
    <dgm:pt modelId="{7108B8E1-51DA-4084-BDDD-A7D3296E0F61}" type="sibTrans" cxnId="{D9638CED-4951-48A0-AB60-856DA7886789}">
      <dgm:prSet/>
      <dgm:spPr/>
      <dgm:t>
        <a:bodyPr/>
        <a:lstStyle/>
        <a:p>
          <a:endParaRPr lang="en-US"/>
        </a:p>
      </dgm:t>
    </dgm:pt>
    <dgm:pt modelId="{1D60DE1C-5046-004A-A2FF-03451C4708C3}" type="pres">
      <dgm:prSet presAssocID="{46F2EFDA-B58B-4CA7-B0B4-49D268CA8BD5}" presName="vert0" presStyleCnt="0">
        <dgm:presLayoutVars>
          <dgm:dir/>
          <dgm:animOne val="branch"/>
          <dgm:animLvl val="lvl"/>
        </dgm:presLayoutVars>
      </dgm:prSet>
      <dgm:spPr/>
    </dgm:pt>
    <dgm:pt modelId="{3F5E6578-71B4-8F41-86A3-6F984CF230C4}" type="pres">
      <dgm:prSet presAssocID="{F9900BC1-FAD1-45C6-BC7D-55F3FB3ADA7E}" presName="thickLine" presStyleLbl="alignNode1" presStyleIdx="0" presStyleCnt="9"/>
      <dgm:spPr/>
    </dgm:pt>
    <dgm:pt modelId="{B5EF0BA6-92DB-2743-B7D5-F35F315F7C8C}" type="pres">
      <dgm:prSet presAssocID="{F9900BC1-FAD1-45C6-BC7D-55F3FB3ADA7E}" presName="horz1" presStyleCnt="0"/>
      <dgm:spPr/>
    </dgm:pt>
    <dgm:pt modelId="{BF9BCA72-063D-294E-963B-9CE714AEC730}" type="pres">
      <dgm:prSet presAssocID="{F9900BC1-FAD1-45C6-BC7D-55F3FB3ADA7E}" presName="tx1" presStyleLbl="revTx" presStyleIdx="0" presStyleCnt="9"/>
      <dgm:spPr/>
    </dgm:pt>
    <dgm:pt modelId="{56B9251D-3E2F-8E4D-B079-A514995794D9}" type="pres">
      <dgm:prSet presAssocID="{F9900BC1-FAD1-45C6-BC7D-55F3FB3ADA7E}" presName="vert1" presStyleCnt="0"/>
      <dgm:spPr/>
    </dgm:pt>
    <dgm:pt modelId="{87CE8B83-8C8B-E746-99EB-B0462A111C0A}" type="pres">
      <dgm:prSet presAssocID="{03E42493-E2F3-4F2E-A57B-6461C70043DF}" presName="thickLine" presStyleLbl="alignNode1" presStyleIdx="1" presStyleCnt="9"/>
      <dgm:spPr/>
    </dgm:pt>
    <dgm:pt modelId="{698A0EA8-E456-D849-A560-111F38392BBF}" type="pres">
      <dgm:prSet presAssocID="{03E42493-E2F3-4F2E-A57B-6461C70043DF}" presName="horz1" presStyleCnt="0"/>
      <dgm:spPr/>
    </dgm:pt>
    <dgm:pt modelId="{76AEB0F3-C483-9E46-A1D9-4C892D27E299}" type="pres">
      <dgm:prSet presAssocID="{03E42493-E2F3-4F2E-A57B-6461C70043DF}" presName="tx1" presStyleLbl="revTx" presStyleIdx="1" presStyleCnt="9"/>
      <dgm:spPr/>
    </dgm:pt>
    <dgm:pt modelId="{C844D9A9-7142-D647-A993-AD79ABAD0E1A}" type="pres">
      <dgm:prSet presAssocID="{03E42493-E2F3-4F2E-A57B-6461C70043DF}" presName="vert1" presStyleCnt="0"/>
      <dgm:spPr/>
    </dgm:pt>
    <dgm:pt modelId="{800CB01C-1115-1144-9A90-E1F38459EBC1}" type="pres">
      <dgm:prSet presAssocID="{32E0B020-1BA7-41D8-A53A-C25BCDA1AC86}" presName="thickLine" presStyleLbl="alignNode1" presStyleIdx="2" presStyleCnt="9"/>
      <dgm:spPr/>
    </dgm:pt>
    <dgm:pt modelId="{20484782-4F04-124E-9F16-55591597AE5F}" type="pres">
      <dgm:prSet presAssocID="{32E0B020-1BA7-41D8-A53A-C25BCDA1AC86}" presName="horz1" presStyleCnt="0"/>
      <dgm:spPr/>
    </dgm:pt>
    <dgm:pt modelId="{037ADBA0-09F2-254D-AC3E-760E8BAA84FD}" type="pres">
      <dgm:prSet presAssocID="{32E0B020-1BA7-41D8-A53A-C25BCDA1AC86}" presName="tx1" presStyleLbl="revTx" presStyleIdx="2" presStyleCnt="9"/>
      <dgm:spPr/>
    </dgm:pt>
    <dgm:pt modelId="{44027E93-6939-AC46-972B-65008D0D9D2A}" type="pres">
      <dgm:prSet presAssocID="{32E0B020-1BA7-41D8-A53A-C25BCDA1AC86}" presName="vert1" presStyleCnt="0"/>
      <dgm:spPr/>
    </dgm:pt>
    <dgm:pt modelId="{C57CFD59-4DFB-6747-8EC3-91AA5CC707FD}" type="pres">
      <dgm:prSet presAssocID="{FCFCD0D4-746D-499B-9E3B-AF1E7D5A849C}" presName="thickLine" presStyleLbl="alignNode1" presStyleIdx="3" presStyleCnt="9"/>
      <dgm:spPr/>
    </dgm:pt>
    <dgm:pt modelId="{A68B2A94-0F47-5547-80CB-CE5178CA869A}" type="pres">
      <dgm:prSet presAssocID="{FCFCD0D4-746D-499B-9E3B-AF1E7D5A849C}" presName="horz1" presStyleCnt="0"/>
      <dgm:spPr/>
    </dgm:pt>
    <dgm:pt modelId="{83806072-7139-0643-9FBC-3AC5535BE9B6}" type="pres">
      <dgm:prSet presAssocID="{FCFCD0D4-746D-499B-9E3B-AF1E7D5A849C}" presName="tx1" presStyleLbl="revTx" presStyleIdx="3" presStyleCnt="9"/>
      <dgm:spPr/>
    </dgm:pt>
    <dgm:pt modelId="{A6B24B7C-7903-3745-A0D7-501D9AA91A87}" type="pres">
      <dgm:prSet presAssocID="{FCFCD0D4-746D-499B-9E3B-AF1E7D5A849C}" presName="vert1" presStyleCnt="0"/>
      <dgm:spPr/>
    </dgm:pt>
    <dgm:pt modelId="{FEE6EFCE-3736-6247-A7B8-8D5971B9A515}" type="pres">
      <dgm:prSet presAssocID="{E2CA6075-6800-48B8-9202-5A70014E8BB0}" presName="thickLine" presStyleLbl="alignNode1" presStyleIdx="4" presStyleCnt="9"/>
      <dgm:spPr/>
    </dgm:pt>
    <dgm:pt modelId="{7AE56E4A-DC80-164B-842B-751693600A58}" type="pres">
      <dgm:prSet presAssocID="{E2CA6075-6800-48B8-9202-5A70014E8BB0}" presName="horz1" presStyleCnt="0"/>
      <dgm:spPr/>
    </dgm:pt>
    <dgm:pt modelId="{C1B0FF9F-114A-9B44-8298-476047822BBE}" type="pres">
      <dgm:prSet presAssocID="{E2CA6075-6800-48B8-9202-5A70014E8BB0}" presName="tx1" presStyleLbl="revTx" presStyleIdx="4" presStyleCnt="9"/>
      <dgm:spPr/>
    </dgm:pt>
    <dgm:pt modelId="{28C0DC1F-B8A4-E742-8DC0-271D282BFAFE}" type="pres">
      <dgm:prSet presAssocID="{E2CA6075-6800-48B8-9202-5A70014E8BB0}" presName="vert1" presStyleCnt="0"/>
      <dgm:spPr/>
    </dgm:pt>
    <dgm:pt modelId="{B4D9221B-98A6-9F41-A719-8A29EB29545C}" type="pres">
      <dgm:prSet presAssocID="{8CDB5325-E95F-499C-89CB-7D2A9D8A9E70}" presName="thickLine" presStyleLbl="alignNode1" presStyleIdx="5" presStyleCnt="9"/>
      <dgm:spPr/>
    </dgm:pt>
    <dgm:pt modelId="{1D9E256A-23D7-2F45-AD11-4B79D7ADC551}" type="pres">
      <dgm:prSet presAssocID="{8CDB5325-E95F-499C-89CB-7D2A9D8A9E70}" presName="horz1" presStyleCnt="0"/>
      <dgm:spPr/>
    </dgm:pt>
    <dgm:pt modelId="{EE6E091F-C4B3-2145-A79D-FDA1F0CADF90}" type="pres">
      <dgm:prSet presAssocID="{8CDB5325-E95F-499C-89CB-7D2A9D8A9E70}" presName="tx1" presStyleLbl="revTx" presStyleIdx="5" presStyleCnt="9"/>
      <dgm:spPr/>
    </dgm:pt>
    <dgm:pt modelId="{78B04FF9-8189-0E46-B776-2818326EBD99}" type="pres">
      <dgm:prSet presAssocID="{8CDB5325-E95F-499C-89CB-7D2A9D8A9E70}" presName="vert1" presStyleCnt="0"/>
      <dgm:spPr/>
    </dgm:pt>
    <dgm:pt modelId="{B0179B82-0311-494E-8363-84BD8752E933}" type="pres">
      <dgm:prSet presAssocID="{AC86F679-6760-465C-97DB-91EC2C6DDE8D}" presName="thickLine" presStyleLbl="alignNode1" presStyleIdx="6" presStyleCnt="9"/>
      <dgm:spPr/>
    </dgm:pt>
    <dgm:pt modelId="{41708DF2-F836-FA48-A2C6-579C2DBED3AA}" type="pres">
      <dgm:prSet presAssocID="{AC86F679-6760-465C-97DB-91EC2C6DDE8D}" presName="horz1" presStyleCnt="0"/>
      <dgm:spPr/>
    </dgm:pt>
    <dgm:pt modelId="{E29ED4CD-05FB-D440-AFED-44A50ADA34F9}" type="pres">
      <dgm:prSet presAssocID="{AC86F679-6760-465C-97DB-91EC2C6DDE8D}" presName="tx1" presStyleLbl="revTx" presStyleIdx="6" presStyleCnt="9"/>
      <dgm:spPr/>
    </dgm:pt>
    <dgm:pt modelId="{5B5257F9-37C2-D840-828A-01DAE66E539E}" type="pres">
      <dgm:prSet presAssocID="{AC86F679-6760-465C-97DB-91EC2C6DDE8D}" presName="vert1" presStyleCnt="0"/>
      <dgm:spPr/>
    </dgm:pt>
    <dgm:pt modelId="{331BFEFF-A90A-7E46-8C7F-8D6076781A9B}" type="pres">
      <dgm:prSet presAssocID="{8F036C36-0043-4146-9399-322E87B4FD7D}" presName="thickLine" presStyleLbl="alignNode1" presStyleIdx="7" presStyleCnt="9"/>
      <dgm:spPr/>
    </dgm:pt>
    <dgm:pt modelId="{94FEED84-0661-4145-ABF0-802A70F95B30}" type="pres">
      <dgm:prSet presAssocID="{8F036C36-0043-4146-9399-322E87B4FD7D}" presName="horz1" presStyleCnt="0"/>
      <dgm:spPr/>
    </dgm:pt>
    <dgm:pt modelId="{ED98A6C8-A174-B646-9810-E869337D95D9}" type="pres">
      <dgm:prSet presAssocID="{8F036C36-0043-4146-9399-322E87B4FD7D}" presName="tx1" presStyleLbl="revTx" presStyleIdx="7" presStyleCnt="9"/>
      <dgm:spPr/>
    </dgm:pt>
    <dgm:pt modelId="{27A0F35D-8D14-1F4E-916E-03F85A026FBF}" type="pres">
      <dgm:prSet presAssocID="{8F036C36-0043-4146-9399-322E87B4FD7D}" presName="vert1" presStyleCnt="0"/>
      <dgm:spPr/>
    </dgm:pt>
    <dgm:pt modelId="{F2B17806-9008-DE42-8911-93D3B9F2E93F}" type="pres">
      <dgm:prSet presAssocID="{9A5D51CA-7BE5-4FAD-9414-DB83C287BF1B}" presName="thickLine" presStyleLbl="alignNode1" presStyleIdx="8" presStyleCnt="9"/>
      <dgm:spPr/>
    </dgm:pt>
    <dgm:pt modelId="{20D7F19B-B1DD-EF45-80E3-FE44F6CBC596}" type="pres">
      <dgm:prSet presAssocID="{9A5D51CA-7BE5-4FAD-9414-DB83C287BF1B}" presName="horz1" presStyleCnt="0"/>
      <dgm:spPr/>
    </dgm:pt>
    <dgm:pt modelId="{55360E6D-35D6-424C-A005-98C8B8B022BB}" type="pres">
      <dgm:prSet presAssocID="{9A5D51CA-7BE5-4FAD-9414-DB83C287BF1B}" presName="tx1" presStyleLbl="revTx" presStyleIdx="8" presStyleCnt="9"/>
      <dgm:spPr/>
    </dgm:pt>
    <dgm:pt modelId="{7C6E7186-880C-434D-83BD-E96F713189F8}" type="pres">
      <dgm:prSet presAssocID="{9A5D51CA-7BE5-4FAD-9414-DB83C287BF1B}" presName="vert1" presStyleCnt="0"/>
      <dgm:spPr/>
    </dgm:pt>
  </dgm:ptLst>
  <dgm:cxnLst>
    <dgm:cxn modelId="{8B73210A-EFF5-C249-AF89-9A7C0CEDFBF3}" type="presOf" srcId="{9A5D51CA-7BE5-4FAD-9414-DB83C287BF1B}" destId="{55360E6D-35D6-424C-A005-98C8B8B022BB}" srcOrd="0" destOrd="0" presId="urn:microsoft.com/office/officeart/2008/layout/LinedList"/>
    <dgm:cxn modelId="{ED388D25-340B-49C4-B6A8-EB023401C520}" srcId="{46F2EFDA-B58B-4CA7-B0B4-49D268CA8BD5}" destId="{8CDB5325-E95F-499C-89CB-7D2A9D8A9E70}" srcOrd="5" destOrd="0" parTransId="{53988074-BFBA-48FC-9E0C-D7A9C03B1901}" sibTransId="{B23A4A51-B333-4D08-8FDA-9A4F40217D83}"/>
    <dgm:cxn modelId="{EE154937-BE8F-485F-A93C-7BA12D274817}" srcId="{46F2EFDA-B58B-4CA7-B0B4-49D268CA8BD5}" destId="{FCFCD0D4-746D-499B-9E3B-AF1E7D5A849C}" srcOrd="3" destOrd="0" parTransId="{E3B0A5E9-5BDC-4644-89A3-98BBB6C9DA20}" sibTransId="{5E5FA3D1-FD06-42F8-BFA9-CEFB52D29B18}"/>
    <dgm:cxn modelId="{A88CA95D-9AF8-44FE-BC8C-56C1E44A1AB6}" srcId="{46F2EFDA-B58B-4CA7-B0B4-49D268CA8BD5}" destId="{F9900BC1-FAD1-45C6-BC7D-55F3FB3ADA7E}" srcOrd="0" destOrd="0" parTransId="{5E59B528-53FB-4019-887F-BC2F09DC9A93}" sibTransId="{738C1311-97B3-4885-88EA-2EDAE09354CE}"/>
    <dgm:cxn modelId="{62631D4E-029F-470B-BD25-3888A64A2B8F}" srcId="{46F2EFDA-B58B-4CA7-B0B4-49D268CA8BD5}" destId="{E2CA6075-6800-48B8-9202-5A70014E8BB0}" srcOrd="4" destOrd="0" parTransId="{9D8D35DF-B8FD-49AF-8CB3-2D8E24FDC813}" sibTransId="{E3F89FD3-101D-48A9-A11A-B32C00532670}"/>
    <dgm:cxn modelId="{78DA4E4E-61F0-0A49-850C-53D92A5FDB45}" type="presOf" srcId="{46F2EFDA-B58B-4CA7-B0B4-49D268CA8BD5}" destId="{1D60DE1C-5046-004A-A2FF-03451C4708C3}" srcOrd="0" destOrd="0" presId="urn:microsoft.com/office/officeart/2008/layout/LinedList"/>
    <dgm:cxn modelId="{35256956-1917-D24E-8CDA-8F4923D7D3EC}" type="presOf" srcId="{F9900BC1-FAD1-45C6-BC7D-55F3FB3ADA7E}" destId="{BF9BCA72-063D-294E-963B-9CE714AEC730}" srcOrd="0" destOrd="0" presId="urn:microsoft.com/office/officeart/2008/layout/LinedList"/>
    <dgm:cxn modelId="{A54BC056-4762-C847-B177-2E82D17507A5}" type="presOf" srcId="{AC86F679-6760-465C-97DB-91EC2C6DDE8D}" destId="{E29ED4CD-05FB-D440-AFED-44A50ADA34F9}" srcOrd="0" destOrd="0" presId="urn:microsoft.com/office/officeart/2008/layout/LinedList"/>
    <dgm:cxn modelId="{F6C1A259-255D-4183-A48C-B612347C311B}" srcId="{46F2EFDA-B58B-4CA7-B0B4-49D268CA8BD5}" destId="{AC86F679-6760-465C-97DB-91EC2C6DDE8D}" srcOrd="6" destOrd="0" parTransId="{64CB06B4-DB3C-4E4A-A8CC-BD9E8B4BFFEF}" sibTransId="{0E33F8D8-E1A1-4F56-BFAA-5DE143986F52}"/>
    <dgm:cxn modelId="{15F28990-7DE7-844E-A880-8CF0B77A3FE6}" type="presOf" srcId="{FCFCD0D4-746D-499B-9E3B-AF1E7D5A849C}" destId="{83806072-7139-0643-9FBC-3AC5535BE9B6}" srcOrd="0" destOrd="0" presId="urn:microsoft.com/office/officeart/2008/layout/LinedList"/>
    <dgm:cxn modelId="{D67FF495-FE69-410F-8F67-00D42A8E3FD5}" srcId="{46F2EFDA-B58B-4CA7-B0B4-49D268CA8BD5}" destId="{32E0B020-1BA7-41D8-A53A-C25BCDA1AC86}" srcOrd="2" destOrd="0" parTransId="{4F8AFBC2-1AD9-40CD-A195-98C5D68E5020}" sibTransId="{E8F91CEF-A77E-4EB5-88A1-87A408C10AD4}"/>
    <dgm:cxn modelId="{E163F898-04F5-9248-9CD2-15C07EA60A35}" type="presOf" srcId="{E2CA6075-6800-48B8-9202-5A70014E8BB0}" destId="{C1B0FF9F-114A-9B44-8298-476047822BBE}" srcOrd="0" destOrd="0" presId="urn:microsoft.com/office/officeart/2008/layout/LinedList"/>
    <dgm:cxn modelId="{F684E99C-78E9-1A4D-9A68-1D9580493291}" type="presOf" srcId="{8F036C36-0043-4146-9399-322E87B4FD7D}" destId="{ED98A6C8-A174-B646-9810-E869337D95D9}" srcOrd="0" destOrd="0" presId="urn:microsoft.com/office/officeart/2008/layout/LinedList"/>
    <dgm:cxn modelId="{28E9D5B9-29B9-0643-A3CC-8C853C7093E4}" type="presOf" srcId="{8CDB5325-E95F-499C-89CB-7D2A9D8A9E70}" destId="{EE6E091F-C4B3-2145-A79D-FDA1F0CADF90}" srcOrd="0" destOrd="0" presId="urn:microsoft.com/office/officeart/2008/layout/LinedList"/>
    <dgm:cxn modelId="{778984C0-664F-45DF-B0FA-4A69804BF0EB}" srcId="{46F2EFDA-B58B-4CA7-B0B4-49D268CA8BD5}" destId="{03E42493-E2F3-4F2E-A57B-6461C70043DF}" srcOrd="1" destOrd="0" parTransId="{2350C804-1DEE-4DE4-8B52-0EC6D82F8DFE}" sibTransId="{184BCA5D-1AA6-4D55-99B5-A7C01A5BD76F}"/>
    <dgm:cxn modelId="{963806D7-DEB5-D84D-B04E-14EE9AE03B82}" type="presOf" srcId="{32E0B020-1BA7-41D8-A53A-C25BCDA1AC86}" destId="{037ADBA0-09F2-254D-AC3E-760E8BAA84FD}" srcOrd="0" destOrd="0" presId="urn:microsoft.com/office/officeart/2008/layout/LinedList"/>
    <dgm:cxn modelId="{D9638CED-4951-48A0-AB60-856DA7886789}" srcId="{46F2EFDA-B58B-4CA7-B0B4-49D268CA8BD5}" destId="{9A5D51CA-7BE5-4FAD-9414-DB83C287BF1B}" srcOrd="8" destOrd="0" parTransId="{820917DF-F34F-4657-A648-EFA727E8B571}" sibTransId="{7108B8E1-51DA-4084-BDDD-A7D3296E0F61}"/>
    <dgm:cxn modelId="{CB46B8ED-E165-4F4D-93D4-C4C4AF4FA8E6}" type="presOf" srcId="{03E42493-E2F3-4F2E-A57B-6461C70043DF}" destId="{76AEB0F3-C483-9E46-A1D9-4C892D27E299}" srcOrd="0" destOrd="0" presId="urn:microsoft.com/office/officeart/2008/layout/LinedList"/>
    <dgm:cxn modelId="{50F988FF-5518-42CC-B2AA-112D718BDEBA}" srcId="{46F2EFDA-B58B-4CA7-B0B4-49D268CA8BD5}" destId="{8F036C36-0043-4146-9399-322E87B4FD7D}" srcOrd="7" destOrd="0" parTransId="{CE03ABA0-45F8-4375-9E3B-5B9D3857C6F1}" sibTransId="{C5B5C9EF-1BFA-4A7D-AE1D-F08D187D2620}"/>
    <dgm:cxn modelId="{CB2F95AF-9A8D-3D42-A11F-2BD896A92259}" type="presParOf" srcId="{1D60DE1C-5046-004A-A2FF-03451C4708C3}" destId="{3F5E6578-71B4-8F41-86A3-6F984CF230C4}" srcOrd="0" destOrd="0" presId="urn:microsoft.com/office/officeart/2008/layout/LinedList"/>
    <dgm:cxn modelId="{3C6EFF39-D0B3-6149-B506-2B38E58DB42A}" type="presParOf" srcId="{1D60DE1C-5046-004A-A2FF-03451C4708C3}" destId="{B5EF0BA6-92DB-2743-B7D5-F35F315F7C8C}" srcOrd="1" destOrd="0" presId="urn:microsoft.com/office/officeart/2008/layout/LinedList"/>
    <dgm:cxn modelId="{E6DDA54F-7831-4F43-BA62-4FDED0C45360}" type="presParOf" srcId="{B5EF0BA6-92DB-2743-B7D5-F35F315F7C8C}" destId="{BF9BCA72-063D-294E-963B-9CE714AEC730}" srcOrd="0" destOrd="0" presId="urn:microsoft.com/office/officeart/2008/layout/LinedList"/>
    <dgm:cxn modelId="{6B0C403F-BBFC-8043-A0C4-F0C7B170406F}" type="presParOf" srcId="{B5EF0BA6-92DB-2743-B7D5-F35F315F7C8C}" destId="{56B9251D-3E2F-8E4D-B079-A514995794D9}" srcOrd="1" destOrd="0" presId="urn:microsoft.com/office/officeart/2008/layout/LinedList"/>
    <dgm:cxn modelId="{8065000A-6076-C84D-98BE-2EF6CA22713A}" type="presParOf" srcId="{1D60DE1C-5046-004A-A2FF-03451C4708C3}" destId="{87CE8B83-8C8B-E746-99EB-B0462A111C0A}" srcOrd="2" destOrd="0" presId="urn:microsoft.com/office/officeart/2008/layout/LinedList"/>
    <dgm:cxn modelId="{14337006-0E56-7C48-81D2-B625C85B6F41}" type="presParOf" srcId="{1D60DE1C-5046-004A-A2FF-03451C4708C3}" destId="{698A0EA8-E456-D849-A560-111F38392BBF}" srcOrd="3" destOrd="0" presId="urn:microsoft.com/office/officeart/2008/layout/LinedList"/>
    <dgm:cxn modelId="{69352C6D-FC4B-EB46-A2B9-E72E10EAD09B}" type="presParOf" srcId="{698A0EA8-E456-D849-A560-111F38392BBF}" destId="{76AEB0F3-C483-9E46-A1D9-4C892D27E299}" srcOrd="0" destOrd="0" presId="urn:microsoft.com/office/officeart/2008/layout/LinedList"/>
    <dgm:cxn modelId="{58599AC4-7C6F-5B48-9F8D-915F58E62D36}" type="presParOf" srcId="{698A0EA8-E456-D849-A560-111F38392BBF}" destId="{C844D9A9-7142-D647-A993-AD79ABAD0E1A}" srcOrd="1" destOrd="0" presId="urn:microsoft.com/office/officeart/2008/layout/LinedList"/>
    <dgm:cxn modelId="{E7D008A0-A36A-4849-8FDA-5E81854066C7}" type="presParOf" srcId="{1D60DE1C-5046-004A-A2FF-03451C4708C3}" destId="{800CB01C-1115-1144-9A90-E1F38459EBC1}" srcOrd="4" destOrd="0" presId="urn:microsoft.com/office/officeart/2008/layout/LinedList"/>
    <dgm:cxn modelId="{DE21D89F-AB78-F54B-9CBA-88915BE31909}" type="presParOf" srcId="{1D60DE1C-5046-004A-A2FF-03451C4708C3}" destId="{20484782-4F04-124E-9F16-55591597AE5F}" srcOrd="5" destOrd="0" presId="urn:microsoft.com/office/officeart/2008/layout/LinedList"/>
    <dgm:cxn modelId="{EB3ADDA2-5D46-D64D-AFA4-3A73BCB52D77}" type="presParOf" srcId="{20484782-4F04-124E-9F16-55591597AE5F}" destId="{037ADBA0-09F2-254D-AC3E-760E8BAA84FD}" srcOrd="0" destOrd="0" presId="urn:microsoft.com/office/officeart/2008/layout/LinedList"/>
    <dgm:cxn modelId="{FC4A01D6-C57B-264D-9C99-E0C42B3BD0C0}" type="presParOf" srcId="{20484782-4F04-124E-9F16-55591597AE5F}" destId="{44027E93-6939-AC46-972B-65008D0D9D2A}" srcOrd="1" destOrd="0" presId="urn:microsoft.com/office/officeart/2008/layout/LinedList"/>
    <dgm:cxn modelId="{527393C5-D9E3-0D45-B1E0-D635593CFF72}" type="presParOf" srcId="{1D60DE1C-5046-004A-A2FF-03451C4708C3}" destId="{C57CFD59-4DFB-6747-8EC3-91AA5CC707FD}" srcOrd="6" destOrd="0" presId="urn:microsoft.com/office/officeart/2008/layout/LinedList"/>
    <dgm:cxn modelId="{DF21D8DB-5E73-5A47-9032-19305053DFF7}" type="presParOf" srcId="{1D60DE1C-5046-004A-A2FF-03451C4708C3}" destId="{A68B2A94-0F47-5547-80CB-CE5178CA869A}" srcOrd="7" destOrd="0" presId="urn:microsoft.com/office/officeart/2008/layout/LinedList"/>
    <dgm:cxn modelId="{CBF85125-E75A-C24D-B236-FC5F76ED15C2}" type="presParOf" srcId="{A68B2A94-0F47-5547-80CB-CE5178CA869A}" destId="{83806072-7139-0643-9FBC-3AC5535BE9B6}" srcOrd="0" destOrd="0" presId="urn:microsoft.com/office/officeart/2008/layout/LinedList"/>
    <dgm:cxn modelId="{F404C68C-EBC8-C145-B02A-CC2CDF21BF4A}" type="presParOf" srcId="{A68B2A94-0F47-5547-80CB-CE5178CA869A}" destId="{A6B24B7C-7903-3745-A0D7-501D9AA91A87}" srcOrd="1" destOrd="0" presId="urn:microsoft.com/office/officeart/2008/layout/LinedList"/>
    <dgm:cxn modelId="{1E46F8CB-54FE-AD4B-B891-79E894FF77E0}" type="presParOf" srcId="{1D60DE1C-5046-004A-A2FF-03451C4708C3}" destId="{FEE6EFCE-3736-6247-A7B8-8D5971B9A515}" srcOrd="8" destOrd="0" presId="urn:microsoft.com/office/officeart/2008/layout/LinedList"/>
    <dgm:cxn modelId="{7E675C1A-07B6-8644-A9B9-9AAE7CFCEA1D}" type="presParOf" srcId="{1D60DE1C-5046-004A-A2FF-03451C4708C3}" destId="{7AE56E4A-DC80-164B-842B-751693600A58}" srcOrd="9" destOrd="0" presId="urn:microsoft.com/office/officeart/2008/layout/LinedList"/>
    <dgm:cxn modelId="{18980156-3C6E-AA48-B6E8-0CE000AD8B4B}" type="presParOf" srcId="{7AE56E4A-DC80-164B-842B-751693600A58}" destId="{C1B0FF9F-114A-9B44-8298-476047822BBE}" srcOrd="0" destOrd="0" presId="urn:microsoft.com/office/officeart/2008/layout/LinedList"/>
    <dgm:cxn modelId="{276C9DE9-CC98-EF46-9A3E-E528D10FE27B}" type="presParOf" srcId="{7AE56E4A-DC80-164B-842B-751693600A58}" destId="{28C0DC1F-B8A4-E742-8DC0-271D282BFAFE}" srcOrd="1" destOrd="0" presId="urn:microsoft.com/office/officeart/2008/layout/LinedList"/>
    <dgm:cxn modelId="{FDEA9819-B55E-B247-A269-91AD645C7BE9}" type="presParOf" srcId="{1D60DE1C-5046-004A-A2FF-03451C4708C3}" destId="{B4D9221B-98A6-9F41-A719-8A29EB29545C}" srcOrd="10" destOrd="0" presId="urn:microsoft.com/office/officeart/2008/layout/LinedList"/>
    <dgm:cxn modelId="{1ACE27FF-A7E4-0B45-B763-88B93E8FFA61}" type="presParOf" srcId="{1D60DE1C-5046-004A-A2FF-03451C4708C3}" destId="{1D9E256A-23D7-2F45-AD11-4B79D7ADC551}" srcOrd="11" destOrd="0" presId="urn:microsoft.com/office/officeart/2008/layout/LinedList"/>
    <dgm:cxn modelId="{8F8AC20E-A83C-5748-9C13-53DF67377B2D}" type="presParOf" srcId="{1D9E256A-23D7-2F45-AD11-4B79D7ADC551}" destId="{EE6E091F-C4B3-2145-A79D-FDA1F0CADF90}" srcOrd="0" destOrd="0" presId="urn:microsoft.com/office/officeart/2008/layout/LinedList"/>
    <dgm:cxn modelId="{89B8818D-6109-214E-ACBA-7A9D883C6AA1}" type="presParOf" srcId="{1D9E256A-23D7-2F45-AD11-4B79D7ADC551}" destId="{78B04FF9-8189-0E46-B776-2818326EBD99}" srcOrd="1" destOrd="0" presId="urn:microsoft.com/office/officeart/2008/layout/LinedList"/>
    <dgm:cxn modelId="{3736A3F4-16ED-5F44-9598-AE4160CF32C9}" type="presParOf" srcId="{1D60DE1C-5046-004A-A2FF-03451C4708C3}" destId="{B0179B82-0311-494E-8363-84BD8752E933}" srcOrd="12" destOrd="0" presId="urn:microsoft.com/office/officeart/2008/layout/LinedList"/>
    <dgm:cxn modelId="{690256B0-AAF0-474F-8B98-EB24A375F8DD}" type="presParOf" srcId="{1D60DE1C-5046-004A-A2FF-03451C4708C3}" destId="{41708DF2-F836-FA48-A2C6-579C2DBED3AA}" srcOrd="13" destOrd="0" presId="urn:microsoft.com/office/officeart/2008/layout/LinedList"/>
    <dgm:cxn modelId="{AC3CE771-6A07-A441-B9D0-1D3029B5B8C1}" type="presParOf" srcId="{41708DF2-F836-FA48-A2C6-579C2DBED3AA}" destId="{E29ED4CD-05FB-D440-AFED-44A50ADA34F9}" srcOrd="0" destOrd="0" presId="urn:microsoft.com/office/officeart/2008/layout/LinedList"/>
    <dgm:cxn modelId="{8907EB8F-5C60-EA46-9D0F-F56ACE0B3AE7}" type="presParOf" srcId="{41708DF2-F836-FA48-A2C6-579C2DBED3AA}" destId="{5B5257F9-37C2-D840-828A-01DAE66E539E}" srcOrd="1" destOrd="0" presId="urn:microsoft.com/office/officeart/2008/layout/LinedList"/>
    <dgm:cxn modelId="{6F8C5603-43CD-194C-A338-0D5F0C6F8A58}" type="presParOf" srcId="{1D60DE1C-5046-004A-A2FF-03451C4708C3}" destId="{331BFEFF-A90A-7E46-8C7F-8D6076781A9B}" srcOrd="14" destOrd="0" presId="urn:microsoft.com/office/officeart/2008/layout/LinedList"/>
    <dgm:cxn modelId="{59C4126B-1FD7-7A42-B936-DEE55DEA29AD}" type="presParOf" srcId="{1D60DE1C-5046-004A-A2FF-03451C4708C3}" destId="{94FEED84-0661-4145-ABF0-802A70F95B30}" srcOrd="15" destOrd="0" presId="urn:microsoft.com/office/officeart/2008/layout/LinedList"/>
    <dgm:cxn modelId="{0DC0348E-6899-7D4B-821C-1A6BF81E86ED}" type="presParOf" srcId="{94FEED84-0661-4145-ABF0-802A70F95B30}" destId="{ED98A6C8-A174-B646-9810-E869337D95D9}" srcOrd="0" destOrd="0" presId="urn:microsoft.com/office/officeart/2008/layout/LinedList"/>
    <dgm:cxn modelId="{28B01395-B367-F344-A418-56AD061F41BF}" type="presParOf" srcId="{94FEED84-0661-4145-ABF0-802A70F95B30}" destId="{27A0F35D-8D14-1F4E-916E-03F85A026FBF}" srcOrd="1" destOrd="0" presId="urn:microsoft.com/office/officeart/2008/layout/LinedList"/>
    <dgm:cxn modelId="{718BB3E3-6243-F042-8BE7-5E5C200A6609}" type="presParOf" srcId="{1D60DE1C-5046-004A-A2FF-03451C4708C3}" destId="{F2B17806-9008-DE42-8911-93D3B9F2E93F}" srcOrd="16" destOrd="0" presId="urn:microsoft.com/office/officeart/2008/layout/LinedList"/>
    <dgm:cxn modelId="{21C7B8ED-6E46-A546-A4C6-B367A3660318}" type="presParOf" srcId="{1D60DE1C-5046-004A-A2FF-03451C4708C3}" destId="{20D7F19B-B1DD-EF45-80E3-FE44F6CBC596}" srcOrd="17" destOrd="0" presId="urn:microsoft.com/office/officeart/2008/layout/LinedList"/>
    <dgm:cxn modelId="{1DC5295B-F989-B344-90CA-6799B17B5D0C}" type="presParOf" srcId="{20D7F19B-B1DD-EF45-80E3-FE44F6CBC596}" destId="{55360E6D-35D6-424C-A005-98C8B8B022BB}" srcOrd="0" destOrd="0" presId="urn:microsoft.com/office/officeart/2008/layout/LinedList"/>
    <dgm:cxn modelId="{F68FDDFC-76FC-9849-B36F-97821C614B76}" type="presParOf" srcId="{20D7F19B-B1DD-EF45-80E3-FE44F6CBC596}" destId="{7C6E7186-880C-434D-83BD-E96F71318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6D26-9E39-4FB3-818C-3B5C5EF6F9F9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352-62A7-4DEE-B8F9-B0E5D98356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C8E7-8AA4-480F-A1A1-CB42F401E270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Definition: A forward contract is an </a:t>
          </a:r>
          <a:r>
            <a:rPr lang="en-US" sz="1900" i="1" kern="1200" dirty="0">
              <a:solidFill>
                <a:srgbClr val="FF0000"/>
              </a:solidFill>
            </a:rPr>
            <a:t>over-the-counter </a:t>
          </a:r>
          <a:r>
            <a:rPr lang="en-US" sz="1900" i="1" kern="1200" dirty="0"/>
            <a:t>(OTC) derivative in which two counterparties agree that one counterparty, </a:t>
          </a:r>
          <a:r>
            <a:rPr lang="en-US" sz="1900" i="1" kern="1200" dirty="0">
              <a:solidFill>
                <a:srgbClr val="FF0000"/>
              </a:solidFill>
            </a:rPr>
            <a:t>the buyer</a:t>
          </a:r>
          <a:r>
            <a:rPr lang="en-US" sz="1900" i="1" kern="1200" dirty="0"/>
            <a:t>, will purchase an </a:t>
          </a:r>
          <a:r>
            <a:rPr lang="en-US" sz="1900" i="1" kern="1200" dirty="0">
              <a:solidFill>
                <a:srgbClr val="FF0000"/>
              </a:solidFill>
            </a:rPr>
            <a:t>underlying</a:t>
          </a:r>
          <a:r>
            <a:rPr lang="en-US" sz="1900" i="1" kern="1200" dirty="0"/>
            <a:t> from the other counterparty, </a:t>
          </a:r>
          <a:r>
            <a:rPr lang="en-US" sz="1900" i="1" kern="1200" dirty="0">
              <a:solidFill>
                <a:srgbClr val="FF0000"/>
              </a:solidFill>
            </a:rPr>
            <a:t>the seller</a:t>
          </a:r>
          <a:r>
            <a:rPr lang="en-US" sz="1900" i="1" kern="1200" dirty="0"/>
            <a:t>, </a:t>
          </a:r>
          <a:r>
            <a:rPr lang="en-US" sz="1900" i="1" kern="1200" dirty="0">
              <a:solidFill>
                <a:srgbClr val="FF0000"/>
              </a:solidFill>
            </a:rPr>
            <a:t>in the future </a:t>
          </a:r>
          <a:r>
            <a:rPr lang="en-US" sz="1900" i="1" kern="1200" dirty="0"/>
            <a:t>at a </a:t>
          </a:r>
          <a:r>
            <a:rPr lang="en-US" sz="1900" i="1" kern="1200" dirty="0">
              <a:solidFill>
                <a:srgbClr val="FF0000"/>
              </a:solidFill>
            </a:rPr>
            <a:t>pre-agreed fixed price</a:t>
          </a:r>
          <a:r>
            <a:rPr lang="en-US" sz="1900" i="1" kern="1200" dirty="0"/>
            <a:t>. </a:t>
          </a:r>
          <a:endParaRPr lang="en-US" sz="1900" kern="1200" dirty="0"/>
        </a:p>
      </dsp:txBody>
      <dsp:txXfrm>
        <a:off x="1327175" y="491"/>
        <a:ext cx="8393086" cy="1149069"/>
      </dsp:txXfrm>
    </dsp:sp>
    <dsp:sp modelId="{5B4E20E7-0A4B-452C-B2BD-2E5B68115E8F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D1C0-4557-4053-AFC8-EF7EA2DED9D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E52D-E01B-45BB-81B6-0C9508295FE6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markets are known as </a:t>
          </a:r>
          <a:r>
            <a:rPr lang="en-US" sz="1900" b="1" kern="1200" dirty="0">
              <a:solidFill>
                <a:srgbClr val="FF0000"/>
              </a:solidFill>
            </a:rPr>
            <a:t>cash markets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markets </a:t>
          </a:r>
          <a:r>
            <a:rPr lang="en-US" sz="1900" kern="1200" dirty="0"/>
            <a:t>in which specific assets are exchanged at current prices referred to as </a:t>
          </a:r>
          <a:r>
            <a:rPr lang="en-US" sz="1900" b="1" kern="1200" dirty="0">
              <a:solidFill>
                <a:srgbClr val="FF0000"/>
              </a:solidFill>
            </a:rPr>
            <a:t>cash prices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prices</a:t>
          </a:r>
          <a:r>
            <a:rPr lang="en-US" sz="1900" kern="1200" dirty="0"/>
            <a:t>. </a:t>
          </a:r>
        </a:p>
      </dsp:txBody>
      <dsp:txXfrm>
        <a:off x="1327175" y="1436827"/>
        <a:ext cx="8393086" cy="1149069"/>
      </dsp:txXfrm>
    </dsp:sp>
    <dsp:sp modelId="{55CB561F-B82B-4F93-A3BC-E26690451BF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1FBC-7BB3-4B4F-9D5C-2A8798E3075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C68-7187-48F4-BE62-96007A5BD86A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time </a:t>
          </a:r>
          <a:r>
            <a:rPr lang="en-US" sz="1900" i="1" kern="1200" dirty="0"/>
            <a:t>t </a:t>
          </a:r>
          <a:r>
            <a:rPr lang="en-US" sz="1900" kern="1200" dirty="0"/>
            <a:t>= 0, the counterparties do not exchange a payment upfront but, rather, agree on delivery of the underlying at time </a:t>
          </a:r>
          <a:r>
            <a:rPr lang="en-US" sz="1900" i="1" kern="1200" dirty="0"/>
            <a:t>T </a:t>
          </a:r>
          <a:r>
            <a:rPr lang="en-US" sz="1900" kern="1200" dirty="0"/>
            <a:t>for a </a:t>
          </a:r>
          <a:r>
            <a:rPr lang="en-US" sz="1900" b="1" kern="1200" dirty="0">
              <a:solidFill>
                <a:srgbClr val="FF0000"/>
              </a:solidFill>
            </a:rPr>
            <a:t>forward price </a:t>
          </a:r>
          <a:r>
            <a:rPr lang="en-US" sz="1900" kern="1200" dirty="0"/>
            <a:t>of </a:t>
          </a:r>
          <a:r>
            <a:rPr lang="en-US" sz="1900" i="1" kern="1200" dirty="0">
              <a:solidFill>
                <a:srgbClr val="FF0000"/>
              </a:solidFill>
            </a:rPr>
            <a:t>F</a:t>
          </a:r>
          <a:r>
            <a:rPr lang="en-US" sz="1900" kern="1200" baseline="-25000" dirty="0">
              <a:solidFill>
                <a:srgbClr val="FF0000"/>
              </a:solidFill>
            </a:rPr>
            <a:t>0</a:t>
          </a:r>
          <a:r>
            <a:rPr lang="en-US" sz="1900" kern="1200" dirty="0">
              <a:solidFill>
                <a:srgbClr val="FF0000"/>
              </a:solidFill>
            </a:rPr>
            <a:t>(</a:t>
          </a:r>
          <a:r>
            <a:rPr lang="en-US" sz="1900" i="1" kern="1200" dirty="0">
              <a:solidFill>
                <a:srgbClr val="FF0000"/>
              </a:solidFill>
            </a:rPr>
            <a:t>T</a:t>
          </a:r>
          <a:r>
            <a:rPr lang="en-US" sz="1900" kern="1200" dirty="0">
              <a:solidFill>
                <a:srgbClr val="FF0000"/>
              </a:solidFill>
            </a:rPr>
            <a:t>)</a:t>
          </a:r>
          <a:r>
            <a:rPr lang="en-US" sz="1900" kern="1200" dirty="0"/>
            <a:t>. 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FBE0-FC88-AB44-8F8F-1CB227FCA2F3}">
      <dsp:nvSpPr>
        <dsp:cNvPr id="0" name=""/>
        <dsp:cNvSpPr/>
      </dsp:nvSpPr>
      <dsp:spPr>
        <a:xfrm>
          <a:off x="0" y="348505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Describe a scenario in which a forward contract has cash settlement of zero at maturity and neither counterparty has defaulted. </a:t>
          </a:r>
        </a:p>
      </dsp:txBody>
      <dsp:txXfrm>
        <a:off x="79557" y="428062"/>
        <a:ext cx="9561148" cy="1470622"/>
      </dsp:txXfrm>
    </dsp:sp>
    <dsp:sp modelId="{2935446E-BFB4-B145-B594-12528465BFB3}">
      <dsp:nvSpPr>
        <dsp:cNvPr id="0" name=""/>
        <dsp:cNvSpPr/>
      </dsp:nvSpPr>
      <dsp:spPr>
        <a:xfrm>
          <a:off x="0" y="2044482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sp:txBody>
      <dsp:txXfrm>
        <a:off x="79557" y="2124039"/>
        <a:ext cx="9561148" cy="147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4AEB-B7E7-994E-9CB9-D08A66D775E8}">
      <dsp:nvSpPr>
        <dsp:cNvPr id="0" name=""/>
        <dsp:cNvSpPr/>
      </dsp:nvSpPr>
      <dsp:spPr>
        <a:xfrm>
          <a:off x="0" y="18305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Definition: Futures contracts are forward contracts with </a:t>
          </a:r>
          <a:r>
            <a:rPr lang="en-US" sz="2700" kern="1200" dirty="0">
              <a:solidFill>
                <a:srgbClr val="FF0000"/>
              </a:solidFill>
            </a:rPr>
            <a:t>standardized</a:t>
          </a:r>
          <a:r>
            <a:rPr lang="en-US" sz="2700" kern="1200" dirty="0"/>
            <a:t> sizes, dates, and underlying that trade on futures exchanges.</a:t>
          </a:r>
        </a:p>
      </dsp:txBody>
      <dsp:txXfrm>
        <a:off x="92863" y="111168"/>
        <a:ext cx="9534536" cy="1716584"/>
      </dsp:txXfrm>
    </dsp:sp>
    <dsp:sp modelId="{3200F415-B300-1C4F-8BC2-0178721ECBA0}">
      <dsp:nvSpPr>
        <dsp:cNvPr id="0" name=""/>
        <dsp:cNvSpPr/>
      </dsp:nvSpPr>
      <dsp:spPr>
        <a:xfrm>
          <a:off x="0" y="2050242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sz="2700" kern="1200" dirty="0">
              <a:solidFill>
                <a:srgbClr val="FF0000"/>
              </a:solidFill>
            </a:rPr>
            <a:t>futures price, f0(T).</a:t>
          </a:r>
        </a:p>
      </dsp:txBody>
      <dsp:txXfrm>
        <a:off x="92863" y="2143105"/>
        <a:ext cx="9534536" cy="1716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5866-3565-4839-BDEF-D1CC0E192629}">
      <dsp:nvSpPr>
        <dsp:cNvPr id="0" name=""/>
        <dsp:cNvSpPr/>
      </dsp:nvSpPr>
      <dsp:spPr>
        <a:xfrm>
          <a:off x="0" y="0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76ED-3D6A-4E27-8E8F-2B11C8CB60DB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A8F43-7775-41B8-999B-812E8DED0B77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Probably the most important distinctive characteristic of futures contracts is the </a:t>
          </a:r>
          <a:r>
            <a:rPr lang="en-US" sz="1900" kern="1200" dirty="0">
              <a:solidFill>
                <a:srgbClr val="FF0000"/>
              </a:solidFill>
            </a:rPr>
            <a:t>daily settlement </a:t>
          </a:r>
          <a:r>
            <a:rPr lang="en-US" sz="1900" kern="1200" dirty="0"/>
            <a:t>of gains and losses and the associated </a:t>
          </a:r>
          <a:r>
            <a:rPr lang="en-US" sz="1900" kern="1200" dirty="0">
              <a:solidFill>
                <a:srgbClr val="FF0000"/>
              </a:solidFill>
            </a:rPr>
            <a:t>credit guarantee </a:t>
          </a:r>
          <a:r>
            <a:rPr lang="en-US" sz="1900" kern="1200" dirty="0"/>
            <a:t>provided by the exchange through its clearinghouse.</a:t>
          </a:r>
        </a:p>
      </dsp:txBody>
      <dsp:txXfrm>
        <a:off x="1325879" y="2454"/>
        <a:ext cx="8393086" cy="1147947"/>
      </dsp:txXfrm>
    </dsp:sp>
    <dsp:sp modelId="{865A6B11-3230-485A-BFAF-9E23DE02F03F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AFC2-D680-411C-8F90-E15381D1A237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C3B4-7C35-4EA4-AF21-2D06743CD313}">
      <dsp:nvSpPr>
        <dsp:cNvPr id="0" name=""/>
        <dsp:cNvSpPr/>
      </dsp:nvSpPr>
      <dsp:spPr>
        <a:xfrm>
          <a:off x="1325879" y="1437388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the end of each day, the clearinghouse engages in a practice called </a:t>
          </a:r>
          <a:r>
            <a:rPr lang="en-US" sz="1900" kern="1200" dirty="0">
              <a:solidFill>
                <a:srgbClr val="FF0000"/>
              </a:solidFill>
            </a:rPr>
            <a:t>mark to market</a:t>
          </a:r>
          <a:r>
            <a:rPr lang="en-US" sz="1900" kern="1200" dirty="0"/>
            <a:t>, also known as the </a:t>
          </a:r>
          <a:r>
            <a:rPr lang="en-US" sz="1900" kern="1200" dirty="0">
              <a:solidFill>
                <a:srgbClr val="FF0000"/>
              </a:solidFill>
            </a:rPr>
            <a:t>daily settlement</a:t>
          </a:r>
          <a:r>
            <a:rPr lang="en-US" sz="1900" kern="1200" dirty="0"/>
            <a:t>.</a:t>
          </a:r>
        </a:p>
      </dsp:txBody>
      <dsp:txXfrm>
        <a:off x="1325879" y="1437388"/>
        <a:ext cx="8393086" cy="1147947"/>
      </dsp:txXfrm>
    </dsp:sp>
    <dsp:sp modelId="{F0384FAF-AFF8-4682-9F0E-043D9744E5E6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849-A944-4E4C-B7AB-C89DF5B1A464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3E29-16F9-4DCE-8C8B-12EE30C98756}">
      <dsp:nvSpPr>
        <dsp:cNvPr id="0" name=""/>
        <dsp:cNvSpPr/>
      </dsp:nvSpPr>
      <dsp:spPr>
        <a:xfrm>
          <a:off x="1325879" y="2872322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account is specifically referred to as a margin</a:t>
          </a:r>
          <a:r>
            <a:rPr lang="en-US" sz="1900" b="1" kern="1200"/>
            <a:t> </a:t>
          </a:r>
          <a:r>
            <a:rPr lang="en-US" sz="1900" kern="1200"/>
            <a:t>account.</a:t>
          </a:r>
        </a:p>
      </dsp:txBody>
      <dsp:txXfrm>
        <a:off x="1325879" y="2872322"/>
        <a:ext cx="4374117" cy="1147947"/>
      </dsp:txXfrm>
    </dsp:sp>
    <dsp:sp modelId="{9C7522BB-39C6-4B9B-AD1E-23F8C92134B6}">
      <dsp:nvSpPr>
        <dsp:cNvPr id="0" name=""/>
        <dsp:cNvSpPr/>
      </dsp:nvSpPr>
      <dsp:spPr>
        <a:xfrm>
          <a:off x="5699996" y="2872322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call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Variation margin</a:t>
          </a:r>
        </a:p>
      </dsp:txBody>
      <dsp:txXfrm>
        <a:off x="5699996" y="2872322"/>
        <a:ext cx="4018968" cy="1147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FD4A7-C2A1-C74F-A973-5F9A167B41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AC27-02F5-E442-8BE3-0C95993508B0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standardizing these contracts and creating an organized market with rules, regulations, and a central clearing facility, the futures markets offer an element of </a:t>
          </a:r>
          <a:r>
            <a:rPr lang="en-US" sz="2000" kern="1200">
              <a:solidFill>
                <a:srgbClr val="FF0000"/>
              </a:solidFill>
            </a:rPr>
            <a:t>liquidity</a:t>
          </a:r>
          <a:r>
            <a:rPr lang="en-US" sz="2000" kern="1200"/>
            <a:t> and </a:t>
          </a:r>
          <a:r>
            <a:rPr lang="en-US" sz="2000" kern="1200">
              <a:solidFill>
                <a:srgbClr val="FF0000"/>
              </a:solidFill>
            </a:rPr>
            <a:t>protection against loss by default.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0"/>
        <a:ext cx="9720072" cy="1005840"/>
      </dsp:txXfrm>
    </dsp:sp>
    <dsp:sp modelId="{F1D31064-4C06-1540-BE8C-5FE12E95365F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8C91-B29D-FE40-99FF-CE022965CD4C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Futures exchanges are </a:t>
          </a:r>
          <a:r>
            <a:rPr lang="en-US" sz="2000" kern="1200">
              <a:solidFill>
                <a:srgbClr val="FF0000"/>
              </a:solidFill>
            </a:rPr>
            <a:t>highly regulated </a:t>
          </a:r>
          <a:r>
            <a:rPr lang="en-US" sz="2000" kern="1200"/>
            <a:t>at the national level in all countries.</a:t>
          </a:r>
          <a:endParaRPr lang="en-US" sz="2000" kern="1200" dirty="0"/>
        </a:p>
      </dsp:txBody>
      <dsp:txXfrm>
        <a:off x="0" y="1005840"/>
        <a:ext cx="9720072" cy="1005840"/>
      </dsp:txXfrm>
    </dsp:sp>
    <dsp:sp modelId="{F4F2A090-F9CA-CA40-9462-A2C95A9A2465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8DB0-0AFA-804C-BE7C-226DD71C3525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futures contracts also limit daily price changes. These rules, called </a:t>
          </a:r>
          <a:r>
            <a:rPr lang="en-US" sz="2000" kern="1200">
              <a:solidFill>
                <a:srgbClr val="FF0000"/>
              </a:solidFill>
            </a:rPr>
            <a:t>price limits</a:t>
          </a:r>
          <a:r>
            <a:rPr lang="en-US" sz="2000" kern="1200"/>
            <a:t>, establish a band relative to the previous day’s settlement price within which all trades must occur. </a:t>
          </a:r>
          <a:endParaRPr lang="en-US" sz="2000" kern="1200" dirty="0"/>
        </a:p>
      </dsp:txBody>
      <dsp:txXfrm>
        <a:off x="0" y="2011680"/>
        <a:ext cx="9720072" cy="1005840"/>
      </dsp:txXfrm>
    </dsp:sp>
    <dsp:sp modelId="{282D01C7-5421-FC47-B894-A52C8C71D1AA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84A1-529C-284C-949D-7A4361452083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other cases, exchanges use what is called a </a:t>
          </a:r>
          <a:r>
            <a:rPr lang="en-US" sz="2000" kern="1200">
              <a:solidFill>
                <a:srgbClr val="FF0000"/>
              </a:solidFill>
            </a:rPr>
            <a:t>circuit breaker </a:t>
          </a:r>
          <a:r>
            <a:rPr lang="en-US" sz="2000" kern="1200"/>
            <a:t>to pause intraday trading for a brief period if a price limit is reached. </a:t>
          </a:r>
          <a:endParaRPr lang="en-US" sz="2000" kern="1200" dirty="0"/>
        </a:p>
      </dsp:txBody>
      <dsp:txXfrm>
        <a:off x="0" y="3017520"/>
        <a:ext cx="9720072" cy="100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3FE9-FEFD-C54E-A90E-2429DD63DAAA}">
      <dsp:nvSpPr>
        <dsp:cNvPr id="0" name=""/>
        <dsp:cNvSpPr/>
      </dsp:nvSpPr>
      <dsp:spPr>
        <a:xfrm>
          <a:off x="0" y="620124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</dsp:txBody>
      <dsp:txXfrm>
        <a:off x="0" y="620124"/>
        <a:ext cx="5641974" cy="1732500"/>
      </dsp:txXfrm>
    </dsp:sp>
    <dsp:sp modelId="{AD19BEF1-0A33-7E4A-8098-9601916D664A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call option</a:t>
          </a:r>
        </a:p>
      </dsp:txBody>
      <dsp:txXfrm>
        <a:off x="339740" y="87366"/>
        <a:ext cx="3834098" cy="1065516"/>
      </dsp:txXfrm>
    </dsp:sp>
    <dsp:sp modelId="{39676DB7-2527-3D4F-919C-BDA311CC068B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 – C</a:t>
          </a:r>
          <a:r>
            <a:rPr lang="en-US" sz="2400" kern="1200" baseline="-25000" dirty="0"/>
            <a:t>0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 + C</a:t>
          </a:r>
          <a:r>
            <a:rPr lang="en-US" sz="2400" kern="1200" baseline="-25000" dirty="0"/>
            <a:t>0</a:t>
          </a:r>
          <a:endParaRPr lang="en-US" sz="2400" kern="1200" dirty="0"/>
        </a:p>
      </dsp:txBody>
      <dsp:txXfrm>
        <a:off x="0" y="3159025"/>
        <a:ext cx="5641974" cy="1732500"/>
      </dsp:txXfrm>
    </dsp:sp>
    <dsp:sp modelId="{37DE697B-0EEF-754F-93A2-A1713E19818D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call option</a:t>
          </a:r>
        </a:p>
      </dsp:txBody>
      <dsp:txXfrm>
        <a:off x="339740" y="2626267"/>
        <a:ext cx="3834098" cy="10655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8A11-C178-174B-A90E-94FC6E8238AC}">
      <dsp:nvSpPr>
        <dsp:cNvPr id="0" name=""/>
        <dsp:cNvSpPr/>
      </dsp:nvSpPr>
      <dsp:spPr>
        <a:xfrm>
          <a:off x="0" y="518440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</dsp:txBody>
      <dsp:txXfrm>
        <a:off x="0" y="518440"/>
        <a:ext cx="5641974" cy="1732500"/>
      </dsp:txXfrm>
    </dsp:sp>
    <dsp:sp modelId="{DBB0D78E-D296-DF44-BA66-866DC8AD8E63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put option</a:t>
          </a:r>
        </a:p>
      </dsp:txBody>
      <dsp:txXfrm>
        <a:off x="339740" y="87366"/>
        <a:ext cx="3834098" cy="1065516"/>
      </dsp:txXfrm>
    </dsp:sp>
    <dsp:sp modelId="{4BF97894-1F0A-9048-A4E4-06204E2B9034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 – P</a:t>
          </a:r>
          <a:r>
            <a:rPr lang="en-US" sz="2400" kern="1200" baseline="-25000" dirty="0"/>
            <a:t>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 + P</a:t>
          </a:r>
          <a:r>
            <a:rPr lang="en-US" sz="2400" kern="1200" baseline="-25000" dirty="0"/>
            <a:t>0</a:t>
          </a:r>
        </a:p>
      </dsp:txBody>
      <dsp:txXfrm>
        <a:off x="0" y="3159025"/>
        <a:ext cx="5641974" cy="1732500"/>
      </dsp:txXfrm>
    </dsp:sp>
    <dsp:sp modelId="{177DBB82-8603-5B4D-80D5-2E4B066B6446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put option</a:t>
          </a:r>
        </a:p>
      </dsp:txBody>
      <dsp:txXfrm>
        <a:off x="339740" y="2626267"/>
        <a:ext cx="3834098" cy="1065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6578-71B4-8F41-86A3-6F984CF230C4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CA72-063D-294E-963B-9CE714AEC730}">
      <dsp:nvSpPr>
        <dsp:cNvPr id="0" name=""/>
        <dsp:cNvSpPr/>
      </dsp:nvSpPr>
      <dsp:spPr>
        <a:xfrm>
          <a:off x="0" y="49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4. VFO’s market strategist is considering a six-month call option strategy on the</a:t>
          </a:r>
          <a:endParaRPr lang="en-US" sz="2000" kern="1200"/>
        </a:p>
      </dsp:txBody>
      <dsp:txXfrm>
        <a:off x="0" y="491"/>
        <a:ext cx="9720072" cy="446930"/>
      </dsp:txXfrm>
    </dsp:sp>
    <dsp:sp modelId="{87CE8B83-8C8B-E746-99EB-B0462A111C0A}">
      <dsp:nvSpPr>
        <dsp:cNvPr id="0" name=""/>
        <dsp:cNvSpPr/>
      </dsp:nvSpPr>
      <dsp:spPr>
        <a:xfrm>
          <a:off x="0" y="44742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0F3-C483-9E46-A1D9-4C892D27E299}">
      <dsp:nvSpPr>
        <dsp:cNvPr id="0" name=""/>
        <dsp:cNvSpPr/>
      </dsp:nvSpPr>
      <dsp:spPr>
        <a:xfrm>
          <a:off x="0" y="44742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NIFTY 50 benchmark Indian stock market index to increase broad market equity</a:t>
          </a:r>
          <a:endParaRPr lang="en-US" sz="2000" kern="1200"/>
        </a:p>
      </dsp:txBody>
      <dsp:txXfrm>
        <a:off x="0" y="447421"/>
        <a:ext cx="9720072" cy="446930"/>
      </dsp:txXfrm>
    </dsp:sp>
    <dsp:sp modelId="{800CB01C-1115-1144-9A90-E1F38459EBC1}">
      <dsp:nvSpPr>
        <dsp:cNvPr id="0" name=""/>
        <dsp:cNvSpPr/>
      </dsp:nvSpPr>
      <dsp:spPr>
        <a:xfrm>
          <a:off x="0" y="89435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DBA0-09F2-254D-AC3E-760E8BAA84FD}">
      <dsp:nvSpPr>
        <dsp:cNvPr id="0" name=""/>
        <dsp:cNvSpPr/>
      </dsp:nvSpPr>
      <dsp:spPr>
        <a:xfrm>
          <a:off x="0" y="894352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exposure. The NIFTY 50 price today is INR15,200, and the strategist observes</a:t>
          </a:r>
          <a:endParaRPr lang="en-US" sz="2000" kern="1200"/>
        </a:p>
      </dsp:txBody>
      <dsp:txXfrm>
        <a:off x="0" y="894352"/>
        <a:ext cx="9720072" cy="446930"/>
      </dsp:txXfrm>
    </dsp:sp>
    <dsp:sp modelId="{C57CFD59-4DFB-6747-8EC3-91AA5CC707FD}">
      <dsp:nvSpPr>
        <dsp:cNvPr id="0" name=""/>
        <dsp:cNvSpPr/>
      </dsp:nvSpPr>
      <dsp:spPr>
        <a:xfrm>
          <a:off x="0" y="134128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06072-7139-0643-9FBC-3AC5535BE9B6}">
      <dsp:nvSpPr>
        <dsp:cNvPr id="0" name=""/>
        <dsp:cNvSpPr/>
      </dsp:nvSpPr>
      <dsp:spPr>
        <a:xfrm>
          <a:off x="0" y="1341283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that a call option with a INR16,000 exercise price (X) is trading at a premium of</a:t>
          </a:r>
          <a:endParaRPr lang="en-US" sz="2000" kern="1200"/>
        </a:p>
      </dsp:txBody>
      <dsp:txXfrm>
        <a:off x="0" y="1341283"/>
        <a:ext cx="9720072" cy="446930"/>
      </dsp:txXfrm>
    </dsp:sp>
    <dsp:sp modelId="{FEE6EFCE-3736-6247-A7B8-8D5971B9A515}">
      <dsp:nvSpPr>
        <dsp:cNvPr id="0" name=""/>
        <dsp:cNvSpPr/>
      </dsp:nvSpPr>
      <dsp:spPr>
        <a:xfrm>
          <a:off x="0" y="178821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FF9F-114A-9B44-8298-476047822BBE}">
      <dsp:nvSpPr>
        <dsp:cNvPr id="0" name=""/>
        <dsp:cNvSpPr/>
      </dsp:nvSpPr>
      <dsp:spPr>
        <a:xfrm>
          <a:off x="0" y="1788214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INR1,500. Which of the following represents the payoff and profit of this strategy</a:t>
          </a:r>
          <a:endParaRPr lang="en-US" sz="2000" kern="1200"/>
        </a:p>
      </dsp:txBody>
      <dsp:txXfrm>
        <a:off x="0" y="1788214"/>
        <a:ext cx="9720072" cy="446930"/>
      </dsp:txXfrm>
    </dsp:sp>
    <dsp:sp modelId="{B4D9221B-98A6-9F41-A719-8A29EB29545C}">
      <dsp:nvSpPr>
        <dsp:cNvPr id="0" name=""/>
        <dsp:cNvSpPr/>
      </dsp:nvSpPr>
      <dsp:spPr>
        <a:xfrm>
          <a:off x="0" y="223514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091F-C4B3-2145-A79D-FDA1F0CADF90}">
      <dsp:nvSpPr>
        <dsp:cNvPr id="0" name=""/>
        <dsp:cNvSpPr/>
      </dsp:nvSpPr>
      <dsp:spPr>
        <a:xfrm>
          <a:off x="0" y="2235145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just prior to maturity if the NIFTY 50 is trading at INR16,500?</a:t>
          </a:r>
          <a:endParaRPr lang="en-US" sz="2000" kern="1200"/>
        </a:p>
      </dsp:txBody>
      <dsp:txXfrm>
        <a:off x="0" y="2235145"/>
        <a:ext cx="9720072" cy="446930"/>
      </dsp:txXfrm>
    </dsp:sp>
    <dsp:sp modelId="{B0179B82-0311-494E-8363-84BD8752E933}">
      <dsp:nvSpPr>
        <dsp:cNvPr id="0" name=""/>
        <dsp:cNvSpPr/>
      </dsp:nvSpPr>
      <dsp:spPr>
        <a:xfrm>
          <a:off x="0" y="268207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D4CD-05FB-D440-AFED-44A50ADA34F9}">
      <dsp:nvSpPr>
        <dsp:cNvPr id="0" name=""/>
        <dsp:cNvSpPr/>
      </dsp:nvSpPr>
      <dsp:spPr>
        <a:xfrm>
          <a:off x="0" y="2682076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A. Payoff is INR500; profit is –INR1,000.</a:t>
          </a:r>
        </a:p>
      </dsp:txBody>
      <dsp:txXfrm>
        <a:off x="0" y="2682076"/>
        <a:ext cx="9720072" cy="446930"/>
      </dsp:txXfrm>
    </dsp:sp>
    <dsp:sp modelId="{331BFEFF-A90A-7E46-8C7F-8D6076781A9B}">
      <dsp:nvSpPr>
        <dsp:cNvPr id="0" name=""/>
        <dsp:cNvSpPr/>
      </dsp:nvSpPr>
      <dsp:spPr>
        <a:xfrm>
          <a:off x="0" y="312900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6C8-A174-B646-9810-E869337D95D9}">
      <dsp:nvSpPr>
        <dsp:cNvPr id="0" name=""/>
        <dsp:cNvSpPr/>
      </dsp:nvSpPr>
      <dsp:spPr>
        <a:xfrm>
          <a:off x="0" y="3129007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B. Payoff is INR1,300; profit is INR800.</a:t>
          </a:r>
        </a:p>
      </dsp:txBody>
      <dsp:txXfrm>
        <a:off x="0" y="3129007"/>
        <a:ext cx="9720072" cy="446930"/>
      </dsp:txXfrm>
    </dsp:sp>
    <dsp:sp modelId="{F2B17806-9008-DE42-8911-93D3B9F2E93F}">
      <dsp:nvSpPr>
        <dsp:cNvPr id="0" name=""/>
        <dsp:cNvSpPr/>
      </dsp:nvSpPr>
      <dsp:spPr>
        <a:xfrm>
          <a:off x="0" y="3575938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0E6D-35D6-424C-A005-98C8B8B022BB}">
      <dsp:nvSpPr>
        <dsp:cNvPr id="0" name=""/>
        <dsp:cNvSpPr/>
      </dsp:nvSpPr>
      <dsp:spPr>
        <a:xfrm>
          <a:off x="0" y="3575938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C. Payoff is INR1,300; profit is INR500.</a:t>
          </a:r>
        </a:p>
      </dsp:txBody>
      <dsp:txXfrm>
        <a:off x="0" y="3575938"/>
        <a:ext cx="9720072" cy="44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14:10:4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10776,'0'0'0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34:3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6283,'1'5'78,"0"-1"-123,-1-4 23,0 50-113,0-24-290,0 38 425,0-39 0,0-13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46:1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6641,'0'0'0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0.png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58A-6428-4846-9BD8-090040EF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Derivatives</a:t>
            </a:r>
            <a:br>
              <a:rPr lang="en-US" dirty="0"/>
            </a:br>
            <a:r>
              <a:rPr lang="en-US" altLang="zh-CN" sz="3600" dirty="0"/>
              <a:t>Definition of derivatives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9521-AF57-465A-AA69-44B5F5A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A derivative</a:t>
            </a:r>
            <a:r>
              <a:rPr lang="en" altLang="zh-CN" b="1" dirty="0"/>
              <a:t> </a:t>
            </a:r>
            <a:r>
              <a:rPr lang="en" altLang="zh-CN" dirty="0"/>
              <a:t>is a financial instrument that derives its value from the performance of an underlying asset. 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700743-5E02-EA75-16C2-C6DB0B08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2" r="1998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45D341F0-32B3-CBAD-7D67-3294B55F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ngled shot of pen on a graph">
            <a:extLst>
              <a:ext uri="{FF2B5EF4-FFF2-40B4-BE49-F238E27FC236}">
                <a16:creationId xmlns:a16="http://schemas.microsoft.com/office/drawing/2014/main" id="{96528499-DF1A-6F7B-24BE-F6952FE9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3ED691-B2E3-7447-0B09-EE908E8E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309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Futures Contracts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E82057-8C05-8B4C-0EE9-90C2144A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8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14:cNvPr>
              <p14:cNvContentPartPr/>
              <p14:nvPr/>
            </p14:nvContentPartPr>
            <p14:xfrm>
              <a:off x="6796998" y="2789421"/>
              <a:ext cx="1080" cy="698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1878" y="2773941"/>
                <a:ext cx="316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  <a:br>
              <a:rPr lang="en-US" sz="4000" dirty="0"/>
            </a:br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2" y="2084832"/>
            <a:ext cx="8596668" cy="3880773"/>
          </a:xfrm>
        </p:spPr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5.5,</a:t>
            </a:r>
            <a:r>
              <a:rPr lang="en-US" altLang="zh-CN" dirty="0"/>
              <a:t>quantity=20,initial margin=11,maintenance margin=6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6050"/>
              </p:ext>
            </p:extLst>
          </p:nvPr>
        </p:nvGraphicFramePr>
        <p:xfrm>
          <a:off x="810069" y="2445413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14:cNvPr>
              <p14:cNvContentPartPr/>
              <p14:nvPr/>
            </p14:nvContentPartPr>
            <p14:xfrm>
              <a:off x="4097718" y="879981"/>
              <a:ext cx="360" cy="360"/>
            </p14:xfrm>
          </p:contentPart>
        </mc:Choice>
        <mc:Fallback xmlns=""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238" y="864501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Futures Contracts</a:t>
            </a:r>
            <a:br>
              <a:rPr lang="en-US" sz="4000"/>
            </a:br>
            <a:r>
              <a:rPr kumimoji="1" lang="en-US" altLang="zh-CN" sz="4000"/>
              <a:t>Way to against default</a:t>
            </a:r>
            <a:br>
              <a:rPr kumimoji="1" lang="zh-CN" alt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3F751-3BB1-B4D3-7273-E00ECA4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5066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Contracts</a:t>
            </a:r>
            <a:br>
              <a:rPr lang="en-US" dirty="0"/>
            </a:br>
            <a:r>
              <a:rPr lang="en" altLang="zh-CN" sz="3100" dirty="0"/>
              <a:t>Final Settlement of futures</a:t>
            </a:r>
            <a:br>
              <a:rPr lang="e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lvl="1"/>
            <a:r>
              <a:rPr lang="en" altLang="zh-CN" dirty="0"/>
              <a:t>Futures contracts specify whether </a:t>
            </a:r>
            <a:r>
              <a:rPr lang="en" altLang="zh-CN" dirty="0">
                <a:solidFill>
                  <a:srgbClr val="FF0000"/>
                </a:solidFill>
              </a:rPr>
              <a:t>physical delivery of an underlying or cash settlement </a:t>
            </a:r>
            <a:r>
              <a:rPr lang="en" altLang="zh-CN" dirty="0"/>
              <a:t>occurs at expiration. 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futures price converges to the spot price </a:t>
            </a:r>
            <a:r>
              <a:rPr lang="en-US" i="1" dirty="0"/>
              <a:t>at expiration.</a:t>
            </a:r>
          </a:p>
          <a:p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1888A1F-9587-FD35-0A83-BB07A9DE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2750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535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privacy/Less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50208-41F1-E14D-A989-56B5CBE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altLang="zh-CN" sz="4300">
                <a:solidFill>
                  <a:srgbClr val="FFFFFF"/>
                </a:solidFill>
              </a:rPr>
              <a:t>Futures Contracts</a:t>
            </a:r>
            <a:br>
              <a:rPr lang="en-US" altLang="zh-CN" sz="4300">
                <a:solidFill>
                  <a:srgbClr val="FFFFFF"/>
                </a:solidFill>
              </a:rPr>
            </a:br>
            <a:r>
              <a:rPr lang="en-US" altLang="zh-CN" sz="4300">
                <a:solidFill>
                  <a:srgbClr val="FFFFFF"/>
                </a:solidFill>
              </a:rPr>
              <a:t>example</a:t>
            </a:r>
            <a:endParaRPr kumimoji="1" lang="zh-CN" altLang="en-US" sz="4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1AAF08-0E72-7636-60F4-AB3BF67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Procam purchases a futures contract [</a:t>
            </a:r>
            <a:r>
              <a:rPr lang="en" altLang="zh-CN" i="1">
                <a:solidFill>
                  <a:srgbClr val="FFFFFF"/>
                </a:solidFill>
              </a:rPr>
              <a:t>f</a:t>
            </a:r>
            <a:r>
              <a:rPr lang="en" altLang="zh-CN">
                <a:solidFill>
                  <a:srgbClr val="FFFFFF"/>
                </a:solidFill>
              </a:rPr>
              <a:t>0(</a:t>
            </a:r>
            <a:r>
              <a:rPr lang="en" altLang="zh-CN" i="1">
                <a:solidFill>
                  <a:srgbClr val="FFFFFF"/>
                </a:solidFill>
              </a:rPr>
              <a:t>T</a:t>
            </a:r>
            <a:r>
              <a:rPr lang="en" altLang="zh-CN">
                <a:solidFill>
                  <a:srgbClr val="FFFFFF"/>
                </a:solidFill>
              </a:rPr>
              <a:t>) = $1,792.13] on the exchange via a financial intermediary. </a:t>
            </a:r>
          </a:p>
          <a:p>
            <a:endParaRPr lang="en" altLang="zh-CN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623BCBD-1AF7-894A-9ADA-F666579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513"/>
            <a:ext cx="5455921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45C5EA3D-CAA2-2E31-4A50-F16271CB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 swap is a firm commitment under which two counterparties </a:t>
            </a:r>
            <a:r>
              <a:rPr lang="en-US" dirty="0">
                <a:solidFill>
                  <a:srgbClr val="FF0000"/>
                </a:solidFill>
              </a:rPr>
              <a:t>exchange a series of cash flows </a:t>
            </a:r>
            <a:r>
              <a:rPr lang="en-US" dirty="0"/>
              <a:t>in the future. One set of cash flows is typically </a:t>
            </a:r>
            <a:r>
              <a:rPr lang="en-US" dirty="0">
                <a:solidFill>
                  <a:srgbClr val="FF0000"/>
                </a:solidFill>
              </a:rPr>
              <a:t>variable, or floating</a:t>
            </a:r>
            <a:r>
              <a:rPr lang="en-US" dirty="0"/>
              <a:t>, and determined by a market reference rate that resets each period. The other cash flow stream is usually </a:t>
            </a:r>
            <a:r>
              <a:rPr lang="en-US" dirty="0">
                <a:solidFill>
                  <a:srgbClr val="FF0000"/>
                </a:solidFill>
              </a:rPr>
              <a:t>fixed or may vary based on a different underlying asset or rate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Derivatives</a:t>
            </a:r>
            <a:br>
              <a:rPr lang="en-US" dirty="0"/>
            </a:br>
            <a:r>
              <a:rPr lang="en-US" sz="3600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Primary derivative types include a </a:t>
            </a:r>
            <a:r>
              <a:rPr lang="en" altLang="zh-CN" dirty="0">
                <a:solidFill>
                  <a:srgbClr val="FF0000"/>
                </a:solidFill>
              </a:rPr>
              <a:t>firm(forward) commitment</a:t>
            </a:r>
            <a:r>
              <a:rPr lang="en" altLang="zh-CN" dirty="0"/>
              <a:t> in which a predetermined amount is agreed to be exchanged between counterparties at settlement and a </a:t>
            </a:r>
            <a:r>
              <a:rPr lang="en" altLang="zh-CN" dirty="0">
                <a:solidFill>
                  <a:srgbClr val="FF0000"/>
                </a:solidFill>
              </a:rPr>
              <a:t>contingent claim </a:t>
            </a:r>
            <a:r>
              <a:rPr lang="en" altLang="zh-CN" dirty="0"/>
              <a:t>in which one of the counterparties determines whether and when the trade will settle. 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25BB370-1FE7-B181-4621-0EF2A632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8" r="3044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Plain vanilla swap: the most common swap is the </a:t>
            </a:r>
            <a:r>
              <a:rPr lang="en-US" sz="2000" b="1" dirty="0"/>
              <a:t>fixed- for- floating interest rate swap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5A49-1A9F-46BD-B5D6-83C9A0C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3245988"/>
            <a:ext cx="6900974" cy="17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FCE-6589-4D53-B883-11C3B607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Swap Contracts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D9F7-CB77-437B-A14A-42B54002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Counterparties usually exchange a net payment on fixed- and floating-rate payments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FCF-BAAA-4C78-BBA5-426D826E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727517"/>
            <a:ext cx="6909577" cy="34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250-409F-430B-BF16-EDD37453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AB6-F389-485B-8ACC-BB01F57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Fyleton</a:t>
            </a:r>
            <a:r>
              <a:rPr lang="en-US" dirty="0"/>
              <a:t> Investments has entered a five-year, receive-fixed GBP200 million</a:t>
            </a:r>
            <a:r>
              <a:rPr lang="zh-CN" altLang="en-US" dirty="0"/>
              <a:t> </a:t>
            </a:r>
            <a:r>
              <a:rPr lang="en-US" dirty="0"/>
              <a:t>interest rate swap with a financial intermediary to increase the duration of its</a:t>
            </a:r>
            <a:r>
              <a:rPr lang="zh-CN" altLang="en-US" dirty="0"/>
              <a:t> </a:t>
            </a:r>
            <a:r>
              <a:rPr lang="en-US" dirty="0"/>
              <a:t>fixed-income portfolio. Under terms of the swap, </a:t>
            </a:r>
            <a:r>
              <a:rPr lang="en-US" dirty="0" err="1"/>
              <a:t>Fyleton</a:t>
            </a:r>
            <a:r>
              <a:rPr lang="en-US" dirty="0"/>
              <a:t> has agreed to receive</a:t>
            </a:r>
            <a:r>
              <a:rPr lang="zh-CN" altLang="en-US" dirty="0"/>
              <a:t> </a:t>
            </a:r>
            <a:r>
              <a:rPr lang="en-US" dirty="0"/>
              <a:t>a semiannual GBP fixed rate of 2.25% and pay six-month MRR.</a:t>
            </a:r>
          </a:p>
          <a:p>
            <a:r>
              <a:rPr lang="en-US" dirty="0"/>
              <a:t>Calculate the first swap cash flow exchange if six-month MRR is set at 1.95%.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forwards.</a:t>
            </a:r>
          </a:p>
          <a:p>
            <a:pPr lvl="1"/>
            <a:r>
              <a:rPr lang="en-US" dirty="0"/>
              <a:t>A swap is a bit more like a forward contract than a futures contract in that it is an </a:t>
            </a:r>
            <a:r>
              <a:rPr lang="en-US" dirty="0">
                <a:solidFill>
                  <a:srgbClr val="FF0000"/>
                </a:solidFill>
              </a:rPr>
              <a:t>OTC</a:t>
            </a:r>
            <a:r>
              <a:rPr lang="en-US" dirty="0"/>
              <a:t> contract, so it is privately negotiated and subject to default. </a:t>
            </a:r>
          </a:p>
          <a:p>
            <a:pPr lvl="1"/>
            <a:r>
              <a:rPr lang="en-US" dirty="0"/>
              <a:t>The party </a:t>
            </a:r>
            <a:r>
              <a:rPr lang="en-US" dirty="0">
                <a:solidFill>
                  <a:srgbClr val="FF0000"/>
                </a:solidFill>
              </a:rPr>
              <a:t>owing the lesser amount cannot default </a:t>
            </a:r>
            <a:r>
              <a:rPr lang="en-US" dirty="0"/>
              <a:t>to the party owing the greater amount.</a:t>
            </a:r>
          </a:p>
          <a:p>
            <a:pPr lvl="1"/>
            <a:r>
              <a:rPr lang="en-US" dirty="0"/>
              <a:t>As with futures and forwards, </a:t>
            </a:r>
            <a:r>
              <a:rPr lang="en-US" dirty="0">
                <a:solidFill>
                  <a:srgbClr val="FF0000"/>
                </a:solidFill>
              </a:rPr>
              <a:t>no money changes hands at the start</a:t>
            </a:r>
            <a:r>
              <a:rPr lang="en-US" dirty="0"/>
              <a:t>; thus, the value of a swap when </a:t>
            </a:r>
            <a:r>
              <a:rPr lang="en-US" dirty="0">
                <a:solidFill>
                  <a:srgbClr val="FF0000"/>
                </a:solidFill>
              </a:rPr>
              <a:t>initiated must be zero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notional amount of a swap is </a:t>
            </a:r>
            <a:r>
              <a:rPr lang="en-US" dirty="0">
                <a:solidFill>
                  <a:srgbClr val="FF0000"/>
                </a:solidFill>
              </a:rPr>
              <a:t>not typically exchanged</a:t>
            </a:r>
            <a:r>
              <a:rPr lang="en-US" dirty="0"/>
              <a:t>, the credit risk of a swap is much less than that of a loan.</a:t>
            </a:r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DBA2730-15D5-3FA9-2225-D0D08E98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1.Which of the following characterizes forward contracts and swaps but not futures?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They are customized.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They are subject to daily price limits.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Their payoffs are received on a daily basis.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2.Which of the following distinguishes forwards from swaps?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Forwards are OTC instruments, whereas swaps are exchange traded.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Forwards are regulated as futures, whereas swaps are regulated as securities.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Swaps have multiple payments, whereas forwards have only a single payment.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3.Which of the following occurs in the daily settlement of futures contracts?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A Initial margin deposits are refunded to the two parties.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B Gains and losses are reported to other market participants.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C 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8CFF423D-47C9-A460-C76A-F2C095D4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C3D626-F9F6-782D-508D-78B09189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An option is a derivative contract in which one party, </a:t>
            </a:r>
            <a:r>
              <a:rPr lang="en-US" dirty="0">
                <a:solidFill>
                  <a:srgbClr val="FF0000"/>
                </a:solidFill>
              </a:rPr>
              <a:t>the buyer</a:t>
            </a:r>
            <a:r>
              <a:rPr lang="en-US" dirty="0"/>
              <a:t>, pays a </a:t>
            </a:r>
            <a:r>
              <a:rPr lang="en-US" dirty="0">
                <a:solidFill>
                  <a:srgbClr val="FF0000"/>
                </a:solidFill>
              </a:rPr>
              <a:t>sum of money </a:t>
            </a:r>
            <a:r>
              <a:rPr lang="en-US" dirty="0"/>
              <a:t>to the other party, </a:t>
            </a:r>
            <a:r>
              <a:rPr lang="en-US" dirty="0">
                <a:solidFill>
                  <a:srgbClr val="FF0000"/>
                </a:solidFill>
              </a:rPr>
              <a:t>the seller </a:t>
            </a:r>
            <a:r>
              <a:rPr lang="en-US" dirty="0"/>
              <a:t>or writer, and receives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to either </a:t>
            </a:r>
            <a:r>
              <a:rPr lang="en-US" dirty="0">
                <a:solidFill>
                  <a:srgbClr val="FF0000"/>
                </a:solidFill>
              </a:rPr>
              <a:t>buy or sell </a:t>
            </a:r>
            <a:r>
              <a:rPr lang="en-US" dirty="0"/>
              <a:t>an underlying asset at a </a:t>
            </a:r>
            <a:r>
              <a:rPr lang="en-US" dirty="0">
                <a:solidFill>
                  <a:srgbClr val="FF0000"/>
                </a:solidFill>
              </a:rPr>
              <a:t>fixed price </a:t>
            </a:r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on a specific expiration date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at any time prior to the expiration 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7752"/>
            <a:ext cx="8596668" cy="4697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ong</a:t>
            </a:r>
            <a:r>
              <a:rPr lang="zh-CN" altLang="en-US">
                <a:solidFill>
                  <a:schemeClr val="tx1"/>
                </a:solidFill>
              </a:rPr>
              <a:t>：花钱获得一个权力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hort</a:t>
            </a:r>
            <a:r>
              <a:rPr lang="zh-CN" altLang="en-US">
                <a:solidFill>
                  <a:schemeClr val="tx1"/>
                </a:solidFill>
              </a:rPr>
              <a:t>：收钱卖出一个权力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/>
              <a:t>Call option: The right to buy an underlying.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Long</a:t>
            </a:r>
            <a:r>
              <a:rPr lang="zh-CN" altLang="en-US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花钱（请老板吃饭）获得一个买资产（买可乐）的权力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收钱（被请吃饭）卖出一个买资产（买可乐）的权力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324"/>
              </p:ext>
            </p:extLst>
          </p:nvPr>
        </p:nvGraphicFramePr>
        <p:xfrm>
          <a:off x="1125159" y="47684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5249-804E-40A9-B182-EE205C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  <a:br>
              <a:rPr lang="en-US" dirty="0"/>
            </a:br>
            <a:r>
              <a:rPr lang="en-US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DE60-7EEE-4649-A300-BA5765ED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The right to exercise in the future has a value that is paid upfront to the option seller in the form of an </a:t>
            </a:r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pre-agreed execution price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(or strike price).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call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F25E8-80DA-4956-996C-365FE570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2982277"/>
            <a:ext cx="3647123" cy="3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247ABD0-07B4-FDB5-1EC8-A15EF5A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Option Contracts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Call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3B458-5C4E-2ED6-1CC7-9C31F85FD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76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3500" dirty="0"/>
            </a:br>
            <a:r>
              <a:rPr lang="en-US" sz="3600" dirty="0"/>
              <a:t>Practices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err="1"/>
              <a:t>Hightest</a:t>
            </a:r>
            <a:r>
              <a:rPr lang="en-US" sz="1900"/>
              <a:t> Capital purchases a call option on the S&amp;P 500 Health Care Select</a:t>
            </a:r>
          </a:p>
          <a:p>
            <a:r>
              <a:rPr lang="en-US" sz="1900"/>
              <a:t>Sector Index (SIXV). This six-month exchange-traded option contract has a</a:t>
            </a:r>
          </a:p>
          <a:p>
            <a:r>
              <a:rPr lang="en-US" sz="1900"/>
              <a:t>size of 100 index units and an exercise price of $1,240 per unit versus the initial</a:t>
            </a:r>
          </a:p>
          <a:p>
            <a:r>
              <a:rPr lang="en-US" sz="1900"/>
              <a:t>SIXV spot price of $1,180.95. The option premium paid upfront is $24.85</a:t>
            </a:r>
          </a:p>
          <a:p>
            <a:r>
              <a:rPr lang="en-US" sz="1900"/>
              <a:t>per unit, or $2,485 (= $24.85 × 100). As the option nears maturity, a </a:t>
            </a:r>
            <a:r>
              <a:rPr lang="en-US" sz="1900" err="1"/>
              <a:t>Hightest</a:t>
            </a:r>
            <a:endParaRPr lang="en-US" sz="1900"/>
          </a:p>
          <a:p>
            <a:r>
              <a:rPr lang="en-US" sz="1900"/>
              <a:t>analyst is asked to determine the expected option payoff and profit per unit at</a:t>
            </a:r>
          </a:p>
          <a:p>
            <a:r>
              <a:rPr lang="en-US" sz="1900"/>
              <a:t>maturity under different scenarios for the SIXV spot price on the exercise date.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B157-A7EE-43FE-B45F-A21725C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Contracts</a:t>
            </a:r>
            <a:br>
              <a:rPr lang="en-US" sz="4800" dirty="0"/>
            </a:br>
            <a:r>
              <a:rPr lang="en-US" sz="3600" dirty="0"/>
              <a:t>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019F8-B8AD-4343-8357-792E0AEC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48450"/>
              </p:ext>
            </p:extLst>
          </p:nvPr>
        </p:nvGraphicFramePr>
        <p:xfrm>
          <a:off x="1023938" y="2286000"/>
          <a:ext cx="97202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4423234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75590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6841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9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53A00-A4F1-4A6D-9EE9-9A2184468F4E}"/>
              </a:ext>
            </a:extLst>
          </p:cNvPr>
          <p:cNvSpPr txBox="1"/>
          <p:nvPr/>
        </p:nvSpPr>
        <p:spPr>
          <a:xfrm>
            <a:off x="1023938" y="3849839"/>
            <a:ext cx="1014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SIXV spot price at maturity from Practices at which </a:t>
            </a:r>
            <a:r>
              <a:rPr lang="en-US" dirty="0" err="1"/>
              <a:t>Hightest</a:t>
            </a:r>
            <a:r>
              <a:rPr lang="en-US" dirty="0"/>
              <a:t> Capital will reach a breakeven point and earn zero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Long:</a:t>
            </a:r>
            <a:r>
              <a:rPr lang="zh-CN" altLang="en-US" dirty="0"/>
              <a:t>花钱获得一个权力</a:t>
            </a:r>
            <a:endParaRPr lang="en-US" altLang="zh-CN" dirty="0"/>
          </a:p>
          <a:p>
            <a:r>
              <a:rPr lang="en-US" dirty="0"/>
              <a:t>S</a:t>
            </a:r>
            <a:r>
              <a:rPr lang="en-US" altLang="zh-CN" dirty="0"/>
              <a:t>hort:</a:t>
            </a:r>
            <a:r>
              <a:rPr lang="zh-CN" altLang="en-US" dirty="0"/>
              <a:t>收钱卖出一个权力</a:t>
            </a:r>
            <a:endParaRPr lang="en-US" altLang="zh-CN" dirty="0"/>
          </a:p>
          <a:p>
            <a:r>
              <a:rPr lang="en-US" dirty="0"/>
              <a:t>Put option: The right to sell the underlying.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3854"/>
              </p:ext>
            </p:extLst>
          </p:nvPr>
        </p:nvGraphicFramePr>
        <p:xfrm>
          <a:off x="1024128" y="48020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put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5FCDE-4DD1-4B05-9A99-59D9EEA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7" y="2925404"/>
            <a:ext cx="4609756" cy="36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Option Contracts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Put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75F7-AB4C-B002-1170-982E9B38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809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/>
              <a:t>, which would occur if the long exercises the option and the short fails to do what it is supposed to do.</a:t>
            </a:r>
          </a:p>
          <a:p>
            <a:pPr lvl="1"/>
            <a:r>
              <a:rPr lang="en-US" altLang="zh-CN" dirty="0"/>
              <a:t>This asymmetric payoff profile is a common feature of contingent claims, which are sometimes referred to as </a:t>
            </a:r>
            <a:r>
              <a:rPr lang="en-US" altLang="zh-CN" dirty="0">
                <a:solidFill>
                  <a:srgbClr val="FF0000"/>
                </a:solidFill>
              </a:rPr>
              <a:t>non-linear derivatives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1023938" y="3880230"/>
            <a:ext cx="85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money(</a:t>
            </a:r>
            <a:r>
              <a:rPr lang="zh-CN" altLang="en-US" dirty="0">
                <a:solidFill>
                  <a:srgbClr val="FF0000"/>
                </a:solidFill>
              </a:rPr>
              <a:t>价内期权，实值期权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when the buyer will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money(</a:t>
            </a:r>
            <a:r>
              <a:rPr lang="zh-CN" altLang="en-US" dirty="0">
                <a:solidFill>
                  <a:srgbClr val="FF0000"/>
                </a:solidFill>
              </a:rPr>
              <a:t>价外期权，虚值期权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: when the buyer will not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8146108-F7EA-F576-0BF5-143EA460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B96AB-1005-48C4-8495-D9268F8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1303-55EE-4922-82A1-052AEDDE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A put option seller receives a $5 premium for a put option sold on an underlying with an exercise price of $30. What is the option seller’s maximum profit under the contract? What is the maximum loss under the contract?</a:t>
            </a:r>
          </a:p>
        </p:txBody>
      </p:sp>
    </p:spTree>
    <p:extLst>
      <p:ext uri="{BB962C8B-B14F-4D97-AF65-F5344CB8AC3E}">
        <p14:creationId xmlns:p14="http://schemas.microsoft.com/office/powerpoint/2010/main" val="322536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A03-1F86-43BB-8F25-4E54A57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75F-242E-45F2-AFFC-2D842F0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long call option payoff profile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61F2-A315-4406-983D-F062F87F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38379"/>
            <a:ext cx="4552950" cy="34344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E501D-DFB2-4D87-9788-A688DCD1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3596"/>
              </p:ext>
            </p:extLst>
          </p:nvPr>
        </p:nvGraphicFramePr>
        <p:xfrm>
          <a:off x="5743575" y="2838379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B6C1FD-C2BD-443D-88EF-2B9CA1EFBB1D}"/>
              </a:ext>
            </a:extLst>
          </p:cNvPr>
          <p:cNvSpPr txBox="1"/>
          <p:nvPr/>
        </p:nvSpPr>
        <p:spPr>
          <a:xfrm>
            <a:off x="5743575" y="4543425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 call option’s similarity to a long position in the underlying with downside protection in exchange for paying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9978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2949CBFA-9B51-626E-146A-B7F54DBA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4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14:cNvPr>
              <p14:cNvContentPartPr/>
              <p14:nvPr/>
            </p14:nvContentPartPr>
            <p14:xfrm>
              <a:off x="8401676" y="4176192"/>
              <a:ext cx="360" cy="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196" y="416071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B19-995F-407B-AD94-7E78BB4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A7C-7BD5-4E44-B80F-A2D107B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short put option payoff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493-D1AB-41D2-AF6D-0A03C33D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776537"/>
            <a:ext cx="4414838" cy="37336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8731DB-68B3-4DF2-84CE-D5351B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8634"/>
              </p:ext>
            </p:extLst>
          </p:nvPr>
        </p:nvGraphicFramePr>
        <p:xfrm>
          <a:off x="5884164" y="2798064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3B8CF5-84C3-49B0-914F-4C013FD17188}"/>
              </a:ext>
            </a:extLst>
          </p:cNvPr>
          <p:cNvSpPr txBox="1"/>
          <p:nvPr/>
        </p:nvSpPr>
        <p:spPr>
          <a:xfrm>
            <a:off x="5884164" y="4529138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sold put option’s similarity to a long position in the underlying, with gains from price appreciation forgone in exchange for receiving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1731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823-0EF0-46E4-9F60-005D5AC1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E9D-B04D-49F1-A836-A119A13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Biomian</a:t>
            </a:r>
            <a:r>
              <a:rPr lang="en-US" dirty="0"/>
              <a:t> Limited is a Mumbai-based biotech company with common stock and listed futures and options on the National Stock Exchange (NSE). The </a:t>
            </a:r>
            <a:r>
              <a:rPr lang="en-US" dirty="0" err="1"/>
              <a:t>Viswan</a:t>
            </a:r>
            <a:r>
              <a:rPr lang="en-US" dirty="0"/>
              <a:t> Family Office (VFO) currently owns 10,000 </a:t>
            </a:r>
            <a:r>
              <a:rPr lang="en-US" dirty="0" err="1"/>
              <a:t>Biomian</a:t>
            </a:r>
            <a:r>
              <a:rPr lang="en-US" dirty="0"/>
              <a:t> common shares. VFO would like to reduce its long </a:t>
            </a:r>
            <a:r>
              <a:rPr lang="en-US" dirty="0" err="1"/>
              <a:t>Biomian</a:t>
            </a:r>
            <a:r>
              <a:rPr lang="en-US" dirty="0"/>
              <a:t> position and diversify its equity market exposure but will delay a cash sale of shares for tax reasons for six months.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65D430B9-BE24-1B36-4174-1A2932B70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783" b="59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A99D2-80CB-4D3D-8413-918085A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6269-C1D9-44CF-8583-A5CF15B8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1700" b="1"/>
              <a:t>1. Which of the following derivative contracts available to VFO’s chief investment officer is best suited to reduce exposure to a decline in </a:t>
            </a:r>
            <a:r>
              <a:rPr lang="en-US" sz="1700" b="1" err="1"/>
              <a:t>Biomian’s</a:t>
            </a:r>
            <a:r>
              <a:rPr lang="en-US" sz="1700" b="1"/>
              <a:t> stock price in the next six months?</a:t>
            </a:r>
          </a:p>
          <a:p>
            <a:r>
              <a:rPr lang="en-US" sz="1700"/>
              <a:t>A. A short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long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short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  <a:p>
            <a:r>
              <a:rPr lang="en-US" sz="1700" b="1"/>
              <a:t>2. VFO’s market strategist believes that </a:t>
            </a:r>
            <a:r>
              <a:rPr lang="en-US" sz="1700" b="1" err="1"/>
              <a:t>Biomian’s</a:t>
            </a:r>
            <a:r>
              <a:rPr lang="en-US" sz="1700" b="1"/>
              <a:t> share price will rise over the next six months but would like to protect against a decline in </a:t>
            </a:r>
            <a:r>
              <a:rPr lang="en-US" sz="1700" b="1" err="1"/>
              <a:t>Biomian’s</a:t>
            </a:r>
            <a:r>
              <a:rPr lang="en-US" sz="1700" b="1"/>
              <a:t> share price over the period. Which of the following positions is best suited for VFO to manage its existing </a:t>
            </a:r>
            <a:r>
              <a:rPr lang="en-US" sz="1700" b="1" err="1"/>
              <a:t>Biomian</a:t>
            </a:r>
            <a:r>
              <a:rPr lang="en-US" sz="1700" b="1"/>
              <a:t> exposure based on this view?</a:t>
            </a:r>
          </a:p>
          <a:p>
            <a:r>
              <a:rPr lang="en-US" sz="1700"/>
              <a:t>A. A long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short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long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</p:txBody>
      </p:sp>
    </p:spTree>
    <p:extLst>
      <p:ext uri="{BB962C8B-B14F-4D97-AF65-F5344CB8AC3E}">
        <p14:creationId xmlns:p14="http://schemas.microsoft.com/office/powerpoint/2010/main" val="103034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21EBB189-CB82-E30C-2A3A-36611F4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333" r="1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F5E7F-BE56-4C60-AC75-C8242D4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E17-4FC8-4FAD-9002-FF4B62EE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b="1" dirty="0"/>
              <a:t>3. Assume that </a:t>
            </a:r>
            <a:r>
              <a:rPr lang="en-US" b="1" dirty="0" err="1"/>
              <a:t>Biomian</a:t>
            </a:r>
            <a:r>
              <a:rPr lang="en-US" b="1" dirty="0"/>
              <a:t> shares rise over the next six months. Which of the following statements about VFO’s derivative strategies under this scenario is most accurate?</a:t>
            </a:r>
          </a:p>
          <a:p>
            <a:r>
              <a:rPr lang="en-US" dirty="0"/>
              <a:t>A. A forward sale of </a:t>
            </a:r>
            <a:r>
              <a:rPr lang="en-US" dirty="0" err="1"/>
              <a:t>Biomian</a:t>
            </a:r>
            <a:r>
              <a:rPr lang="en-US" dirty="0"/>
              <a:t> shares in six months would be more profitable</a:t>
            </a:r>
          </a:p>
          <a:p>
            <a:r>
              <a:rPr lang="en-US" dirty="0"/>
              <a:t>than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B.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 would be more</a:t>
            </a:r>
          </a:p>
          <a:p>
            <a:r>
              <a:rPr lang="en-US" dirty="0"/>
              <a:t>profitable than a forward sale of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C. We do not have enough information to determine whether a forward sale or</a:t>
            </a:r>
          </a:p>
          <a:p>
            <a:r>
              <a:rPr lang="en-US" dirty="0"/>
              <a:t>the right to sell </a:t>
            </a:r>
            <a:r>
              <a:rPr lang="en-US" dirty="0" err="1"/>
              <a:t>Biomian</a:t>
            </a:r>
            <a:r>
              <a:rPr lang="en-US" dirty="0"/>
              <a:t> shares will be more profitable in six months.</a:t>
            </a:r>
          </a:p>
        </p:txBody>
      </p:sp>
    </p:spTree>
    <p:extLst>
      <p:ext uri="{BB962C8B-B14F-4D97-AF65-F5344CB8AC3E}">
        <p14:creationId xmlns:p14="http://schemas.microsoft.com/office/powerpoint/2010/main" val="1398909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617-7CBB-4CE2-9591-6DC1FB0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1C8E3-E2C3-6292-4670-A64812C5D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18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Credit Derivatives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Futures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Option</a:t>
            </a:r>
          </a:p>
          <a:p>
            <a:pPr lvl="1"/>
            <a:r>
              <a:rPr lang="en-US" sz="2800" u="sng" dirty="0">
                <a:solidFill>
                  <a:srgbClr val="FF0000"/>
                </a:solidFill>
              </a:rPr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FC4-573F-4A09-AE2A-04D0353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CB6-E17F-425E-ACDC-30219AB1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Definition : A credit derivative is a class of derivative contracts between two parties, a credit protection buyer and a credit protection seller, in which the latter provides protection to the former against a specific credit loss.</a:t>
            </a:r>
          </a:p>
          <a:p>
            <a:r>
              <a:rPr lang="en-US" sz="2400" dirty="0"/>
              <a:t>Buyer:</a:t>
            </a:r>
            <a:r>
              <a:rPr lang="zh-CN" altLang="en-US" sz="2400" dirty="0"/>
              <a:t>面临信用风险，买入信用保护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债券持有人，发放贷款机构</a:t>
            </a:r>
            <a:endParaRPr lang="en-US" altLang="zh-CN" sz="2200" dirty="0"/>
          </a:p>
          <a:p>
            <a:r>
              <a:rPr lang="en-US" sz="2400" dirty="0"/>
              <a:t>S</a:t>
            </a:r>
            <a:r>
              <a:rPr lang="en-US" altLang="zh-CN" sz="2400" dirty="0"/>
              <a:t>eller:</a:t>
            </a:r>
            <a:r>
              <a:rPr lang="zh-CN" altLang="en-US" sz="2400" dirty="0"/>
              <a:t>卖出信用保护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各类金融机构（保险公司，券商）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41C4-F4EB-4AB8-A2D4-65FAA096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532-7B6F-400E-82FA-85CD5B6B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credit default swap is a derivative contract between two parties, a credit protection buyer and a credit protection seller, in which the buyer makes a series of cash payments to the seller and receives a promise of compensation for credit losses resulting from the default of a third party.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8B58D-C4DB-4EAD-B890-E4A67494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77332"/>
            <a:ext cx="6505794" cy="29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CD17-9A3C-4BCC-8D8D-05DBDDF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D5FF-9E71-4F26-9564-8067DBDC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contingent payment equals the issuer </a:t>
            </a:r>
            <a:r>
              <a:rPr lang="en-US" dirty="0">
                <a:solidFill>
                  <a:srgbClr val="FF0000"/>
                </a:solidFill>
              </a:rPr>
              <a:t>loss given default </a:t>
            </a:r>
            <a:r>
              <a:rPr lang="en-US" dirty="0"/>
              <a:t>for the CDS contract notional amount.</a:t>
            </a:r>
          </a:p>
          <a:p>
            <a:r>
              <a:rPr lang="en-US" dirty="0"/>
              <a:t>A credit protection buyer without the corresponding fixed-income exposure who</a:t>
            </a:r>
          </a:p>
          <a:p>
            <a:r>
              <a:rPr lang="en-US" dirty="0"/>
              <a:t>buys a CDS is seeking to </a:t>
            </a:r>
            <a:r>
              <a:rPr lang="en-US" dirty="0">
                <a:solidFill>
                  <a:srgbClr val="FF0000"/>
                </a:solidFill>
              </a:rPr>
              <a:t>gain from higher credit spreads </a:t>
            </a:r>
            <a:r>
              <a:rPr lang="en-US" dirty="0"/>
              <a:t>(which correspond to lower</a:t>
            </a:r>
          </a:p>
          <a:p>
            <a:r>
              <a:rPr lang="en-US" dirty="0"/>
              <a:t>cash bond prices) for an underlying issuer and is therefore </a:t>
            </a:r>
            <a:r>
              <a:rPr lang="en-US" dirty="0">
                <a:solidFill>
                  <a:srgbClr val="FF0000"/>
                </a:solidFill>
              </a:rPr>
              <a:t>short credit risk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80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7B5B-6C34-4B33-847F-7CE7E1E2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10EB-3479-449D-9F75-388A2ACC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a credit protection seller’s position is similar to that of an</a:t>
            </a:r>
          </a:p>
          <a:p>
            <a:r>
              <a:rPr lang="en-US" dirty="0"/>
              <a:t>underlying cash bond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5466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01B-36C7-4C57-ACF1-51A552F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Forward Contracts</a:t>
            </a:r>
            <a:br>
              <a:rPr lang="en-US" sz="4800" dirty="0"/>
            </a:br>
            <a:r>
              <a:rPr lang="en-US" sz="48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BDD56-C86E-4170-A26A-90CBFE53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5" y="2068921"/>
            <a:ext cx="6500825" cy="4567853"/>
          </a:xfrm>
        </p:spPr>
      </p:pic>
    </p:spTree>
    <p:extLst>
      <p:ext uri="{BB962C8B-B14F-4D97-AF65-F5344CB8AC3E}">
        <p14:creationId xmlns:p14="http://schemas.microsoft.com/office/powerpoint/2010/main" val="3822021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4B-F8B1-44FB-B9D6-3239CDA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Classification </a:t>
            </a:r>
            <a:r>
              <a:rPr lang="en-US" sz="4400" dirty="0"/>
              <a:t>of derivatives</a:t>
            </a:r>
            <a:br>
              <a:rPr lang="en-US" dirty="0"/>
            </a:br>
            <a:r>
              <a:rPr lang="en-US" dirty="0"/>
              <a:t>Forward commitments and contingent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4A1-1496-4876-AC8F-11F97047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1800" dirty="0"/>
              <a:t>Option</a:t>
            </a:r>
          </a:p>
          <a:p>
            <a:pPr lvl="1"/>
            <a:r>
              <a:rPr lang="en-US" sz="1800" dirty="0"/>
              <a:t>Credit Default Swap</a:t>
            </a:r>
          </a:p>
        </p:txBody>
      </p:sp>
    </p:spTree>
    <p:extLst>
      <p:ext uri="{BB962C8B-B14F-4D97-AF65-F5344CB8AC3E}">
        <p14:creationId xmlns:p14="http://schemas.microsoft.com/office/powerpoint/2010/main" val="3548463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2C3-1713-4158-BD07-C849C3C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</a:t>
            </a:r>
            <a:r>
              <a:rPr lang="en-US" sz="4000" dirty="0"/>
              <a:t> 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ED95-A7A6-4FF7-B6AE-E00C8A4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market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Swap</a:t>
            </a:r>
          </a:p>
          <a:p>
            <a:pPr lvl="1"/>
            <a:r>
              <a:rPr lang="en-US" sz="1800" dirty="0"/>
              <a:t>Option</a:t>
            </a:r>
          </a:p>
          <a:p>
            <a:r>
              <a:rPr lang="en-US" sz="2800" dirty="0"/>
              <a:t>Exchange-traded market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3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8E-9E09-460D-AFC5-F06FE73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 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896-34F4-450C-92F0-CAD934A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Exchange-traded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Standardized	</a:t>
            </a:r>
          </a:p>
          <a:p>
            <a:pPr lvl="1"/>
            <a:r>
              <a:rPr lang="en-US" dirty="0"/>
              <a:t>More liquid</a:t>
            </a:r>
          </a:p>
          <a:p>
            <a:pPr lvl="1"/>
            <a:r>
              <a:rPr lang="en-US" dirty="0"/>
              <a:t>Market makers and speculators</a:t>
            </a:r>
          </a:p>
          <a:p>
            <a:pPr lvl="1"/>
            <a:r>
              <a:rPr lang="en-US" dirty="0"/>
              <a:t>Clear and settle all contracts overnight</a:t>
            </a:r>
          </a:p>
          <a:p>
            <a:pPr lvl="1"/>
            <a:r>
              <a:rPr lang="en-US" dirty="0"/>
              <a:t>Credit guarantee</a:t>
            </a:r>
          </a:p>
          <a:p>
            <a:pPr lvl="1"/>
            <a:r>
              <a:rPr lang="en-US" dirty="0"/>
              <a:t>Transparency(regulatory bodies)</a:t>
            </a:r>
          </a:p>
          <a:p>
            <a:pPr lvl="1"/>
            <a:r>
              <a:rPr lang="en-US" dirty="0"/>
              <a:t>Loss of privacy and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CD3-97F2-43B1-8933-4B82D4F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	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1EC-818A-4A4E-B004-E96C0A6F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Lower degree of regulation</a:t>
            </a:r>
          </a:p>
          <a:p>
            <a:pPr lvl="1"/>
            <a:r>
              <a:rPr lang="en-US" dirty="0"/>
              <a:t>Retain a degree of privacy with lower transparency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4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1E7E-561B-4C61-8404-6C29256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1EF-7E0F-48EE-98B9-A1161548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 forward commitment?</a:t>
            </a:r>
          </a:p>
          <a:p>
            <a:pPr lvl="1"/>
            <a:r>
              <a:rPr lang="en-US" dirty="0"/>
              <a:t>A An agreement to take out a loan at a future date at a specific rate</a:t>
            </a:r>
          </a:p>
          <a:p>
            <a:pPr lvl="1"/>
            <a:r>
              <a:rPr lang="en-US" dirty="0"/>
              <a:t>B An offer of employment that must be accepted or rejected in two weeks</a:t>
            </a:r>
          </a:p>
          <a:p>
            <a:pPr lvl="1"/>
            <a:r>
              <a:rPr lang="en-US" dirty="0"/>
              <a:t>C An agreement to lease a piece of machinery for one year with a series of fixed monthly payments</a:t>
            </a:r>
          </a:p>
          <a:p>
            <a:r>
              <a:rPr lang="en-US" dirty="0"/>
              <a:t>2.Which of the following statements is true about contingent claims?</a:t>
            </a:r>
          </a:p>
          <a:p>
            <a:pPr lvl="1"/>
            <a:r>
              <a:rPr lang="en-US" dirty="0"/>
              <a:t>A Either party can default to the other.</a:t>
            </a:r>
          </a:p>
          <a:p>
            <a:pPr lvl="1"/>
            <a:r>
              <a:rPr lang="en-US" dirty="0"/>
              <a:t>B The payoffs are linearly related to the performance of the underlying.</a:t>
            </a:r>
          </a:p>
          <a:p>
            <a:pPr lvl="1"/>
            <a:r>
              <a:rPr lang="en-US" dirty="0"/>
              <a:t>C The most the long can lose is the amount paid for the contingent claim.</a:t>
            </a:r>
          </a:p>
        </p:txBody>
      </p:sp>
    </p:spTree>
    <p:extLst>
      <p:ext uri="{BB962C8B-B14F-4D97-AF65-F5344CB8AC3E}">
        <p14:creationId xmlns:p14="http://schemas.microsoft.com/office/powerpoint/2010/main" val="165743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of the following characteristics is not associated with exchange-traded derivatives?</a:t>
            </a:r>
          </a:p>
          <a:p>
            <a:pPr lvl="1"/>
            <a:r>
              <a:rPr lang="en-US" dirty="0"/>
              <a:t>A Margin or performance bonds are required.</a:t>
            </a:r>
          </a:p>
          <a:p>
            <a:pPr lvl="1"/>
            <a:r>
              <a:rPr lang="en-US" dirty="0"/>
              <a:t>B The exchange guarantees all payments in the event of default.</a:t>
            </a:r>
          </a:p>
          <a:p>
            <a:pPr lvl="1"/>
            <a:r>
              <a:rPr lang="en-US" dirty="0"/>
              <a:t>C All terms except the price are customized to the parties’ individual needs.</a:t>
            </a:r>
          </a:p>
          <a:p>
            <a:r>
              <a:rPr lang="en-US" dirty="0"/>
              <a:t>4.Which of the following characteristics is associated with over- the- counter derivatives?</a:t>
            </a:r>
          </a:p>
          <a:p>
            <a:pPr lvl="1"/>
            <a:r>
              <a:rPr lang="en-US" dirty="0"/>
              <a:t>A Trading occurs in a central location.</a:t>
            </a:r>
          </a:p>
          <a:p>
            <a:pPr lvl="1"/>
            <a:r>
              <a:rPr lang="en-US" dirty="0"/>
              <a:t>B They are more regulated than exchange- listed derivatives.</a:t>
            </a:r>
          </a:p>
          <a:p>
            <a:pPr lvl="1"/>
            <a:r>
              <a:rPr lang="en-US" dirty="0"/>
              <a:t>C They are less transparent than exchange- listed derivatives.</a:t>
            </a:r>
          </a:p>
        </p:txBody>
      </p:sp>
    </p:spTree>
    <p:extLst>
      <p:ext uri="{BB962C8B-B14F-4D97-AF65-F5344CB8AC3E}">
        <p14:creationId xmlns:p14="http://schemas.microsoft.com/office/powerpoint/2010/main" val="312129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5.Market makers earn a profit in both exchange and over- the- counter derivatives markets by:</a:t>
            </a:r>
          </a:p>
          <a:p>
            <a:pPr lvl="1"/>
            <a:r>
              <a:rPr lang="en-US" dirty="0"/>
              <a:t>A charging a commission on each trade.</a:t>
            </a:r>
          </a:p>
          <a:p>
            <a:pPr lvl="1"/>
            <a:r>
              <a:rPr lang="en-US" dirty="0"/>
              <a:t>B a combination of commissions and markups.</a:t>
            </a:r>
          </a:p>
          <a:p>
            <a:pPr lvl="1"/>
            <a:r>
              <a:rPr lang="en-US" dirty="0"/>
              <a:t>C buying at one price, selling at a higher price, and hedging any risk.</a:t>
            </a:r>
          </a:p>
          <a:p>
            <a:r>
              <a:rPr lang="en-US" dirty="0"/>
              <a:t>6.Which of the following statements most accurately describes exchange-traded derivatives relative to over- the- counter derivatives? Exchange-traded derivatives are more likely to have:</a:t>
            </a:r>
          </a:p>
          <a:p>
            <a:pPr lvl="1"/>
            <a:r>
              <a:rPr lang="en-US" dirty="0"/>
              <a:t>A greater credit risk.</a:t>
            </a:r>
          </a:p>
          <a:p>
            <a:pPr lvl="1"/>
            <a:r>
              <a:rPr lang="en-US" dirty="0"/>
              <a:t>B standardized contract terms.</a:t>
            </a:r>
          </a:p>
          <a:p>
            <a:pPr lvl="1"/>
            <a:r>
              <a:rPr lang="en-US" dirty="0"/>
              <a:t>C greater risk management uses</a:t>
            </a:r>
          </a:p>
        </p:txBody>
      </p:sp>
    </p:spTree>
    <p:extLst>
      <p:ext uri="{BB962C8B-B14F-4D97-AF65-F5344CB8AC3E}">
        <p14:creationId xmlns:p14="http://schemas.microsoft.com/office/powerpoint/2010/main" val="1189956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A6B-6E55-4FD0-8260-0BEFE68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B16-0AF8-4000-9305-F7545865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 of modern futures markets is the creation of the Chicago board of trade in 1848.</a:t>
            </a:r>
          </a:p>
          <a:p>
            <a:r>
              <a:rPr lang="en-US" dirty="0"/>
              <a:t>‘To-arrive’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1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C53-E728-4CBB-B42E-401BAB5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DA6-953B-4B3D-BBAF-2BF3840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allocation , transfer , and management</a:t>
            </a:r>
          </a:p>
          <a:p>
            <a:r>
              <a:rPr lang="en-US" dirty="0"/>
              <a:t>Information discovery</a:t>
            </a:r>
          </a:p>
          <a:p>
            <a:r>
              <a:rPr lang="en-US" dirty="0"/>
              <a:t>Operational advantages</a:t>
            </a:r>
          </a:p>
          <a:p>
            <a:r>
              <a:rPr lang="en-US" dirty="0"/>
              <a:t>Market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54A-E477-4616-83A2-BD4AC1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04C-3E9B-479A-BC64-0A20071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an advantage of derivative markets?</a:t>
            </a:r>
          </a:p>
          <a:p>
            <a:pPr lvl="1"/>
            <a:r>
              <a:rPr lang="en-US" dirty="0"/>
              <a:t>A They are less volatile than spot markets.</a:t>
            </a:r>
          </a:p>
          <a:p>
            <a:pPr lvl="1"/>
            <a:r>
              <a:rPr lang="en-US" dirty="0"/>
              <a:t>B They facilitate the allocation of risk in the market.</a:t>
            </a:r>
          </a:p>
          <a:p>
            <a:pPr lvl="1"/>
            <a:r>
              <a:rPr lang="en-US" dirty="0"/>
              <a:t>C They incur lower transaction costs than spot markets.</a:t>
            </a:r>
          </a:p>
          <a:p>
            <a:r>
              <a:rPr lang="en-US" dirty="0"/>
              <a:t>2.Which of the following pieces of information is not </a:t>
            </a:r>
            <a:r>
              <a:rPr lang="en-US" dirty="0">
                <a:solidFill>
                  <a:srgbClr val="FF0000"/>
                </a:solidFill>
              </a:rPr>
              <a:t>conveyed</a:t>
            </a:r>
            <a:r>
              <a:rPr lang="en-US" dirty="0"/>
              <a:t> by at least one type of derivative?</a:t>
            </a:r>
          </a:p>
          <a:p>
            <a:pPr lvl="1"/>
            <a:r>
              <a:rPr lang="en-US" dirty="0"/>
              <a:t>A The volatility of the underlying</a:t>
            </a:r>
          </a:p>
          <a:p>
            <a:pPr lvl="1"/>
            <a:r>
              <a:rPr lang="en-US" dirty="0"/>
              <a:t>B The most widely used strategy of the underlying</a:t>
            </a:r>
          </a:p>
          <a:p>
            <a:pPr lvl="1"/>
            <a:r>
              <a:rPr lang="en-US" dirty="0"/>
              <a:t>C The price at which uncertainty in the underlying can be eliminated</a:t>
            </a:r>
          </a:p>
        </p:txBody>
      </p:sp>
    </p:spTree>
    <p:extLst>
      <p:ext uri="{BB962C8B-B14F-4D97-AF65-F5344CB8AC3E}">
        <p14:creationId xmlns:p14="http://schemas.microsoft.com/office/powerpoint/2010/main" val="6798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Contracts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51EDB2-030F-DD84-7265-E39D3BD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084832"/>
            <a:ext cx="5680587" cy="4023360"/>
          </a:xfrm>
        </p:spPr>
        <p:txBody>
          <a:bodyPr>
            <a:normAutofit/>
          </a:bodyPr>
          <a:lstStyle/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Forward Payoff Profile</a:t>
            </a:r>
          </a:p>
          <a:p>
            <a:r>
              <a:rPr lang="en-US" dirty="0"/>
              <a:t>Buyer Payoff = S</a:t>
            </a:r>
            <a:r>
              <a:rPr lang="en-US" baseline="-25000" dirty="0"/>
              <a:t>T</a:t>
            </a:r>
            <a:r>
              <a:rPr lang="en-US" dirty="0"/>
              <a:t>-F</a:t>
            </a:r>
            <a:r>
              <a:rPr lang="en-US" baseline="-25000" dirty="0"/>
              <a:t>0</a:t>
            </a:r>
            <a:r>
              <a:rPr lang="en-US" dirty="0"/>
              <a:t>(T)</a:t>
            </a:r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FA66B1AC-CF02-2846-919A-09569DC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145638"/>
            <a:ext cx="3615605" cy="3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7FE-41FA-4F07-9556-77EA5BA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S</a:t>
            </a:r>
            <a:r>
              <a:rPr lang="en-US" altLang="zh-CN" sz="4000" dirty="0"/>
              <a:t>peculation and gambling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9A5-A3CB-4782-B9F6-D1BE6C3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Speculators are often thought to be </a:t>
            </a:r>
            <a:r>
              <a:rPr lang="en-US" dirty="0">
                <a:solidFill>
                  <a:srgbClr val="FF0000"/>
                </a:solidFill>
              </a:rPr>
              <a:t>short- term traders </a:t>
            </a:r>
            <a:r>
              <a:rPr lang="en-US" dirty="0"/>
              <a:t>who attempt to exploit temporary inefficiencies.</a:t>
            </a:r>
          </a:p>
          <a:p>
            <a:r>
              <a:rPr lang="en-US" dirty="0"/>
              <a:t>Speculators are thought to engage in </a:t>
            </a:r>
            <a:r>
              <a:rPr lang="en-US" dirty="0">
                <a:solidFill>
                  <a:srgbClr val="FF0000"/>
                </a:solidFill>
              </a:rPr>
              <a:t>price manipulation </a:t>
            </a:r>
            <a:r>
              <a:rPr lang="en-US" dirty="0"/>
              <a:t>and to trade at extreme prices.</a:t>
            </a:r>
          </a:p>
          <a:p>
            <a:r>
              <a:rPr lang="en-US" dirty="0"/>
              <a:t>The profits from short- term trading are almost always taxed </a:t>
            </a:r>
            <a:r>
              <a:rPr lang="en-US" dirty="0">
                <a:solidFill>
                  <a:srgbClr val="FF0000"/>
                </a:solidFill>
              </a:rPr>
              <a:t>more heavily </a:t>
            </a:r>
            <a:r>
              <a:rPr lang="en-US" dirty="0"/>
              <a:t>than the profits from long- term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C202-64F2-44D8-9E40-0887E8F7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Destabilization and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D99-D187-4A05-BD57-E2883365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Defaults by speculators can then lead to defaults by their creditors, their creditors’ creditors, and so on. These effects can, therefore, be systemic and reflect an epidemic </a:t>
            </a:r>
            <a:r>
              <a:rPr lang="en-US" dirty="0">
                <a:solidFill>
                  <a:srgbClr val="FF0000"/>
                </a:solidFill>
              </a:rPr>
              <a:t>contagion</a:t>
            </a:r>
            <a:r>
              <a:rPr lang="en-US" dirty="0"/>
              <a:t> whereby instability can spread throughout markets and an economy, if not the entire world.</a:t>
            </a:r>
          </a:p>
          <a:p>
            <a:r>
              <a:rPr lang="en-US" dirty="0"/>
              <a:t>Such effects occurred in the </a:t>
            </a:r>
            <a:r>
              <a:rPr lang="en-US" dirty="0">
                <a:solidFill>
                  <a:srgbClr val="FF0000"/>
                </a:solidFill>
              </a:rPr>
              <a:t>Long- Term Capital Management </a:t>
            </a:r>
            <a:r>
              <a:rPr lang="en-US" dirty="0"/>
              <a:t>fiasco of 1998 and again in the financial crisis of 2008, in which derivatives, particularly credit default swaps, were widely used by many of the problem entities.</a:t>
            </a:r>
          </a:p>
          <a:p>
            <a:r>
              <a:rPr lang="en-US" dirty="0"/>
              <a:t>Some of these events </a:t>
            </a:r>
            <a:r>
              <a:rPr lang="en-US" dirty="0">
                <a:solidFill>
                  <a:srgbClr val="FF0000"/>
                </a:solidFill>
              </a:rPr>
              <a:t>preceded</a:t>
            </a:r>
            <a:r>
              <a:rPr lang="en-US" dirty="0"/>
              <a:t> the era of modern derivatives markets, and others were completely </a:t>
            </a:r>
            <a:r>
              <a:rPr lang="en-US" dirty="0">
                <a:solidFill>
                  <a:srgbClr val="FF0000"/>
                </a:solidFill>
              </a:rPr>
              <a:t>unrelated</a:t>
            </a:r>
            <a:r>
              <a:rPr lang="en-US" dirty="0"/>
              <a:t> to the use of derivatives.</a:t>
            </a:r>
          </a:p>
          <a:p>
            <a:r>
              <a:rPr lang="en-US" dirty="0"/>
              <a:t>Another criticism of derivatives is simply their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  <a:p>
            <a:r>
              <a:rPr lang="en-US" dirty="0"/>
              <a:t>One explanation probably lies in the fact that scientists create models of markets by using scientific principles that </a:t>
            </a:r>
            <a:r>
              <a:rPr lang="en-US" dirty="0">
                <a:solidFill>
                  <a:srgbClr val="FF0000"/>
                </a:solidFill>
              </a:rPr>
              <a:t>often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92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0E7-AA33-42A6-BC63-F08FC84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541-C827-46E6-AD4A-E75F304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of the following responds to the criticism that derivatives can be destabilizing to the underlying market?</a:t>
            </a:r>
          </a:p>
          <a:p>
            <a:pPr lvl="1"/>
            <a:r>
              <a:rPr lang="en-US" dirty="0"/>
              <a:t>A Market crashes and panics have occurred since long before derivatives existed.</a:t>
            </a:r>
          </a:p>
          <a:p>
            <a:pPr lvl="1"/>
            <a:r>
              <a:rPr lang="en-US" dirty="0"/>
              <a:t>B Derivatives are sufficiently regulated that they cannot destabilize the spot market.</a:t>
            </a:r>
          </a:p>
          <a:p>
            <a:pPr lvl="1"/>
            <a:r>
              <a:rPr lang="en-US" dirty="0"/>
              <a:t>C The transaction costs of derivatives are high enough to keep their use at a minimum level.</a:t>
            </a:r>
          </a:p>
        </p:txBody>
      </p:sp>
    </p:spTree>
    <p:extLst>
      <p:ext uri="{BB962C8B-B14F-4D97-AF65-F5344CB8AC3E}">
        <p14:creationId xmlns:p14="http://schemas.microsoft.com/office/powerpoint/2010/main" val="425420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6A6-6594-4799-87FA-D2C7850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CFC-EABE-4ACE-BFD3-4C0F750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</a:t>
            </a:r>
            <a:r>
              <a:rPr lang="en-US" sz="3200" baseline="-25000" dirty="0"/>
              <a:t>T</a:t>
            </a:r>
            <a:r>
              <a:rPr lang="en-US" sz="3200" dirty="0"/>
              <a:t>=(S</a:t>
            </a:r>
            <a:r>
              <a:rPr lang="en-US" sz="3200" baseline="-25000" dirty="0"/>
              <a:t>0</a:t>
            </a:r>
            <a:r>
              <a:rPr lang="en-US" sz="3200" dirty="0"/>
              <a:t>+cost-benefit)*(1+rf)</a:t>
            </a:r>
            <a:r>
              <a:rPr lang="en-US" sz="3200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0C5-F8BA-45AC-995C-2B423C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3B4A-D015-42DB-ADD3-572F3F68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incurs costs.(commodity)</a:t>
            </a:r>
          </a:p>
          <a:p>
            <a:r>
              <a:rPr lang="en-US" dirty="0"/>
              <a:t>Some assets pay returns during storage.(financial asset)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5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97C-F9BE-4030-983F-36EB31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E757-6D71-4744-82DB-2F1B2E2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well- functioning markets with low transaction costs and a free flow of information, the </a:t>
            </a:r>
            <a:r>
              <a:rPr lang="en-US" dirty="0">
                <a:solidFill>
                  <a:srgbClr val="FF0000"/>
                </a:solidFill>
              </a:rPr>
              <a:t>same asset cannot sell for more than one price</a:t>
            </a:r>
            <a:r>
              <a:rPr lang="en-US" dirty="0"/>
              <a:t>.</a:t>
            </a:r>
          </a:p>
          <a:p>
            <a:r>
              <a:rPr lang="en-US" dirty="0"/>
              <a:t>For this reason, arbitrage is often referred to as the </a:t>
            </a:r>
            <a:r>
              <a:rPr lang="en-US" dirty="0">
                <a:solidFill>
                  <a:srgbClr val="FF0000"/>
                </a:solidFill>
              </a:rPr>
              <a:t>law of one price</a:t>
            </a:r>
            <a:r>
              <a:rPr lang="en-US" dirty="0"/>
              <a:t>.</a:t>
            </a:r>
          </a:p>
          <a:p>
            <a:r>
              <a:rPr lang="en-US" dirty="0"/>
              <a:t>This trade would </a:t>
            </a:r>
            <a:r>
              <a:rPr lang="en-US" dirty="0">
                <a:solidFill>
                  <a:srgbClr val="FF0000"/>
                </a:solidFill>
              </a:rPr>
              <a:t>get profit at no risk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require the commitment of any of the investor’s capital</a:t>
            </a:r>
            <a:r>
              <a:rPr lang="en-US" dirty="0"/>
              <a:t>.</a:t>
            </a:r>
          </a:p>
          <a:p>
            <a:r>
              <a:rPr lang="en-US" dirty="0"/>
              <a:t>To summarize, the forces of arbitrage in financial markets assure us that the </a:t>
            </a:r>
            <a:r>
              <a:rPr lang="en-US" dirty="0">
                <a:solidFill>
                  <a:srgbClr val="FF0000"/>
                </a:solidFill>
              </a:rPr>
              <a:t>same asset cannot sell for different prices</a:t>
            </a:r>
            <a:r>
              <a:rPr lang="en-US" dirty="0"/>
              <a:t>, nor can </a:t>
            </a:r>
            <a:r>
              <a:rPr lang="en-US" dirty="0">
                <a:solidFill>
                  <a:srgbClr val="FF0000"/>
                </a:solidFill>
              </a:rPr>
              <a:t>two equivalent combinations of assets that produce the same results sell for different prices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657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B82-6AB7-4B2C-9CE0-91C5F11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05C-5D81-4FA2-869F-6046DD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 A:600  B:610</a:t>
            </a:r>
          </a:p>
        </p:txBody>
      </p:sp>
    </p:spTree>
    <p:extLst>
      <p:ext uri="{BB962C8B-B14F-4D97-AF65-F5344CB8AC3E}">
        <p14:creationId xmlns:p14="http://schemas.microsoft.com/office/powerpoint/2010/main" val="2625465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5EF-23C0-4996-B8AD-822F238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FE4-4415-4BD8-9BF3-7801A1F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=530 , RF=4%</a:t>
            </a:r>
          </a:p>
        </p:txBody>
      </p:sp>
    </p:spTree>
    <p:extLst>
      <p:ext uri="{BB962C8B-B14F-4D97-AF65-F5344CB8AC3E}">
        <p14:creationId xmlns:p14="http://schemas.microsoft.com/office/powerpoint/2010/main" val="2233100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BD-DB45-4D1F-9302-275D4DA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61E7-752B-4F36-88E6-401BF417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=510 , RF=4%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2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5D-AB46-43E8-9183-5F28C99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58CC8-7C61-4C1A-8863-CD191D8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319" y="2646362"/>
            <a:ext cx="5143500" cy="3302000"/>
          </a:xfrm>
        </p:spPr>
      </p:pic>
    </p:spTree>
    <p:extLst>
      <p:ext uri="{BB962C8B-B14F-4D97-AF65-F5344CB8AC3E}">
        <p14:creationId xmlns:p14="http://schemas.microsoft.com/office/powerpoint/2010/main" val="38666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Characteristics:</a:t>
            </a:r>
          </a:p>
          <a:p>
            <a:pPr lvl="1"/>
            <a:r>
              <a:rPr lang="en-US" sz="2000" dirty="0"/>
              <a:t>An important element of forward contracts is that </a:t>
            </a:r>
            <a:r>
              <a:rPr lang="en-US" sz="2000" dirty="0">
                <a:solidFill>
                  <a:srgbClr val="FF0000"/>
                </a:solidFill>
              </a:rPr>
              <a:t>no money changes </a:t>
            </a:r>
            <a:r>
              <a:rPr lang="en-US" sz="2000" dirty="0"/>
              <a:t>hands between parties when the contract is initiated.  </a:t>
            </a:r>
          </a:p>
          <a:p>
            <a:pPr lvl="1"/>
            <a:r>
              <a:rPr lang="en-US" sz="2000" dirty="0"/>
              <a:t>The long and the short are engaged in a </a:t>
            </a:r>
            <a:r>
              <a:rPr lang="en-US" sz="2000" dirty="0">
                <a:solidFill>
                  <a:srgbClr val="FF0000"/>
                </a:solidFill>
              </a:rPr>
              <a:t>zero- sum game</a:t>
            </a:r>
            <a:r>
              <a:rPr lang="en-US" sz="2000" dirty="0"/>
              <a:t>, which is a type of competition in which one participant’s gains are the other’s losses. </a:t>
            </a:r>
          </a:p>
          <a:p>
            <a:pPr lvl="1"/>
            <a:r>
              <a:rPr lang="en-US" altLang="zh-CN" sz="2000" dirty="0"/>
              <a:t>Forward contracts have </a:t>
            </a:r>
            <a:r>
              <a:rPr lang="en-US" altLang="zh-CN" sz="2000" dirty="0">
                <a:solidFill>
                  <a:srgbClr val="FF0000"/>
                </a:solidFill>
              </a:rPr>
              <a:t>zero value at the start</a:t>
            </a:r>
            <a:r>
              <a:rPr lang="en-US" altLang="zh-CN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Forward contracts need not specifically settle by delivery of the underlying asset. They can settle by </a:t>
            </a:r>
            <a:r>
              <a:rPr lang="en-US" sz="2000" dirty="0">
                <a:solidFill>
                  <a:srgbClr val="FF0000"/>
                </a:solidFill>
              </a:rPr>
              <a:t>an exchange of cash</a:t>
            </a:r>
            <a:r>
              <a:rPr lang="en-US" sz="2000" dirty="0"/>
              <a:t>. These contracts—called </a:t>
            </a:r>
            <a:r>
              <a:rPr lang="en-US" sz="2000" b="1" dirty="0"/>
              <a:t>non- deliverable forwards </a:t>
            </a:r>
            <a:r>
              <a:rPr lang="en-US" sz="2000" dirty="0"/>
              <a:t>(NDFs), </a:t>
            </a:r>
            <a:r>
              <a:rPr lang="en-US" sz="2000" b="1" dirty="0"/>
              <a:t>cash- settled forwards</a:t>
            </a:r>
            <a:r>
              <a:rPr lang="en-US" sz="2000" dirty="0"/>
              <a:t>, or </a:t>
            </a:r>
            <a:r>
              <a:rPr lang="en-US" sz="2000" b="1" dirty="0"/>
              <a:t>contracts for differences.</a:t>
            </a:r>
          </a:p>
          <a:p>
            <a:pPr lvl="1"/>
            <a:r>
              <a:rPr lang="en-US" sz="2000" dirty="0"/>
              <a:t>The primary purpose of derivatives is for </a:t>
            </a:r>
            <a:r>
              <a:rPr lang="en-US" sz="2000" dirty="0">
                <a:solidFill>
                  <a:srgbClr val="FF0000"/>
                </a:solidFill>
              </a:rPr>
              <a:t>risk management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695-B7CE-4D6E-A785-C1D7277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369-364C-494D-A422-54CB9C9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Which of the following is a result of arbitrage?</a:t>
            </a:r>
          </a:p>
          <a:p>
            <a:pPr lvl="1"/>
            <a:r>
              <a:rPr lang="en-US" dirty="0"/>
              <a:t>A The law of one price</a:t>
            </a:r>
          </a:p>
          <a:p>
            <a:pPr lvl="1"/>
            <a:r>
              <a:rPr lang="en-US" dirty="0"/>
              <a:t>B The law of similar prices</a:t>
            </a:r>
          </a:p>
          <a:p>
            <a:pPr lvl="1"/>
            <a:r>
              <a:rPr lang="en-US" dirty="0"/>
              <a:t>C The law of limited profitability</a:t>
            </a:r>
          </a:p>
          <a:p>
            <a:r>
              <a:rPr lang="en-US" dirty="0"/>
              <a:t>2 When an arbitrage opportunity exists, what happens in the market?</a:t>
            </a:r>
          </a:p>
          <a:p>
            <a:pPr lvl="1"/>
            <a:r>
              <a:rPr lang="en-US" dirty="0"/>
              <a:t>A The combined actions of all arbitrageurs force the prices to converge.</a:t>
            </a:r>
          </a:p>
          <a:p>
            <a:pPr lvl="1"/>
            <a:r>
              <a:rPr lang="en-US" dirty="0"/>
              <a:t>B The combined actions of arbitrageurs result in a locked- limit situation.</a:t>
            </a:r>
          </a:p>
          <a:p>
            <a:pPr lvl="1"/>
            <a:r>
              <a:rPr lang="en-US" dirty="0"/>
              <a:t>C The combined actions of all arbitrageurs result in sustained profits to all.</a:t>
            </a:r>
          </a:p>
        </p:txBody>
      </p:sp>
    </p:spTree>
    <p:extLst>
      <p:ext uri="{BB962C8B-B14F-4D97-AF65-F5344CB8AC3E}">
        <p14:creationId xmlns:p14="http://schemas.microsoft.com/office/powerpoint/2010/main" val="3312634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37A-1E39-46C4-88CE-9C922D9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AED-25DB-4B87-9D94-BFC755E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Which of the following accurately defines arbitrage?</a:t>
            </a:r>
          </a:p>
          <a:p>
            <a:pPr lvl="1"/>
            <a:r>
              <a:rPr lang="en-US" dirty="0"/>
              <a:t>A An opportunity to make a profit at no risk</a:t>
            </a:r>
          </a:p>
          <a:p>
            <a:pPr lvl="1"/>
            <a:r>
              <a:rPr lang="en-US" dirty="0"/>
              <a:t>B An opportunity to make a profit at no risk and with the investment of no capital</a:t>
            </a:r>
          </a:p>
          <a:p>
            <a:pPr lvl="1"/>
            <a:r>
              <a:rPr lang="en-US" dirty="0"/>
              <a:t>C An opportunity to earn a return in excess of the return appropriate for the risk assumed</a:t>
            </a:r>
          </a:p>
          <a:p>
            <a:r>
              <a:rPr lang="en-US" dirty="0"/>
              <a:t>4 Which of the following ways best describes how arbitrage contributes to market efficiency?</a:t>
            </a:r>
          </a:p>
          <a:p>
            <a:pPr lvl="1"/>
            <a:r>
              <a:rPr lang="en-US" dirty="0"/>
              <a:t>A Arbitrage penalizes those who trade too rapidly.</a:t>
            </a:r>
          </a:p>
          <a:p>
            <a:pPr lvl="1"/>
            <a:r>
              <a:rPr lang="en-US" dirty="0"/>
              <a:t>B Arbitrage equalizes the risks taken by all market participants.</a:t>
            </a:r>
          </a:p>
          <a:p>
            <a:pPr lvl="1"/>
            <a:r>
              <a:rPr lang="en-US" dirty="0"/>
              <a:t>C Arbitrage improves the rate at which prices converge to their relative fair values.</a:t>
            </a:r>
          </a:p>
        </p:txBody>
      </p:sp>
    </p:spTree>
    <p:extLst>
      <p:ext uri="{BB962C8B-B14F-4D97-AF65-F5344CB8AC3E}">
        <p14:creationId xmlns:p14="http://schemas.microsoft.com/office/powerpoint/2010/main" val="22030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8DE0D-E040-6744-9FDD-23739C6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Forward Contracts</a:t>
            </a:r>
            <a:br>
              <a:rPr lang="en-US" altLang="zh-CN" sz="4000" dirty="0"/>
            </a:br>
            <a:r>
              <a:rPr lang="en-US" altLang="zh-CN" sz="4000" dirty="0"/>
              <a:t>example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EF9A-AC8B-9143-B27C-73A5626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b="1" dirty="0"/>
              <a:t>Forward Gold Purchase </a:t>
            </a:r>
            <a:endParaRPr lang="en" altLang="zh-CN" dirty="0"/>
          </a:p>
          <a:p>
            <a:r>
              <a:rPr lang="en" altLang="zh-CN" dirty="0"/>
              <a:t>An investor, </a:t>
            </a:r>
            <a:r>
              <a:rPr lang="en" altLang="zh-CN" dirty="0" err="1"/>
              <a:t>Procam</a:t>
            </a:r>
            <a:r>
              <a:rPr lang="en" altLang="zh-CN" dirty="0"/>
              <a:t> Investments, enters a cash-settled forward contract with a financial intermediary to buy 100 ounces of gold at a forward price, F0(T), of $1,792.13 per ounce in three months. </a:t>
            </a:r>
          </a:p>
          <a:p>
            <a:r>
              <a:rPr lang="en" altLang="zh-CN" b="1" dirty="0"/>
              <a:t>Today’s spot gold price (</a:t>
            </a:r>
            <a:r>
              <a:rPr lang="en" altLang="zh-CN" b="1" i="1" dirty="0"/>
              <a:t>S</a:t>
            </a:r>
            <a:r>
              <a:rPr lang="en" altLang="zh-CN" b="1" dirty="0"/>
              <a:t>0) is $1,770 per ounce. </a:t>
            </a:r>
          </a:p>
          <a:p>
            <a:r>
              <a:rPr lang="en" altLang="zh-CN" b="1" dirty="0"/>
              <a:t>At contract maturity, the gold price (</a:t>
            </a:r>
            <a:r>
              <a:rPr lang="en" altLang="zh-CN" b="1" i="1" dirty="0"/>
              <a:t>ST</a:t>
            </a:r>
            <a:r>
              <a:rPr lang="en" altLang="zh-CN" b="1" dirty="0"/>
              <a:t>) is $1,780.50 per ounce. </a:t>
            </a:r>
          </a:p>
          <a:p>
            <a:endParaRPr kumimoji="1" lang="zh-CN" altLang="en-US" dirty="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2D99DA12-07EF-1BAE-CDCA-54E42066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r="2127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0037-8A96-764E-834A-291D9946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Contracts</a:t>
            </a:r>
            <a:br>
              <a:rPr lang="en-US" altLang="zh-CN" dirty="0"/>
            </a:br>
            <a:r>
              <a:rPr lang="en-US" altLang="zh-CN" dirty="0"/>
              <a:t>practice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2E2EF0-0781-9163-7F75-E13AD49F5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5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积分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4082</Words>
  <Application>Microsoft Office PowerPoint</Application>
  <PresentationFormat>Widescreen</PresentationFormat>
  <Paragraphs>465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Tw Cen MT</vt:lpstr>
      <vt:lpstr>Tw Cen MT Condensed</vt:lpstr>
      <vt:lpstr>华文仿宋</vt:lpstr>
      <vt:lpstr>Wingdings 3</vt:lpstr>
      <vt:lpstr>积分</vt:lpstr>
      <vt:lpstr>Derivatives Definition of derivatives</vt:lpstr>
      <vt:lpstr>Derivatives TYPES OF DERIVATIVES</vt:lpstr>
      <vt:lpstr>Forward Contracts</vt:lpstr>
      <vt:lpstr>Forward Contracts </vt:lpstr>
      <vt:lpstr>Forward Contracts example</vt:lpstr>
      <vt:lpstr>Forward Contracts</vt:lpstr>
      <vt:lpstr>Forward Contracts</vt:lpstr>
      <vt:lpstr>Forward Contracts example</vt:lpstr>
      <vt:lpstr>Forward Contracts practice</vt:lpstr>
      <vt:lpstr>Futures Contracts</vt:lpstr>
      <vt:lpstr>Futures Contracts</vt:lpstr>
      <vt:lpstr>Futures Contracts</vt:lpstr>
      <vt:lpstr>Futures Contracts example</vt:lpstr>
      <vt:lpstr>Futures Contracts Way to against default </vt:lpstr>
      <vt:lpstr>Futures Contracts Final Settlement of futures </vt:lpstr>
      <vt:lpstr>Futures Contracts</vt:lpstr>
      <vt:lpstr>Futures Contracts example</vt:lpstr>
      <vt:lpstr>Swap Contracts</vt:lpstr>
      <vt:lpstr>Swap Contracts</vt:lpstr>
      <vt:lpstr>Swap Contracts</vt:lpstr>
      <vt:lpstr>Swap Contracts</vt:lpstr>
      <vt:lpstr>Swap Contracts example</vt:lpstr>
      <vt:lpstr>Swap Contracts</vt:lpstr>
      <vt:lpstr>Swap contracts practices</vt:lpstr>
      <vt:lpstr>Option Contracts</vt:lpstr>
      <vt:lpstr>Option Contracts</vt:lpstr>
      <vt:lpstr>Option Contracts Call Option</vt:lpstr>
      <vt:lpstr>Option Contracts Call Option</vt:lpstr>
      <vt:lpstr>Option Contracts Call Option</vt:lpstr>
      <vt:lpstr>Option Contracts Call Option</vt:lpstr>
      <vt:lpstr>Option Contracts Practices </vt:lpstr>
      <vt:lpstr>Option Contracts Practices</vt:lpstr>
      <vt:lpstr>Option Contracts Put Option</vt:lpstr>
      <vt:lpstr>Option Contracts Put Option</vt:lpstr>
      <vt:lpstr>Option Contracts Put Option</vt:lpstr>
      <vt:lpstr>Option Contracts</vt:lpstr>
      <vt:lpstr>Option Contracts</vt:lpstr>
      <vt:lpstr>Option Contracts Practices</vt:lpstr>
      <vt:lpstr>Forward commitment and contingent claim</vt:lpstr>
      <vt:lpstr>Forward commitment and contingent claim</vt:lpstr>
      <vt:lpstr>practices</vt:lpstr>
      <vt:lpstr>practices</vt:lpstr>
      <vt:lpstr>practices</vt:lpstr>
      <vt:lpstr>practices</vt:lpstr>
      <vt:lpstr>Credit Derivatives  </vt:lpstr>
      <vt:lpstr>Credit Derivatives</vt:lpstr>
      <vt:lpstr>Credit Derivatives</vt:lpstr>
      <vt:lpstr>Credit Derivatives</vt:lpstr>
      <vt:lpstr>practices</vt:lpstr>
      <vt:lpstr>Classification of derivatives Forward commitments and contingent claims</vt:lpstr>
      <vt:lpstr>Classification of derivatives   Exchange-traded and OTC market</vt:lpstr>
      <vt:lpstr>Classification of derivatives   Exchange-traded and OTC market</vt:lpstr>
      <vt:lpstr>Classification of derivatives   Exchange-traded and OTC market</vt:lpstr>
      <vt:lpstr>Practices</vt:lpstr>
      <vt:lpstr>Practices</vt:lpstr>
      <vt:lpstr>Practices</vt:lpstr>
      <vt:lpstr>The purposes and benefits of derivatives</vt:lpstr>
      <vt:lpstr>The purposes and benefits of derivatives</vt:lpstr>
      <vt:lpstr>Practices</vt:lpstr>
      <vt:lpstr>Criticisms and misuses of derivatives Speculation and gambling</vt:lpstr>
      <vt:lpstr>Criticisms and misuses of derivatives Destabilization and Systemic Risk</vt:lpstr>
      <vt:lpstr>Practices</vt:lpstr>
      <vt:lpstr>Elementary principles of derivative pricing </vt:lpstr>
      <vt:lpstr>Elementary principles of derivative pricing-Storage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Definition of derivatives</dc:title>
  <dc:creator>秦 玮杰</dc:creator>
  <cp:lastModifiedBy>秦玮杰</cp:lastModifiedBy>
  <cp:revision>5</cp:revision>
  <dcterms:created xsi:type="dcterms:W3CDTF">2022-07-28T11:03:28Z</dcterms:created>
  <dcterms:modified xsi:type="dcterms:W3CDTF">2022-07-29T08:34:18Z</dcterms:modified>
</cp:coreProperties>
</file>