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7" r:id="rId2"/>
    <p:sldId id="259" r:id="rId3"/>
    <p:sldId id="262" r:id="rId4"/>
    <p:sldId id="270" r:id="rId5"/>
    <p:sldId id="260" r:id="rId6"/>
    <p:sldId id="261" r:id="rId7"/>
    <p:sldId id="263" r:id="rId8"/>
    <p:sldId id="264" r:id="rId9"/>
    <p:sldId id="271" r:id="rId10"/>
    <p:sldId id="265" r:id="rId11"/>
    <p:sldId id="273" r:id="rId12"/>
    <p:sldId id="272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9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77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6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12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4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5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4FB7-4A74-4BA1-8B38-C37DA85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eading 48</a:t>
            </a:r>
            <a:br>
              <a:rPr lang="en-US" altLang="zh-CN" dirty="0"/>
            </a:br>
            <a:r>
              <a:rPr lang="en-US" altLang="zh-CN" dirty="0"/>
              <a:t>Derivative Markets and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E90C-DE72-477A-939F-69075B68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define a derivative and distinguish between exchange-traded and over-the-counter derivatives</a:t>
            </a:r>
          </a:p>
          <a:p>
            <a:r>
              <a:rPr lang="en-US" dirty="0"/>
              <a:t>b. contrast forward commitments with contingent claims</a:t>
            </a:r>
          </a:p>
          <a:p>
            <a:r>
              <a:rPr lang="en-US" dirty="0"/>
              <a:t>c. define forward contracts, futures,  options(calls and puts), swaps, and credit derivatives and compare their basic characteristics</a:t>
            </a:r>
          </a:p>
          <a:p>
            <a:r>
              <a:rPr lang="en-US" dirty="0"/>
              <a:t>d. determine the value at expiration and profit from a long or a short position in a call or put option</a:t>
            </a:r>
          </a:p>
          <a:p>
            <a:r>
              <a:rPr lang="en-US" dirty="0"/>
              <a:t>e. describe purposes of, and controversies related to, derivative markets</a:t>
            </a:r>
          </a:p>
          <a:p>
            <a:r>
              <a:rPr lang="en-US" dirty="0"/>
              <a:t>f. explain arbitrage and the role it plays in determining prices and promoting market efficiency</a:t>
            </a:r>
          </a:p>
        </p:txBody>
      </p:sp>
    </p:spTree>
    <p:extLst>
      <p:ext uri="{BB962C8B-B14F-4D97-AF65-F5344CB8AC3E}">
        <p14:creationId xmlns:p14="http://schemas.microsoft.com/office/powerpoint/2010/main" val="217039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639E-3710-4DD5-8ABA-7C48FE50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Futures contracts are specialized versions of forward contracts that have been </a:t>
            </a:r>
            <a:r>
              <a:rPr lang="en-US" sz="1600" dirty="0">
                <a:solidFill>
                  <a:srgbClr val="FF0000"/>
                </a:solidFill>
              </a:rPr>
              <a:t>standardized</a:t>
            </a:r>
            <a:r>
              <a:rPr lang="en-US" sz="1600" dirty="0"/>
              <a:t> and that trade on a futures exchange.</a:t>
            </a:r>
          </a:p>
          <a:p>
            <a:r>
              <a:rPr lang="en-US" sz="1600" dirty="0"/>
              <a:t>Probably the most important distinctive characteristic of futures contracts is the </a:t>
            </a:r>
            <a:r>
              <a:rPr lang="en-US" sz="1600" dirty="0">
                <a:solidFill>
                  <a:srgbClr val="FF0000"/>
                </a:solidFill>
              </a:rPr>
              <a:t>daily settlement of gains and losses and the associated credit guarantee </a:t>
            </a:r>
            <a:r>
              <a:rPr lang="en-US" sz="1600" dirty="0"/>
              <a:t>provided by the exchange through its clearinghouse.</a:t>
            </a:r>
          </a:p>
          <a:p>
            <a:r>
              <a:rPr lang="en-US" sz="1600" dirty="0"/>
              <a:t>At the end of each day, the clearinghouse engages in a practice called </a:t>
            </a:r>
            <a:r>
              <a:rPr lang="en-US" sz="1600" dirty="0">
                <a:solidFill>
                  <a:srgbClr val="FF0000"/>
                </a:solidFill>
              </a:rPr>
              <a:t>mark to market</a:t>
            </a:r>
            <a:r>
              <a:rPr lang="en-US" sz="1600" dirty="0"/>
              <a:t>, also known as the </a:t>
            </a:r>
            <a:r>
              <a:rPr lang="en-US" sz="1600" dirty="0">
                <a:solidFill>
                  <a:srgbClr val="FF0000"/>
                </a:solidFill>
              </a:rPr>
              <a:t>daily settlement</a:t>
            </a:r>
            <a:r>
              <a:rPr lang="en-US" sz="1600" dirty="0"/>
              <a:t>.</a:t>
            </a:r>
          </a:p>
          <a:p>
            <a:r>
              <a:rPr lang="en-US" dirty="0"/>
              <a:t>The account is specifically referred to as a </a:t>
            </a:r>
            <a:r>
              <a:rPr lang="en-US" dirty="0">
                <a:solidFill>
                  <a:srgbClr val="FF0000"/>
                </a:solidFill>
              </a:rPr>
              <a:t>margin</a:t>
            </a:r>
            <a:r>
              <a:rPr lang="en-US" b="1" dirty="0"/>
              <a:t> </a:t>
            </a:r>
            <a:r>
              <a:rPr lang="en-US" dirty="0"/>
              <a:t>account.</a:t>
            </a:r>
          </a:p>
          <a:p>
            <a:pPr lvl="1"/>
            <a:r>
              <a:rPr lang="en-US" dirty="0"/>
              <a:t>Initial margin</a:t>
            </a:r>
          </a:p>
          <a:p>
            <a:pPr lvl="1"/>
            <a:r>
              <a:rPr lang="en-US" dirty="0"/>
              <a:t>Maintenance margin</a:t>
            </a:r>
          </a:p>
          <a:p>
            <a:pPr lvl="1"/>
            <a:r>
              <a:rPr lang="en-US" dirty="0"/>
              <a:t>Margin call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  </a:t>
            </a:r>
            <a:r>
              <a:rPr lang="en-US" altLang="zh-CN" dirty="0"/>
              <a:t>quantity=2 initial margin=1.1 maintenance margin=0.6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75498"/>
              </p:ext>
            </p:extLst>
          </p:nvPr>
        </p:nvGraphicFramePr>
        <p:xfrm>
          <a:off x="677333" y="2543175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4D74-DA2F-4595-9853-9134A8A7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standardizing these contracts and creating an organized market with rules, regulations, and a central clearing facility, the futures markets offer an element of </a:t>
            </a:r>
            <a:r>
              <a:rPr lang="en-US" dirty="0">
                <a:solidFill>
                  <a:srgbClr val="FF0000"/>
                </a:solidFill>
              </a:rPr>
              <a:t>liquidity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protection against loss by default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Some futures contracts contain a provision limiting price changes. These rules, called </a:t>
            </a:r>
            <a:r>
              <a:rPr lang="en-US" dirty="0">
                <a:solidFill>
                  <a:srgbClr val="FF0000"/>
                </a:solidFill>
              </a:rPr>
              <a:t>price limits</a:t>
            </a:r>
            <a:r>
              <a:rPr lang="en-US" dirty="0"/>
              <a:t>, establish a band relative to the previous day’s settlement price, within which all trades must occur.</a:t>
            </a:r>
          </a:p>
          <a:p>
            <a:pPr lvl="1"/>
            <a:r>
              <a:rPr lang="en-US" dirty="0"/>
              <a:t>Most participants in futures markets buy and sell contracts, collecting their profits and incurring their losses, with no ultimate intent to make or take delivery of the underlying asset.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futures price </a:t>
            </a:r>
            <a:r>
              <a:rPr lang="en-US" i="1" dirty="0">
                <a:solidFill>
                  <a:srgbClr val="FF0000"/>
                </a:solidFill>
              </a:rPr>
              <a:t>converges to</a:t>
            </a:r>
            <a:r>
              <a:rPr lang="en-US" i="1" dirty="0"/>
              <a:t> the spot price at expiration.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88902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i="1" dirty="0"/>
              <a:t>A swap is an over- the- counter derivative contract in which two parties agree to exchange a series of cash flows whereby one party pays a variable series that will be determined by an underlying asset or rate and the other party pays either (1) a variable series determined by a different underlying asset or rate or (2) a fixed series.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BE67-FE31-4539-9E44-77971750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Derivatives: Definitions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072C-41A9-42B4-83DC-E8465502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derivative is a financial instrument(contract) that derives its performance from the performance of an underlying asset.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2BD1-170F-4100-B175-C7693746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DERIVATIVE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EC7A-A41E-4B87-BF86-452CC030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fall into two general classifications: </a:t>
            </a:r>
            <a:r>
              <a:rPr lang="en-US" dirty="0">
                <a:solidFill>
                  <a:srgbClr val="FF0000"/>
                </a:solidFill>
              </a:rPr>
              <a:t>forward commitments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contingent claims</a:t>
            </a:r>
            <a:r>
              <a:rPr lang="en-US" dirty="0"/>
              <a:t>. </a:t>
            </a:r>
          </a:p>
          <a:p>
            <a:r>
              <a:rPr lang="en-US" dirty="0"/>
              <a:t>The factor that distinguishes forward commitments from contingent claims is that forward commitments </a:t>
            </a:r>
            <a:r>
              <a:rPr lang="en-US" i="1" dirty="0">
                <a:solidFill>
                  <a:srgbClr val="FF0000"/>
                </a:solidFill>
              </a:rPr>
              <a:t>obligate</a:t>
            </a:r>
            <a:r>
              <a:rPr lang="en-US" i="1" dirty="0"/>
              <a:t> </a:t>
            </a:r>
            <a:r>
              <a:rPr lang="en-US" dirty="0"/>
              <a:t>the parties to engage in a transaction at a future date on terms agreed upon in advance, whereas contingent claims provide one party the </a:t>
            </a:r>
            <a:r>
              <a:rPr lang="en-US" i="1" dirty="0">
                <a:solidFill>
                  <a:srgbClr val="FF0000"/>
                </a:solidFill>
              </a:rPr>
              <a:t>right but not the obligation </a:t>
            </a:r>
            <a:r>
              <a:rPr lang="en-US" dirty="0"/>
              <a:t>to engage in a future transaction on terms agreed upon in advance.</a:t>
            </a:r>
          </a:p>
        </p:txBody>
      </p:sp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TYPES OF DERIVATIVES</a:t>
            </a:r>
            <a:br>
              <a:rPr lang="en-US" sz="4000" dirty="0"/>
            </a:br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84B-071C-49EF-8490-2003F16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Definition: A forward contract is an over- the- counter derivative contract in which two parties agree that one party, the buyer, will purchase an underlying asset from the other party, the seller, at a later date at a fixed price they agree on when the contract is signed.</a:t>
            </a:r>
          </a:p>
          <a:p>
            <a:r>
              <a:rPr lang="en-US" dirty="0"/>
              <a:t>At time </a:t>
            </a:r>
            <a:r>
              <a:rPr lang="en-US" i="1" dirty="0"/>
              <a:t>t </a:t>
            </a:r>
            <a:r>
              <a:rPr lang="en-US" dirty="0"/>
              <a:t>= 0, the long and the short agree that the short will deliver the asset to the long at time </a:t>
            </a:r>
            <a:r>
              <a:rPr lang="en-US" i="1" dirty="0"/>
              <a:t>T </a:t>
            </a:r>
            <a:r>
              <a:rPr lang="en-US" dirty="0"/>
              <a:t>for a price of </a:t>
            </a:r>
            <a:r>
              <a:rPr lang="en-US" i="1" dirty="0"/>
              <a:t>F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</a:t>
            </a:r>
          </a:p>
          <a:p>
            <a:r>
              <a:rPr lang="en-US" dirty="0"/>
              <a:t>Now, let us roll forward to time </a:t>
            </a:r>
            <a:r>
              <a:rPr lang="en-US" i="1" dirty="0"/>
              <a:t>T</a:t>
            </a:r>
            <a:r>
              <a:rPr lang="en-US" dirty="0"/>
              <a:t>, when the price of the underlying is </a:t>
            </a:r>
            <a:r>
              <a:rPr lang="en-US" i="1" dirty="0"/>
              <a:t>S</a:t>
            </a:r>
            <a:r>
              <a:rPr lang="en-US" i="1" baseline="-25000" dirty="0"/>
              <a:t>T</a:t>
            </a:r>
            <a:r>
              <a:rPr lang="en-US" dirty="0"/>
              <a:t>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B3625-C448-4069-AB89-D60155B7F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20199"/>
            <a:ext cx="3153687" cy="3697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DA70C-7423-4CB7-B9B6-7D5E46F0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1" y="2149808"/>
            <a:ext cx="3520609" cy="38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An important element of forward contracts is that no money changes hands between parties when the contract is initiated.  </a:t>
            </a:r>
          </a:p>
          <a:p>
            <a:pPr lvl="1"/>
            <a:r>
              <a:rPr lang="en-US" dirty="0"/>
              <a:t>The long and the short are engaged in a zero- sum game, which is a type of competition in which one participant’s gains are the other’s losses. Only one party could default at a time. Forward contracts have zero value at the start.</a:t>
            </a:r>
          </a:p>
          <a:p>
            <a:pPr lvl="1"/>
            <a:r>
              <a:rPr lang="en-US" dirty="0"/>
              <a:t>Forward contracts need not specifically settle by delivery of the underlying asset. They can settle by an exchange of cash. These contracts—called </a:t>
            </a:r>
            <a:r>
              <a:rPr lang="en-US" b="1" dirty="0"/>
              <a:t>non- deliverable forwards </a:t>
            </a:r>
            <a:r>
              <a:rPr lang="en-US" dirty="0"/>
              <a:t>(NDFs), </a:t>
            </a:r>
            <a:r>
              <a:rPr lang="en-US" b="1" dirty="0"/>
              <a:t>cash- settled forwards</a:t>
            </a:r>
            <a:r>
              <a:rPr lang="en-US" dirty="0"/>
              <a:t>, or </a:t>
            </a:r>
            <a:r>
              <a:rPr lang="en-US" b="1" dirty="0"/>
              <a:t>contracts for differences.</a:t>
            </a:r>
          </a:p>
          <a:p>
            <a:pPr lvl="1"/>
            <a:r>
              <a:rPr lang="en-US" dirty="0"/>
              <a:t>The primary purpose of derivatives is for risk management.</a:t>
            </a:r>
            <a:endParaRPr lang="en-US" b="1" dirty="0"/>
          </a:p>
          <a:p>
            <a:pPr lvl="1"/>
            <a:r>
              <a:rPr lang="en-US" dirty="0"/>
              <a:t>As previously mentioned, forward contracts are OTC contracts. There is no formal forward contract exchange.</a:t>
            </a:r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AB92-0723-4D51-80D5-C6440ACF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Definition: A futures contract is a </a:t>
            </a:r>
            <a:r>
              <a:rPr lang="en-US" sz="2000" dirty="0">
                <a:solidFill>
                  <a:srgbClr val="FF0000"/>
                </a:solidFill>
              </a:rPr>
              <a:t>standardized</a:t>
            </a:r>
            <a:r>
              <a:rPr lang="en-US" sz="2000" dirty="0"/>
              <a:t> derivative contract created and traded on a futures exchange in which two parties agree that one party, the buyer, will purchase an underlying asset from the other party, the seller, at a later date and at a price agreed on by the two parties when the contract is initiated and in which there </a:t>
            </a:r>
            <a:r>
              <a:rPr lang="en-US" sz="2000" dirty="0">
                <a:solidFill>
                  <a:srgbClr val="FF0000"/>
                </a:solidFill>
              </a:rPr>
              <a:t>is </a:t>
            </a:r>
            <a:r>
              <a:rPr lang="en-US" sz="2000" b="1" dirty="0">
                <a:solidFill>
                  <a:srgbClr val="FF0000"/>
                </a:solidFill>
              </a:rPr>
              <a:t>a daily settling of gains and losses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a credit guarantee by the futures exchange through its clearinghouse</a:t>
            </a:r>
            <a:r>
              <a:rPr lang="en-US" sz="2000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20142</TotalTime>
  <Words>977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华文新魏</vt:lpstr>
      <vt:lpstr>方正姚体</vt:lpstr>
      <vt:lpstr>Arial</vt:lpstr>
      <vt:lpstr>Trebuchet MS</vt:lpstr>
      <vt:lpstr>Wingdings 3</vt:lpstr>
      <vt:lpstr>Facet</vt:lpstr>
      <vt:lpstr>Reading 48 Derivative Markets and Instruments</vt:lpstr>
      <vt:lpstr>Derivatives: Definitions and Uses</vt:lpstr>
      <vt:lpstr>THE STRUCTURE OF DERIVATIVE MARKETS</vt:lpstr>
      <vt:lpstr>TYPES OF DERIVATIVES</vt:lpstr>
      <vt:lpstr>TYPES OF DERIVATIVES</vt:lpstr>
      <vt:lpstr>TYPES OF DERIVATIVES Forward Contracts </vt:lpstr>
      <vt:lpstr>TYPES OF DERIVATIVES Forward Contracts</vt:lpstr>
      <vt:lpstr>TYPES OF DERIVATIVES Forward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Swap Contracts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48 Derivative Markets and Instruments</dc:title>
  <dc:creator>秦玮杰</dc:creator>
  <cp:lastModifiedBy>秦玮杰</cp:lastModifiedBy>
  <cp:revision>63</cp:revision>
  <dcterms:created xsi:type="dcterms:W3CDTF">2021-07-05T01:04:15Z</dcterms:created>
  <dcterms:modified xsi:type="dcterms:W3CDTF">2021-10-19T05:40:45Z</dcterms:modified>
</cp:coreProperties>
</file>