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96" r:id="rId2"/>
    <p:sldId id="397" r:id="rId3"/>
    <p:sldId id="398" r:id="rId4"/>
    <p:sldId id="399" r:id="rId5"/>
    <p:sldId id="400" r:id="rId6"/>
    <p:sldId id="401" r:id="rId7"/>
    <p:sldId id="40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51EA5-8AB5-4AC4-B3FD-7BBEB64443B6}">
          <p14:sldIdLst>
            <p14:sldId id="396"/>
            <p14:sldId id="397"/>
            <p14:sldId id="398"/>
            <p14:sldId id="399"/>
            <p14:sldId id="400"/>
            <p14:sldId id="401"/>
            <p14:sldId id="4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48280-F18E-4769-9169-02F5DF14C56C}"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CF576-9A04-42CB-893E-368EAAF7C40D}" type="slidenum">
              <a:rPr lang="en-US" smtClean="0"/>
              <a:t>‹#›</a:t>
            </a:fld>
            <a:endParaRPr lang="en-US"/>
          </a:p>
        </p:txBody>
      </p:sp>
    </p:spTree>
    <p:extLst>
      <p:ext uri="{BB962C8B-B14F-4D97-AF65-F5344CB8AC3E}">
        <p14:creationId xmlns:p14="http://schemas.microsoft.com/office/powerpoint/2010/main" val="132412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AE87C0-8280-45FA-80E7-8D3312DCDAEE}"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1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1187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91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E87C0-8280-45FA-80E7-8D3312DCDAEE}"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5796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AE87C0-8280-45FA-80E7-8D3312DCDAEE}"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88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E87C0-8280-45FA-80E7-8D3312DCDAEE}"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43940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E87C0-8280-45FA-80E7-8D3312DCDAEE}"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1214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E87C0-8280-45FA-80E7-8D3312DCDAEE}"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91220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E87C0-8280-45FA-80E7-8D3312DCDAEE}"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226935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spTree>
    <p:extLst>
      <p:ext uri="{BB962C8B-B14F-4D97-AF65-F5344CB8AC3E}">
        <p14:creationId xmlns:p14="http://schemas.microsoft.com/office/powerpoint/2010/main" val="30408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AE87C0-8280-45FA-80E7-8D3312DCDAEE}"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AAE21-9DE8-4951-A8C8-7DE4F7511C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AE87C0-8280-45FA-80E7-8D3312DCDAEE}" type="datetimeFigureOut">
              <a:rPr lang="en-US" smtClean="0"/>
              <a:t>5/5/2023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3AAE21-9DE8-4951-A8C8-7DE4F7511C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741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DBC3-6CF9-439D-9FD8-6E120373FEC3}"/>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B77D3E3F-F4BC-46DB-B308-33226C73EB26}"/>
              </a:ext>
            </a:extLst>
          </p:cNvPr>
          <p:cNvSpPr>
            <a:spLocks noGrp="1"/>
          </p:cNvSpPr>
          <p:nvPr>
            <p:ph idx="1"/>
          </p:nvPr>
        </p:nvSpPr>
        <p:spPr/>
        <p:txBody>
          <a:bodyPr>
            <a:normAutofit/>
          </a:bodyPr>
          <a:lstStyle/>
          <a:p>
            <a:r>
              <a:rPr lang="en-US" sz="2800" b="1" dirty="0">
                <a:solidFill>
                  <a:srgbClr val="FF0000"/>
                </a:solidFill>
              </a:rPr>
              <a:t>Yield volatility</a:t>
            </a:r>
          </a:p>
          <a:p>
            <a:r>
              <a:rPr lang="en-US" sz="2400" dirty="0"/>
              <a:t>The term structure of yield volatility is the relationship between the volatility of bond yields-to-maturity and times-to-maturity.</a:t>
            </a:r>
          </a:p>
          <a:p>
            <a:r>
              <a:rPr lang="en-US" sz="2400" dirty="0"/>
              <a:t>The importance of yield volatility in measuring interest rate risk is that bond price changes are products of two factors: (1) the impact per basis-point change in the yield-to-maturity and (2) the number of basis points in the yield-to-maturity change.</a:t>
            </a:r>
          </a:p>
          <a:p>
            <a:endParaRPr lang="en-US" sz="2400" dirty="0"/>
          </a:p>
          <a:p>
            <a:endParaRPr lang="en-US" sz="2400" dirty="0"/>
          </a:p>
          <a:p>
            <a:endParaRPr lang="en-US" sz="2400" b="1" baseline="30000" dirty="0"/>
          </a:p>
        </p:txBody>
      </p:sp>
    </p:spTree>
    <p:extLst>
      <p:ext uri="{BB962C8B-B14F-4D97-AF65-F5344CB8AC3E}">
        <p14:creationId xmlns:p14="http://schemas.microsoft.com/office/powerpoint/2010/main" val="195012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37D-7E59-48FD-AA28-22AC3A5F604B}"/>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8C14E525-D1D2-4D7F-A277-07B21E04973D}"/>
              </a:ext>
            </a:extLst>
          </p:cNvPr>
          <p:cNvSpPr>
            <a:spLocks noGrp="1"/>
          </p:cNvSpPr>
          <p:nvPr>
            <p:ph idx="1"/>
          </p:nvPr>
        </p:nvSpPr>
        <p:spPr/>
        <p:txBody>
          <a:bodyPr/>
          <a:lstStyle/>
          <a:p>
            <a:r>
              <a:rPr lang="en-US" sz="2400" b="1" dirty="0">
                <a:solidFill>
                  <a:srgbClr val="FF0000"/>
                </a:solidFill>
              </a:rPr>
              <a:t>Investment Horizon, Macaulay Duration, and Interest Rate Risk</a:t>
            </a:r>
          </a:p>
          <a:p>
            <a:r>
              <a:rPr lang="en-US" dirty="0"/>
              <a:t>The investor faces </a:t>
            </a:r>
            <a:r>
              <a:rPr lang="en-US" dirty="0">
                <a:solidFill>
                  <a:srgbClr val="FF0000"/>
                </a:solidFill>
              </a:rPr>
              <a:t>coupon reinvestment risk </a:t>
            </a:r>
            <a:r>
              <a:rPr lang="en-US" dirty="0"/>
              <a:t>as well as </a:t>
            </a:r>
            <a:r>
              <a:rPr lang="en-US" dirty="0">
                <a:solidFill>
                  <a:srgbClr val="FF0000"/>
                </a:solidFill>
              </a:rPr>
              <a:t>market price risk </a:t>
            </a:r>
            <a:r>
              <a:rPr lang="en-US" dirty="0"/>
              <a:t>if the bond needs to be sold prior to maturity.</a:t>
            </a:r>
          </a:p>
          <a:p>
            <a:r>
              <a:rPr lang="en-US" dirty="0"/>
              <a:t>Earlier, we discussed examples of interest rate risk using a 10-year, 8% annual coupon payment bond that is priced at 85.503075 per 100 of par value. The bond’s yield-to-maturity is 10.40%.</a:t>
            </a:r>
          </a:p>
          <a:p>
            <a:r>
              <a:rPr lang="en-US" dirty="0"/>
              <a:t>Now, consider a third investor who has a seven-year time horizon.</a:t>
            </a:r>
          </a:p>
          <a:p>
            <a:endParaRPr lang="en-US" dirty="0"/>
          </a:p>
          <a:p>
            <a:endParaRPr lang="en-US" dirty="0"/>
          </a:p>
          <a:p>
            <a:endParaRPr lang="en-US" dirty="0"/>
          </a:p>
        </p:txBody>
      </p:sp>
    </p:spTree>
    <p:extLst>
      <p:ext uri="{BB962C8B-B14F-4D97-AF65-F5344CB8AC3E}">
        <p14:creationId xmlns:p14="http://schemas.microsoft.com/office/powerpoint/2010/main" val="291945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43E7-0245-4D8E-9EC7-6FD1AB041025}"/>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1D1B2E21-EF05-4306-9467-59F9517AAC2D}"/>
              </a:ext>
            </a:extLst>
          </p:cNvPr>
          <p:cNvSpPr>
            <a:spLocks noGrp="1"/>
          </p:cNvSpPr>
          <p:nvPr>
            <p:ph idx="1"/>
          </p:nvPr>
        </p:nvSpPr>
        <p:spPr/>
        <p:txBody>
          <a:bodyPr/>
          <a:lstStyle/>
          <a:p>
            <a:r>
              <a:rPr lang="en-US" dirty="0"/>
              <a:t>Macaulay duration indicates the investment horizon for which coupon reinvestment risk and market price risk offset each other.</a:t>
            </a:r>
          </a:p>
          <a:p>
            <a:endParaRPr lang="en-US" dirty="0"/>
          </a:p>
        </p:txBody>
      </p:sp>
      <p:graphicFrame>
        <p:nvGraphicFramePr>
          <p:cNvPr id="4" name="Table 3">
            <a:extLst>
              <a:ext uri="{FF2B5EF4-FFF2-40B4-BE49-F238E27FC236}">
                <a16:creationId xmlns:a16="http://schemas.microsoft.com/office/drawing/2014/main" id="{BFBC3436-EA64-413D-8CCB-24B1B38D2FE9}"/>
              </a:ext>
            </a:extLst>
          </p:cNvPr>
          <p:cNvGraphicFramePr>
            <a:graphicFrameLocks noGrp="1"/>
          </p:cNvGraphicFramePr>
          <p:nvPr>
            <p:extLst>
              <p:ext uri="{D42A27DB-BD31-4B8C-83A1-F6EECF244321}">
                <p14:modId xmlns:p14="http://schemas.microsoft.com/office/powerpoint/2010/main" val="4158641577"/>
              </p:ext>
            </p:extLst>
          </p:nvPr>
        </p:nvGraphicFramePr>
        <p:xfrm>
          <a:off x="1024128" y="3148967"/>
          <a:ext cx="8128000" cy="1752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654883909"/>
                    </a:ext>
                  </a:extLst>
                </a:gridCol>
                <a:gridCol w="1935920">
                  <a:extLst>
                    <a:ext uri="{9D8B030D-6E8A-4147-A177-3AD203B41FA5}">
                      <a16:colId xmlns:a16="http://schemas.microsoft.com/office/drawing/2014/main" val="3366958420"/>
                    </a:ext>
                  </a:extLst>
                </a:gridCol>
                <a:gridCol w="1315280">
                  <a:extLst>
                    <a:ext uri="{9D8B030D-6E8A-4147-A177-3AD203B41FA5}">
                      <a16:colId xmlns:a16="http://schemas.microsoft.com/office/drawing/2014/main" val="294395587"/>
                    </a:ext>
                  </a:extLst>
                </a:gridCol>
                <a:gridCol w="1625600">
                  <a:extLst>
                    <a:ext uri="{9D8B030D-6E8A-4147-A177-3AD203B41FA5}">
                      <a16:colId xmlns:a16="http://schemas.microsoft.com/office/drawing/2014/main" val="2894889583"/>
                    </a:ext>
                  </a:extLst>
                </a:gridCol>
                <a:gridCol w="1625600">
                  <a:extLst>
                    <a:ext uri="{9D8B030D-6E8A-4147-A177-3AD203B41FA5}">
                      <a16:colId xmlns:a16="http://schemas.microsoft.com/office/drawing/2014/main" val="2079366571"/>
                    </a:ext>
                  </a:extLst>
                </a:gridCol>
              </a:tblGrid>
              <a:tr h="370840">
                <a:tc>
                  <a:txBody>
                    <a:bodyPr/>
                    <a:lstStyle/>
                    <a:p>
                      <a:r>
                        <a:rPr lang="en-US" dirty="0"/>
                        <a:t>Interest rate</a:t>
                      </a:r>
                    </a:p>
                  </a:txBody>
                  <a:tcPr/>
                </a:tc>
                <a:tc>
                  <a:txBody>
                    <a:bodyPr/>
                    <a:lstStyle/>
                    <a:p>
                      <a:r>
                        <a:rPr lang="en-US" dirty="0"/>
                        <a:t>Future value of reinvested coupon</a:t>
                      </a:r>
                    </a:p>
                  </a:txBody>
                  <a:tcPr/>
                </a:tc>
                <a:tc>
                  <a:txBody>
                    <a:bodyPr/>
                    <a:lstStyle/>
                    <a:p>
                      <a:r>
                        <a:rPr lang="en-US" dirty="0"/>
                        <a:t>Sale price</a:t>
                      </a:r>
                    </a:p>
                  </a:txBody>
                  <a:tcPr/>
                </a:tc>
                <a:tc>
                  <a:txBody>
                    <a:bodyPr/>
                    <a:lstStyle/>
                    <a:p>
                      <a:r>
                        <a:rPr lang="en-US" dirty="0"/>
                        <a:t>Total return</a:t>
                      </a:r>
                    </a:p>
                  </a:txBody>
                  <a:tcPr/>
                </a:tc>
                <a:tc>
                  <a:txBody>
                    <a:bodyPr/>
                    <a:lstStyle/>
                    <a:p>
                      <a:r>
                        <a:rPr lang="en-US" dirty="0"/>
                        <a:t>Horizon yield</a:t>
                      </a:r>
                    </a:p>
                  </a:txBody>
                  <a:tcPr/>
                </a:tc>
                <a:extLst>
                  <a:ext uri="{0D108BD9-81ED-4DB2-BD59-A6C34878D82A}">
                    <a16:rowId xmlns:a16="http://schemas.microsoft.com/office/drawing/2014/main" val="3189857991"/>
                  </a:ext>
                </a:extLst>
              </a:tr>
              <a:tr h="370840">
                <a:tc>
                  <a:txBody>
                    <a:bodyPr/>
                    <a:lstStyle/>
                    <a:p>
                      <a:r>
                        <a:rPr lang="en-US" dirty="0"/>
                        <a:t>9.4%</a:t>
                      </a:r>
                    </a:p>
                  </a:txBody>
                  <a:tcPr/>
                </a:tc>
                <a:tc>
                  <a:txBody>
                    <a:bodyPr/>
                    <a:lstStyle/>
                    <a:p>
                      <a:r>
                        <a:rPr lang="en-US" dirty="0"/>
                        <a:t>74.512177</a:t>
                      </a:r>
                    </a:p>
                  </a:txBody>
                  <a:tcPr/>
                </a:tc>
                <a:tc>
                  <a:txBody>
                    <a:bodyPr/>
                    <a:lstStyle/>
                    <a:p>
                      <a:r>
                        <a:rPr lang="en-US" dirty="0"/>
                        <a:t>96.481299</a:t>
                      </a:r>
                    </a:p>
                  </a:txBody>
                  <a:tcPr/>
                </a:tc>
                <a:tc>
                  <a:txBody>
                    <a:bodyPr/>
                    <a:lstStyle/>
                    <a:p>
                      <a:r>
                        <a:rPr lang="en-US" dirty="0"/>
                        <a:t>170.993476</a:t>
                      </a:r>
                    </a:p>
                  </a:txBody>
                  <a:tcPr/>
                </a:tc>
                <a:tc>
                  <a:txBody>
                    <a:bodyPr/>
                    <a:lstStyle/>
                    <a:p>
                      <a:r>
                        <a:rPr lang="en-US" dirty="0"/>
                        <a:t>10.408%</a:t>
                      </a:r>
                    </a:p>
                  </a:txBody>
                  <a:tcPr/>
                </a:tc>
                <a:extLst>
                  <a:ext uri="{0D108BD9-81ED-4DB2-BD59-A6C34878D82A}">
                    <a16:rowId xmlns:a16="http://schemas.microsoft.com/office/drawing/2014/main" val="61172666"/>
                  </a:ext>
                </a:extLst>
              </a:tr>
              <a:tr h="370840">
                <a:tc>
                  <a:txBody>
                    <a:bodyPr/>
                    <a:lstStyle/>
                    <a:p>
                      <a:r>
                        <a:rPr lang="en-US" dirty="0"/>
                        <a:t>10.4%</a:t>
                      </a:r>
                    </a:p>
                  </a:txBody>
                  <a:tcPr/>
                </a:tc>
                <a:tc>
                  <a:txBody>
                    <a:bodyPr/>
                    <a:lstStyle/>
                    <a:p>
                      <a:r>
                        <a:rPr lang="en-US" dirty="0"/>
                        <a:t>76.835787</a:t>
                      </a:r>
                    </a:p>
                  </a:txBody>
                  <a:tcPr/>
                </a:tc>
                <a:tc>
                  <a:txBody>
                    <a:bodyPr/>
                    <a:lstStyle/>
                    <a:p>
                      <a:r>
                        <a:rPr lang="en-US" dirty="0"/>
                        <a:t>94.073336</a:t>
                      </a:r>
                    </a:p>
                  </a:txBody>
                  <a:tcPr/>
                </a:tc>
                <a:tc>
                  <a:txBody>
                    <a:bodyPr/>
                    <a:lstStyle/>
                    <a:p>
                      <a:r>
                        <a:rPr lang="en-US" dirty="0"/>
                        <a:t>170.909123</a:t>
                      </a:r>
                    </a:p>
                  </a:txBody>
                  <a:tcPr/>
                </a:tc>
                <a:tc>
                  <a:txBody>
                    <a:bodyPr/>
                    <a:lstStyle/>
                    <a:p>
                      <a:r>
                        <a:rPr lang="en-US" dirty="0"/>
                        <a:t>10.4%</a:t>
                      </a:r>
                    </a:p>
                  </a:txBody>
                  <a:tcPr/>
                </a:tc>
                <a:extLst>
                  <a:ext uri="{0D108BD9-81ED-4DB2-BD59-A6C34878D82A}">
                    <a16:rowId xmlns:a16="http://schemas.microsoft.com/office/drawing/2014/main" val="997248082"/>
                  </a:ext>
                </a:extLst>
              </a:tr>
              <a:tr h="370840">
                <a:tc>
                  <a:txBody>
                    <a:bodyPr/>
                    <a:lstStyle/>
                    <a:p>
                      <a:r>
                        <a:rPr lang="en-US" dirty="0"/>
                        <a:t>11.4%</a:t>
                      </a:r>
                    </a:p>
                  </a:txBody>
                  <a:tcPr/>
                </a:tc>
                <a:tc>
                  <a:txBody>
                    <a:bodyPr/>
                    <a:lstStyle/>
                    <a:p>
                      <a:r>
                        <a:rPr lang="en-US" dirty="0"/>
                        <a:t>79.235183</a:t>
                      </a:r>
                    </a:p>
                  </a:txBody>
                  <a:tcPr/>
                </a:tc>
                <a:tc>
                  <a:txBody>
                    <a:bodyPr/>
                    <a:lstStyle/>
                    <a:p>
                      <a:r>
                        <a:rPr lang="en-US" dirty="0"/>
                        <a:t>91.748833</a:t>
                      </a:r>
                    </a:p>
                  </a:txBody>
                  <a:tcPr/>
                </a:tc>
                <a:tc>
                  <a:txBody>
                    <a:bodyPr/>
                    <a:lstStyle/>
                    <a:p>
                      <a:r>
                        <a:rPr lang="en-US" dirty="0"/>
                        <a:t>170.984016</a:t>
                      </a:r>
                    </a:p>
                  </a:txBody>
                  <a:tcPr/>
                </a:tc>
                <a:tc>
                  <a:txBody>
                    <a:bodyPr/>
                    <a:lstStyle/>
                    <a:p>
                      <a:r>
                        <a:rPr lang="en-US" dirty="0"/>
                        <a:t>10.407%</a:t>
                      </a:r>
                    </a:p>
                  </a:txBody>
                  <a:tcPr/>
                </a:tc>
                <a:extLst>
                  <a:ext uri="{0D108BD9-81ED-4DB2-BD59-A6C34878D82A}">
                    <a16:rowId xmlns:a16="http://schemas.microsoft.com/office/drawing/2014/main" val="2889205747"/>
                  </a:ext>
                </a:extLst>
              </a:tr>
            </a:tbl>
          </a:graphicData>
        </a:graphic>
      </p:graphicFrame>
    </p:spTree>
    <p:extLst>
      <p:ext uri="{BB962C8B-B14F-4D97-AF65-F5344CB8AC3E}">
        <p14:creationId xmlns:p14="http://schemas.microsoft.com/office/powerpoint/2010/main" val="906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C4F2-F974-4B46-99C3-9E5175EF384D}"/>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DD6D70E5-5CAA-4040-B33B-9F6C11CD264C}"/>
              </a:ext>
            </a:extLst>
          </p:cNvPr>
          <p:cNvSpPr>
            <a:spLocks noGrp="1"/>
          </p:cNvSpPr>
          <p:nvPr>
            <p:ph idx="1"/>
          </p:nvPr>
        </p:nvSpPr>
        <p:spPr/>
        <p:txBody>
          <a:bodyPr>
            <a:normAutofit/>
          </a:bodyPr>
          <a:lstStyle/>
          <a:p>
            <a:r>
              <a:rPr lang="en-US" dirty="0"/>
              <a:t>1. When the investment horizon is greater than the Macaulay duration of a bond, coupon reinvestment risk dominates market price risk. The investor’s risk is to lower interest rates.</a:t>
            </a:r>
          </a:p>
          <a:p>
            <a:r>
              <a:rPr lang="en-US" dirty="0"/>
              <a:t>2. When the investment horizon is equal to the Macaulay duration of a bond, coupon reinvestment risk offsets market price risk.</a:t>
            </a:r>
          </a:p>
          <a:p>
            <a:r>
              <a:rPr lang="en-US" dirty="0"/>
              <a:t>3. When the investment horizon is less than the Macaulay duration of the bond, market price risk dominates coupon reinvestment risk. The investor’s risk is to higher interest rates.</a:t>
            </a:r>
          </a:p>
          <a:p>
            <a:r>
              <a:rPr lang="en-US" dirty="0"/>
              <a:t>The difference between the Macaulay duration of a bond and the investment horizon is called the </a:t>
            </a:r>
            <a:r>
              <a:rPr lang="en-US" dirty="0">
                <a:solidFill>
                  <a:srgbClr val="FF0000"/>
                </a:solidFill>
              </a:rPr>
              <a:t>duration gap</a:t>
            </a:r>
          </a:p>
        </p:txBody>
      </p:sp>
    </p:spTree>
    <p:extLst>
      <p:ext uri="{BB962C8B-B14F-4D97-AF65-F5344CB8AC3E}">
        <p14:creationId xmlns:p14="http://schemas.microsoft.com/office/powerpoint/2010/main" val="173821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B208-4384-4652-A07D-8D1CF1DE463E}"/>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ED9F905D-EEA1-4141-AFDA-4361A9BF623E}"/>
              </a:ext>
            </a:extLst>
          </p:cNvPr>
          <p:cNvSpPr>
            <a:spLocks noGrp="1"/>
          </p:cNvSpPr>
          <p:nvPr>
            <p:ph idx="1"/>
          </p:nvPr>
        </p:nvSpPr>
        <p:spPr/>
        <p:txBody>
          <a:bodyPr/>
          <a:lstStyle/>
          <a:p>
            <a:r>
              <a:rPr lang="en-US" sz="2800" b="1" dirty="0">
                <a:solidFill>
                  <a:srgbClr val="FF0000"/>
                </a:solidFill>
              </a:rPr>
              <a:t>CREDIT AND LIQUIDITY RISK</a:t>
            </a:r>
          </a:p>
          <a:p>
            <a:r>
              <a:rPr lang="en-US" dirty="0"/>
              <a:t>In general, the yield-to-maturity on a corporate bond is composed of a government benchmark yield and a spread over that benchmark.</a:t>
            </a:r>
          </a:p>
          <a:p>
            <a:r>
              <a:rPr lang="en-US" dirty="0"/>
              <a:t>A change in the benchmark yield can arise from a change in either the expected inflation rate or the expected real rate of interest. A change in the spread can arise from a change in the credit risk of the issuer or in the liquidity of the bond.</a:t>
            </a:r>
          </a:p>
          <a:p>
            <a:endParaRPr lang="en-US" dirty="0"/>
          </a:p>
        </p:txBody>
      </p:sp>
    </p:spTree>
    <p:extLst>
      <p:ext uri="{BB962C8B-B14F-4D97-AF65-F5344CB8AC3E}">
        <p14:creationId xmlns:p14="http://schemas.microsoft.com/office/powerpoint/2010/main" val="332996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3BA7-8072-4F5D-8BD1-A529457BFAF9}"/>
              </a:ext>
            </a:extLst>
          </p:cNvPr>
          <p:cNvSpPr>
            <a:spLocks noGrp="1"/>
          </p:cNvSpPr>
          <p:nvPr>
            <p:ph type="title"/>
          </p:nvPr>
        </p:nvSpPr>
        <p:spPr/>
        <p:txBody>
          <a:bodyPr>
            <a:noAutofit/>
          </a:bodyPr>
          <a:lstStyle/>
          <a:p>
            <a:r>
              <a:rPr lang="en-US" sz="4000" dirty="0"/>
              <a:t>practices</a:t>
            </a:r>
          </a:p>
        </p:txBody>
      </p:sp>
      <p:sp>
        <p:nvSpPr>
          <p:cNvPr id="3" name="Content Placeholder 2">
            <a:extLst>
              <a:ext uri="{FF2B5EF4-FFF2-40B4-BE49-F238E27FC236}">
                <a16:creationId xmlns:a16="http://schemas.microsoft.com/office/drawing/2014/main" id="{05706A2F-4C55-4719-88F5-1D164A6E7275}"/>
              </a:ext>
            </a:extLst>
          </p:cNvPr>
          <p:cNvSpPr>
            <a:spLocks noGrp="1"/>
          </p:cNvSpPr>
          <p:nvPr>
            <p:ph idx="1"/>
          </p:nvPr>
        </p:nvSpPr>
        <p:spPr/>
        <p:txBody>
          <a:bodyPr/>
          <a:lstStyle/>
          <a:p>
            <a:r>
              <a:rPr lang="en-US" dirty="0"/>
              <a:t>The (flat) price on a fixed-rate corporate bond falls one day from 92.25 to 91.25 per 100 of par value because of poor earnings and an unexpected ratings downgrade of the issuer. The (annual) modified duration for the bond is 7.24. Which of the following is closest to the estimated change in the credit spread on the corporate bond, assuming benchmark yields are unchanged?</a:t>
            </a:r>
          </a:p>
          <a:p>
            <a:r>
              <a:rPr lang="en-US" dirty="0"/>
              <a:t>A. 15 bps</a:t>
            </a:r>
          </a:p>
          <a:p>
            <a:r>
              <a:rPr lang="en-US" dirty="0"/>
              <a:t>B. 100 bps</a:t>
            </a:r>
          </a:p>
          <a:p>
            <a:r>
              <a:rPr lang="en-US" dirty="0"/>
              <a:t>C. 108 bps</a:t>
            </a:r>
          </a:p>
        </p:txBody>
      </p:sp>
    </p:spTree>
    <p:extLst>
      <p:ext uri="{BB962C8B-B14F-4D97-AF65-F5344CB8AC3E}">
        <p14:creationId xmlns:p14="http://schemas.microsoft.com/office/powerpoint/2010/main" val="429179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A92B-580E-42AE-9555-531145EA4F3D}"/>
              </a:ext>
            </a:extLst>
          </p:cNvPr>
          <p:cNvSpPr>
            <a:spLocks noGrp="1"/>
          </p:cNvSpPr>
          <p:nvPr>
            <p:ph type="title"/>
          </p:nvPr>
        </p:nvSpPr>
        <p:spPr/>
        <p:txBody>
          <a:bodyPr>
            <a:noAutofit/>
          </a:bodyPr>
          <a:lstStyle/>
          <a:p>
            <a:r>
              <a:rPr lang="en-US" sz="4000" dirty="0"/>
              <a:t>Module5</a:t>
            </a:r>
            <a:br>
              <a:rPr lang="en-US" sz="4000" dirty="0"/>
            </a:br>
            <a:r>
              <a:rPr lang="en-US" sz="4000" dirty="0"/>
              <a:t>Understanding Fixed-Income</a:t>
            </a:r>
            <a:br>
              <a:rPr lang="en-US" sz="4000" dirty="0"/>
            </a:br>
            <a:r>
              <a:rPr lang="en-US" sz="4000" dirty="0"/>
              <a:t>Risk and Return</a:t>
            </a:r>
          </a:p>
        </p:txBody>
      </p:sp>
      <p:sp>
        <p:nvSpPr>
          <p:cNvPr id="3" name="Content Placeholder 2">
            <a:extLst>
              <a:ext uri="{FF2B5EF4-FFF2-40B4-BE49-F238E27FC236}">
                <a16:creationId xmlns:a16="http://schemas.microsoft.com/office/drawing/2014/main" id="{A5DC7128-9B29-4041-A49B-E8A5CAD27162}"/>
              </a:ext>
            </a:extLst>
          </p:cNvPr>
          <p:cNvSpPr>
            <a:spLocks noGrp="1"/>
          </p:cNvSpPr>
          <p:nvPr>
            <p:ph idx="1"/>
          </p:nvPr>
        </p:nvSpPr>
        <p:spPr/>
        <p:txBody>
          <a:bodyPr/>
          <a:lstStyle/>
          <a:p>
            <a:r>
              <a:rPr lang="en-US" dirty="0"/>
              <a:t>The approach taken in this reading to estimate duration and convexity statistics using mathematical formulas is often referred to as </a:t>
            </a:r>
            <a:r>
              <a:rPr lang="en-US" b="1" dirty="0">
                <a:solidFill>
                  <a:srgbClr val="FF0000"/>
                </a:solidFill>
              </a:rPr>
              <a:t>analytical duration</a:t>
            </a:r>
            <a:r>
              <a:rPr lang="en-US" dirty="0"/>
              <a:t>.</a:t>
            </a:r>
          </a:p>
          <a:p>
            <a:r>
              <a:rPr lang="en-US" dirty="0"/>
              <a:t>Analytical duration offers a reasonable approximation of the price–yield relationship in many situations, but fixed-income professionals often use historical data in statistical models that incorporate various factors affecting bond prices to calculate </a:t>
            </a:r>
            <a:r>
              <a:rPr lang="en-US" b="1" dirty="0">
                <a:solidFill>
                  <a:srgbClr val="FF0000"/>
                </a:solidFill>
              </a:rPr>
              <a:t>empirical duration </a:t>
            </a:r>
            <a:r>
              <a:rPr lang="en-US" dirty="0"/>
              <a:t>estimates</a:t>
            </a:r>
          </a:p>
        </p:txBody>
      </p:sp>
    </p:spTree>
    <p:extLst>
      <p:ext uri="{BB962C8B-B14F-4D97-AF65-F5344CB8AC3E}">
        <p14:creationId xmlns:p14="http://schemas.microsoft.com/office/powerpoint/2010/main" val="2830657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15311</TotalTime>
  <Words>538</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Tw Cen MT</vt:lpstr>
      <vt:lpstr>Tw Cen MT Condensed</vt:lpstr>
      <vt:lpstr>Calibri</vt:lpstr>
      <vt:lpstr>Wingdings 3</vt:lpstr>
      <vt:lpstr>Integral</vt:lpstr>
      <vt:lpstr>Module5 Understanding Fixed-Income Risk and Return</vt:lpstr>
      <vt:lpstr>Module5 Understanding Fixed-Income Risk and Return</vt:lpstr>
      <vt:lpstr>Module5 Understanding Fixed-Income Risk and Return</vt:lpstr>
      <vt:lpstr>Module5 Understanding Fixed-Income Risk and Return</vt:lpstr>
      <vt:lpstr>Module5 Understanding Fixed-Income Risk and Return</vt:lpstr>
      <vt:lpstr>practices</vt:lpstr>
      <vt:lpstr>Module5 Understanding Fixed-Income Risk and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Introduction to ASSET-ABCKED SECURITIES</dc:title>
  <dc:creator>秦玮杰</dc:creator>
  <cp:lastModifiedBy>秦玮杰</cp:lastModifiedBy>
  <cp:revision>247</cp:revision>
  <dcterms:created xsi:type="dcterms:W3CDTF">2023-02-20T01:14:47Z</dcterms:created>
  <dcterms:modified xsi:type="dcterms:W3CDTF">2023-05-05T07:20:33Z</dcterms:modified>
</cp:coreProperties>
</file>