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96" r:id="rId2"/>
    <p:sldId id="397" r:id="rId3"/>
    <p:sldId id="399" r:id="rId4"/>
    <p:sldId id="400" r:id="rId5"/>
    <p:sldId id="401" r:id="rId6"/>
    <p:sldId id="402" r:id="rId7"/>
    <p:sldId id="403" r:id="rId8"/>
    <p:sldId id="404" r:id="rId9"/>
    <p:sldId id="398" r:id="rId10"/>
    <p:sldId id="405" r:id="rId11"/>
    <p:sldId id="40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9"/>
            <p14:sldId id="400"/>
            <p14:sldId id="401"/>
            <p14:sldId id="402"/>
            <p14:sldId id="403"/>
            <p14:sldId id="404"/>
            <p14:sldId id="398"/>
            <p14:sldId id="405"/>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3/14/2023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3200" b="1" dirty="0">
                <a:solidFill>
                  <a:srgbClr val="FF0000"/>
                </a:solidFill>
              </a:rPr>
              <a:t>COMMERCIAL MORTGAGE-BACKED SECURITIES</a:t>
            </a:r>
          </a:p>
          <a:p>
            <a:r>
              <a:rPr lang="en-US" sz="2400" dirty="0"/>
              <a:t>Commercial mortgage-backed securities (CMBS) are backed by a pool of commercial mortgages on income-producing property, such as multifamily properties (e.g., apartment buildings), office buildings, industrial properties (including warehouses), shopping centers, hotels, and health care facilities (e.g., senior housing care facilities).</a:t>
            </a:r>
          </a:p>
        </p:txBody>
      </p:sp>
    </p:spTree>
    <p:extLst>
      <p:ext uri="{BB962C8B-B14F-4D97-AF65-F5344CB8AC3E}">
        <p14:creationId xmlns:p14="http://schemas.microsoft.com/office/powerpoint/2010/main" val="195012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52D0-809E-4022-AE70-58D6B9323406}"/>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A1587836-A458-4A5A-B2F6-5142AE9193E8}"/>
              </a:ext>
            </a:extLst>
          </p:cNvPr>
          <p:cNvSpPr>
            <a:spLocks noGrp="1"/>
          </p:cNvSpPr>
          <p:nvPr>
            <p:ph idx="1"/>
          </p:nvPr>
        </p:nvSpPr>
        <p:spPr/>
        <p:txBody>
          <a:bodyPr/>
          <a:lstStyle/>
          <a:p>
            <a:r>
              <a:rPr lang="en-US" sz="2400" b="1" dirty="0">
                <a:solidFill>
                  <a:srgbClr val="FF0000"/>
                </a:solidFill>
              </a:rPr>
              <a:t>NON-MORTGAGE ASSET-BACKED SECURITIES</a:t>
            </a:r>
          </a:p>
          <a:p>
            <a:r>
              <a:rPr lang="en-US" dirty="0">
                <a:solidFill>
                  <a:srgbClr val="FF0000"/>
                </a:solidFill>
              </a:rPr>
              <a:t>Credit card receivable ABS</a:t>
            </a:r>
          </a:p>
          <a:p>
            <a:r>
              <a:rPr lang="en-US" dirty="0"/>
              <a:t>The </a:t>
            </a:r>
            <a:r>
              <a:rPr lang="en-US" dirty="0">
                <a:solidFill>
                  <a:srgbClr val="FF0000"/>
                </a:solidFill>
              </a:rPr>
              <a:t>lockout or revolving period </a:t>
            </a:r>
            <a:r>
              <a:rPr lang="en-US" dirty="0"/>
              <a:t>is the period during which the principal repaid is reinvested to acquire additional loans with a principal equal to the principal repaid.</a:t>
            </a:r>
          </a:p>
          <a:p>
            <a:r>
              <a:rPr lang="en-US" dirty="0"/>
              <a:t>When the lockout period is over, the principal that is repaid by the cardholders is no longer reinvested but instead is distributed to investors.</a:t>
            </a:r>
          </a:p>
          <a:p>
            <a:endParaRPr lang="en-US" dirty="0"/>
          </a:p>
        </p:txBody>
      </p:sp>
    </p:spTree>
    <p:extLst>
      <p:ext uri="{BB962C8B-B14F-4D97-AF65-F5344CB8AC3E}">
        <p14:creationId xmlns:p14="http://schemas.microsoft.com/office/powerpoint/2010/main" val="251172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E2AC-B54B-47D3-9772-8DDCB806F98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9FD1B2E-83F2-4250-BFF7-85C5A78E1F4B}"/>
              </a:ext>
            </a:extLst>
          </p:cNvPr>
          <p:cNvSpPr>
            <a:spLocks noGrp="1"/>
          </p:cNvSpPr>
          <p:nvPr>
            <p:ph idx="1"/>
          </p:nvPr>
        </p:nvSpPr>
        <p:spPr/>
        <p:txBody>
          <a:bodyPr>
            <a:normAutofit/>
          </a:bodyPr>
          <a:lstStyle/>
          <a:p>
            <a:r>
              <a:rPr lang="en-US" dirty="0"/>
              <a:t>1. Credit card receivable asset-backed securities differ from auto loan ABS in the following way:</a:t>
            </a:r>
          </a:p>
          <a:p>
            <a:r>
              <a:rPr lang="en-US" b="1" dirty="0"/>
              <a:t>A. </a:t>
            </a:r>
            <a:r>
              <a:rPr lang="en-US" dirty="0"/>
              <a:t>credit card loans are recourse loans, whereas auto loans are non-recourse loans.</a:t>
            </a:r>
          </a:p>
          <a:p>
            <a:r>
              <a:rPr lang="en-US" b="1" dirty="0"/>
              <a:t>B. </a:t>
            </a:r>
            <a:r>
              <a:rPr lang="en-US" dirty="0"/>
              <a:t>the collateral for credit card receivable-backed securities is a pool of non-amortizing loans, whereas the collateral for auto loan ABS is a pool of amortizing loans.</a:t>
            </a:r>
          </a:p>
          <a:p>
            <a:r>
              <a:rPr lang="en-US" b="1" dirty="0"/>
              <a:t>C. </a:t>
            </a:r>
            <a:r>
              <a:rPr lang="en-US" dirty="0"/>
              <a:t>credit card receivable-backed securities have regular principal repayments, whereas auto loan ABS include a lockout period during which the cash proceeds from principal repayments are reinvested in additional loan receivables.</a:t>
            </a:r>
          </a:p>
        </p:txBody>
      </p:sp>
    </p:spTree>
    <p:extLst>
      <p:ext uri="{BB962C8B-B14F-4D97-AF65-F5344CB8AC3E}">
        <p14:creationId xmlns:p14="http://schemas.microsoft.com/office/powerpoint/2010/main" val="857645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D385-7D38-42AF-A3EB-56E955B8A4F5}"/>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6A9221-0817-49EA-929D-1DD0A65B6D42}"/>
                  </a:ext>
                </a:extLst>
              </p:cNvPr>
              <p:cNvSpPr>
                <a:spLocks noGrp="1"/>
              </p:cNvSpPr>
              <p:nvPr>
                <p:ph idx="1"/>
              </p:nvPr>
            </p:nvSpPr>
            <p:spPr/>
            <p:txBody>
              <a:bodyPr/>
              <a:lstStyle/>
              <a:p>
                <a:r>
                  <a:rPr lang="en-US" dirty="0"/>
                  <a:t>LTV ratio</a:t>
                </a:r>
              </a:p>
              <a:p>
                <a:r>
                  <a:rPr lang="en-US" dirty="0"/>
                  <a:t>DSC ratio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𝑁𝑂𝐼</m:t>
                        </m:r>
                      </m:num>
                      <m:den>
                        <m:r>
                          <a:rPr lang="en-US" b="0" i="1" smtClean="0">
                            <a:latin typeface="Cambria Math" panose="02040503050406030204" pitchFamily="18" charset="0"/>
                          </a:rPr>
                          <m:t>𝑑𝑒𝑏𝑡</m:t>
                        </m:r>
                        <m:r>
                          <a:rPr lang="en-US" b="0" i="1" smtClean="0">
                            <a:latin typeface="Cambria Math" panose="02040503050406030204" pitchFamily="18" charset="0"/>
                          </a:rPr>
                          <m:t> </m:t>
                        </m:r>
                        <m:r>
                          <a:rPr lang="en-US" b="0" i="1" smtClean="0">
                            <a:latin typeface="Cambria Math" panose="02040503050406030204" pitchFamily="18" charset="0"/>
                          </a:rPr>
                          <m:t>𝑠𝑒𝑟𝑣𝑖𝑐𝑒</m:t>
                        </m:r>
                      </m:den>
                    </m:f>
                  </m:oMath>
                </a14:m>
                <a:endParaRPr lang="en-US" dirty="0"/>
              </a:p>
              <a:p>
                <a:r>
                  <a:rPr lang="en-US" dirty="0"/>
                  <a:t>Balloon maturity provision</a:t>
                </a:r>
              </a:p>
              <a:p>
                <a:r>
                  <a:rPr lang="en-US" dirty="0"/>
                  <a:t>Call protection</a:t>
                </a:r>
              </a:p>
              <a:p>
                <a:pPr>
                  <a:buFont typeface="Wingdings" panose="05000000000000000000" pitchFamily="2" charset="2"/>
                  <a:buChar char="Ø"/>
                </a:pPr>
                <a:r>
                  <a:rPr lang="en-US" dirty="0"/>
                  <a:t>A prepayment lockout</a:t>
                </a:r>
              </a:p>
              <a:p>
                <a:pPr>
                  <a:buFont typeface="Wingdings" panose="05000000000000000000" pitchFamily="2" charset="2"/>
                  <a:buChar char="Ø"/>
                </a:pPr>
                <a:r>
                  <a:rPr lang="en-US" dirty="0"/>
                  <a:t>Prepayment penalty points</a:t>
                </a:r>
              </a:p>
              <a:p>
                <a:pPr>
                  <a:buFont typeface="Wingdings" panose="05000000000000000000" pitchFamily="2" charset="2"/>
                  <a:buChar char="Ø"/>
                </a:pPr>
                <a:r>
                  <a:rPr lang="en-US" dirty="0"/>
                  <a:t>A yield maintenance charge(make whole charge)</a:t>
                </a:r>
              </a:p>
              <a:p>
                <a:pPr>
                  <a:buFont typeface="Wingdings" panose="05000000000000000000" pitchFamily="2" charset="2"/>
                  <a:buChar char="Ø"/>
                </a:pPr>
                <a:r>
                  <a:rPr lang="en-US" dirty="0"/>
                  <a:t>Defeasance</a:t>
                </a:r>
              </a:p>
              <a:p>
                <a:endParaRPr lang="en-US" dirty="0"/>
              </a:p>
            </p:txBody>
          </p:sp>
        </mc:Choice>
        <mc:Fallback xmlns="">
          <p:sp>
            <p:nvSpPr>
              <p:cNvPr id="3" name="Content Placeholder 2">
                <a:extLst>
                  <a:ext uri="{FF2B5EF4-FFF2-40B4-BE49-F238E27FC236}">
                    <a16:creationId xmlns:a16="http://schemas.microsoft.com/office/drawing/2014/main" id="{086A9221-0817-49EA-929D-1DD0A65B6D42}"/>
                  </a:ext>
                </a:extLst>
              </p:cNvPr>
              <p:cNvSpPr>
                <a:spLocks noGrp="1" noRot="1" noChangeAspect="1" noMove="1" noResize="1" noEditPoints="1" noAdjustHandles="1" noChangeArrowheads="1" noChangeShapeType="1" noTextEdit="1"/>
              </p:cNvSpPr>
              <p:nvPr>
                <p:ph idx="1"/>
              </p:nvPr>
            </p:nvSpPr>
            <p:spPr>
              <a:blipFill>
                <a:blip r:embed="rId2"/>
                <a:stretch>
                  <a:fillRect l="-1129" t="-1970"/>
                </a:stretch>
              </a:blipFill>
            </p:spPr>
            <p:txBody>
              <a:bodyPr/>
              <a:lstStyle/>
              <a:p>
                <a:r>
                  <a:rPr lang="en-US">
                    <a:noFill/>
                  </a:rPr>
                  <a:t> </a:t>
                </a:r>
              </a:p>
            </p:txBody>
          </p:sp>
        </mc:Fallback>
      </mc:AlternateContent>
    </p:spTree>
    <p:extLst>
      <p:ext uri="{BB962C8B-B14F-4D97-AF65-F5344CB8AC3E}">
        <p14:creationId xmlns:p14="http://schemas.microsoft.com/office/powerpoint/2010/main" val="32438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A46D-B335-4401-AAC0-1812AF395F5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C5C4FFFD-3C24-4978-B383-CDD53C956359}"/>
              </a:ext>
            </a:extLst>
          </p:cNvPr>
          <p:cNvSpPr>
            <a:spLocks noGrp="1"/>
          </p:cNvSpPr>
          <p:nvPr>
            <p:ph idx="1"/>
          </p:nvPr>
        </p:nvSpPr>
        <p:spPr/>
        <p:txBody>
          <a:bodyPr/>
          <a:lstStyle/>
          <a:p>
            <a:r>
              <a:rPr lang="en-US" dirty="0"/>
              <a:t>1. Defeasance can be </a:t>
            </a:r>
            <a:r>
              <a:rPr lang="en-US" i="1" dirty="0"/>
              <a:t>best </a:t>
            </a:r>
            <a:r>
              <a:rPr lang="en-US" dirty="0"/>
              <a:t>described as:</a:t>
            </a:r>
          </a:p>
          <a:p>
            <a:r>
              <a:rPr lang="en-US" b="1" dirty="0"/>
              <a:t>A. </a:t>
            </a:r>
            <a:r>
              <a:rPr lang="en-US" dirty="0"/>
              <a:t>a predetermined penalty that a borrower who wants to refinance must pay to do so.</a:t>
            </a:r>
          </a:p>
          <a:p>
            <a:r>
              <a:rPr lang="en-US" b="1" dirty="0"/>
              <a:t>B. </a:t>
            </a:r>
            <a:r>
              <a:rPr lang="en-US" dirty="0"/>
              <a:t>a contractual agreement that prohibits any prepayments during a specified period of time.</a:t>
            </a:r>
          </a:p>
          <a:p>
            <a:r>
              <a:rPr lang="en-US" b="1" dirty="0"/>
              <a:t>C. </a:t>
            </a:r>
            <a:r>
              <a:rPr lang="en-US" dirty="0"/>
              <a:t>funds that the borrower must provide to replicate the cash flows that would exist in the absence of prepayments.</a:t>
            </a:r>
          </a:p>
          <a:p>
            <a:endParaRPr lang="en-US" dirty="0"/>
          </a:p>
        </p:txBody>
      </p:sp>
    </p:spTree>
    <p:extLst>
      <p:ext uri="{BB962C8B-B14F-4D97-AF65-F5344CB8AC3E}">
        <p14:creationId xmlns:p14="http://schemas.microsoft.com/office/powerpoint/2010/main" val="188000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8384-0581-468E-B013-261A415E2B3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27A42B6-D388-4A10-8238-B74E015416A0}"/>
              </a:ext>
            </a:extLst>
          </p:cNvPr>
          <p:cNvSpPr>
            <a:spLocks noGrp="1"/>
          </p:cNvSpPr>
          <p:nvPr>
            <p:ph idx="1"/>
          </p:nvPr>
        </p:nvSpPr>
        <p:spPr/>
        <p:txBody>
          <a:bodyPr/>
          <a:lstStyle/>
          <a:p>
            <a:r>
              <a:rPr lang="en-US" dirty="0"/>
              <a:t>2. A risk that investors typically face when holding CMBS is:</a:t>
            </a:r>
          </a:p>
          <a:p>
            <a:r>
              <a:rPr lang="en-US" b="1" dirty="0"/>
              <a:t>A. </a:t>
            </a:r>
            <a:r>
              <a:rPr lang="en-US" dirty="0"/>
              <a:t>call risk.</a:t>
            </a:r>
          </a:p>
          <a:p>
            <a:r>
              <a:rPr lang="en-US" b="1" dirty="0"/>
              <a:t>B. </a:t>
            </a:r>
            <a:r>
              <a:rPr lang="en-US" dirty="0"/>
              <a:t>balloon risk.</a:t>
            </a:r>
          </a:p>
          <a:p>
            <a:r>
              <a:rPr lang="en-US" b="1" dirty="0"/>
              <a:t>C. </a:t>
            </a:r>
            <a:r>
              <a:rPr lang="en-US" dirty="0"/>
              <a:t>contraction risk.</a:t>
            </a:r>
          </a:p>
          <a:p>
            <a:r>
              <a:rPr lang="en-US" dirty="0"/>
              <a:t>3. The credit risk of a commercial mortgage-backed security is lower:</a:t>
            </a:r>
          </a:p>
          <a:p>
            <a:r>
              <a:rPr lang="en-US" b="1" dirty="0"/>
              <a:t>A. </a:t>
            </a:r>
            <a:r>
              <a:rPr lang="en-US" dirty="0"/>
              <a:t>the lower the DSC ratio and the lower the LTV.</a:t>
            </a:r>
          </a:p>
          <a:p>
            <a:r>
              <a:rPr lang="en-US" b="1" dirty="0"/>
              <a:t>B. </a:t>
            </a:r>
            <a:r>
              <a:rPr lang="en-US" dirty="0"/>
              <a:t>the lower the DSC ratio and the higher the LTV.</a:t>
            </a:r>
          </a:p>
          <a:p>
            <a:r>
              <a:rPr lang="en-US" b="1" dirty="0"/>
              <a:t>C. </a:t>
            </a:r>
            <a:r>
              <a:rPr lang="en-US" dirty="0"/>
              <a:t>the higher the DSC ratio and the lower the LTV.</a:t>
            </a:r>
          </a:p>
        </p:txBody>
      </p:sp>
    </p:spTree>
    <p:extLst>
      <p:ext uri="{BB962C8B-B14F-4D97-AF65-F5344CB8AC3E}">
        <p14:creationId xmlns:p14="http://schemas.microsoft.com/office/powerpoint/2010/main" val="246266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BF40-0752-46C1-8D34-8A1381F9071B}"/>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74A1F094-CFF7-4D9C-A16A-EF854EB1D437}"/>
              </a:ext>
            </a:extLst>
          </p:cNvPr>
          <p:cNvSpPr>
            <a:spLocks noGrp="1"/>
          </p:cNvSpPr>
          <p:nvPr>
            <p:ph idx="1"/>
          </p:nvPr>
        </p:nvSpPr>
        <p:spPr/>
        <p:txBody>
          <a:bodyPr/>
          <a:lstStyle/>
          <a:p>
            <a:r>
              <a:rPr lang="en-US" sz="2800" b="1" dirty="0">
                <a:solidFill>
                  <a:srgbClr val="FF0000"/>
                </a:solidFill>
              </a:rPr>
              <a:t>NON-MORTGAGE ASSET-BACKED SECURITIES</a:t>
            </a:r>
          </a:p>
          <a:p>
            <a:r>
              <a:rPr lang="en-US" dirty="0">
                <a:solidFill>
                  <a:srgbClr val="FF0000"/>
                </a:solidFill>
              </a:rPr>
              <a:t>Auto loan ABS</a:t>
            </a:r>
          </a:p>
          <a:p>
            <a:endParaRPr lang="en-US" dirty="0"/>
          </a:p>
        </p:txBody>
      </p:sp>
      <p:graphicFrame>
        <p:nvGraphicFramePr>
          <p:cNvPr id="4" name="Table 3">
            <a:extLst>
              <a:ext uri="{FF2B5EF4-FFF2-40B4-BE49-F238E27FC236}">
                <a16:creationId xmlns:a16="http://schemas.microsoft.com/office/drawing/2014/main" id="{601B47D1-004A-44B7-98B9-5CA17F68A8C0}"/>
              </a:ext>
            </a:extLst>
          </p:cNvPr>
          <p:cNvGraphicFramePr>
            <a:graphicFrameLocks noGrp="1"/>
          </p:cNvGraphicFramePr>
          <p:nvPr>
            <p:extLst>
              <p:ext uri="{D42A27DB-BD31-4B8C-83A1-F6EECF244321}">
                <p14:modId xmlns:p14="http://schemas.microsoft.com/office/powerpoint/2010/main" val="1799215006"/>
              </p:ext>
            </p:extLst>
          </p:nvPr>
        </p:nvGraphicFramePr>
        <p:xfrm>
          <a:off x="1024128" y="3306064"/>
          <a:ext cx="8128000" cy="3235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55278228"/>
                    </a:ext>
                  </a:extLst>
                </a:gridCol>
                <a:gridCol w="2032000">
                  <a:extLst>
                    <a:ext uri="{9D8B030D-6E8A-4147-A177-3AD203B41FA5}">
                      <a16:colId xmlns:a16="http://schemas.microsoft.com/office/drawing/2014/main" val="3699320183"/>
                    </a:ext>
                  </a:extLst>
                </a:gridCol>
                <a:gridCol w="2032000">
                  <a:extLst>
                    <a:ext uri="{9D8B030D-6E8A-4147-A177-3AD203B41FA5}">
                      <a16:colId xmlns:a16="http://schemas.microsoft.com/office/drawing/2014/main" val="2635542539"/>
                    </a:ext>
                  </a:extLst>
                </a:gridCol>
                <a:gridCol w="2032000">
                  <a:extLst>
                    <a:ext uri="{9D8B030D-6E8A-4147-A177-3AD203B41FA5}">
                      <a16:colId xmlns:a16="http://schemas.microsoft.com/office/drawing/2014/main" val="1461336304"/>
                    </a:ext>
                  </a:extLst>
                </a:gridCol>
              </a:tblGrid>
              <a:tr h="370840">
                <a:tc>
                  <a:txBody>
                    <a:bodyPr/>
                    <a:lstStyle/>
                    <a:p>
                      <a:r>
                        <a:rPr lang="en-US" dirty="0"/>
                        <a:t>Class</a:t>
                      </a:r>
                    </a:p>
                  </a:txBody>
                  <a:tcPr/>
                </a:tc>
                <a:tc>
                  <a:txBody>
                    <a:bodyPr/>
                    <a:lstStyle/>
                    <a:p>
                      <a:r>
                        <a:rPr lang="en-US" dirty="0"/>
                        <a:t>Initial note principal balance</a:t>
                      </a:r>
                    </a:p>
                  </a:txBody>
                  <a:tcPr/>
                </a:tc>
                <a:tc>
                  <a:txBody>
                    <a:bodyPr/>
                    <a:lstStyle/>
                    <a:p>
                      <a:r>
                        <a:rPr lang="en-US" dirty="0"/>
                        <a:t>Interest rate</a:t>
                      </a:r>
                    </a:p>
                  </a:txBody>
                  <a:tcPr/>
                </a:tc>
                <a:tc>
                  <a:txBody>
                    <a:bodyPr/>
                    <a:lstStyle/>
                    <a:p>
                      <a:r>
                        <a:rPr lang="en-US" dirty="0"/>
                        <a:t>Final scheduled distribution date</a:t>
                      </a:r>
                    </a:p>
                  </a:txBody>
                  <a:tcPr/>
                </a:tc>
                <a:extLst>
                  <a:ext uri="{0D108BD9-81ED-4DB2-BD59-A6C34878D82A}">
                    <a16:rowId xmlns:a16="http://schemas.microsoft.com/office/drawing/2014/main" val="2152385"/>
                  </a:ext>
                </a:extLst>
              </a:tr>
              <a:tr h="370840">
                <a:tc>
                  <a:txBody>
                    <a:bodyPr/>
                    <a:lstStyle/>
                    <a:p>
                      <a:r>
                        <a:rPr lang="en-US" dirty="0"/>
                        <a:t>A-1 (senior)</a:t>
                      </a:r>
                    </a:p>
                  </a:txBody>
                  <a:tcPr/>
                </a:tc>
                <a:tc>
                  <a:txBody>
                    <a:bodyPr/>
                    <a:lstStyle/>
                    <a:p>
                      <a:r>
                        <a:rPr lang="en-US" dirty="0"/>
                        <a:t>168,000,000</a:t>
                      </a:r>
                    </a:p>
                  </a:txBody>
                  <a:tcPr/>
                </a:tc>
                <a:tc>
                  <a:txBody>
                    <a:bodyPr/>
                    <a:lstStyle/>
                    <a:p>
                      <a:r>
                        <a:rPr lang="en-US" dirty="0"/>
                        <a:t>0.25</a:t>
                      </a:r>
                    </a:p>
                  </a:txBody>
                  <a:tcPr/>
                </a:tc>
                <a:tc>
                  <a:txBody>
                    <a:bodyPr/>
                    <a:lstStyle/>
                    <a:p>
                      <a:r>
                        <a:rPr lang="en-US" dirty="0"/>
                        <a:t>8 August 2020</a:t>
                      </a:r>
                    </a:p>
                  </a:txBody>
                  <a:tcPr/>
                </a:tc>
                <a:extLst>
                  <a:ext uri="{0D108BD9-81ED-4DB2-BD59-A6C34878D82A}">
                    <a16:rowId xmlns:a16="http://schemas.microsoft.com/office/drawing/2014/main" val="181941528"/>
                  </a:ext>
                </a:extLst>
              </a:tr>
              <a:tr h="370840">
                <a:tc>
                  <a:txBody>
                    <a:bodyPr/>
                    <a:lstStyle/>
                    <a:p>
                      <a:r>
                        <a:rPr lang="en-US" dirty="0"/>
                        <a:t>A-2 (senior)</a:t>
                      </a:r>
                    </a:p>
                  </a:txBody>
                  <a:tcPr/>
                </a:tc>
                <a:tc>
                  <a:txBody>
                    <a:bodyPr/>
                    <a:lstStyle/>
                    <a:p>
                      <a:r>
                        <a:rPr lang="en-US" dirty="0"/>
                        <a:t>279,000,000</a:t>
                      </a:r>
                    </a:p>
                  </a:txBody>
                  <a:tcPr/>
                </a:tc>
                <a:tc>
                  <a:txBody>
                    <a:bodyPr/>
                    <a:lstStyle/>
                    <a:p>
                      <a:r>
                        <a:rPr lang="en-US" dirty="0"/>
                        <a:t>0.74</a:t>
                      </a:r>
                    </a:p>
                  </a:txBody>
                  <a:tcPr/>
                </a:tc>
                <a:tc>
                  <a:txBody>
                    <a:bodyPr/>
                    <a:lstStyle/>
                    <a:p>
                      <a:r>
                        <a:rPr lang="en-US" dirty="0"/>
                        <a:t>8 November 2022</a:t>
                      </a:r>
                    </a:p>
                  </a:txBody>
                  <a:tcPr/>
                </a:tc>
                <a:extLst>
                  <a:ext uri="{0D108BD9-81ED-4DB2-BD59-A6C34878D82A}">
                    <a16:rowId xmlns:a16="http://schemas.microsoft.com/office/drawing/2014/main" val="395022268"/>
                  </a:ext>
                </a:extLst>
              </a:tr>
              <a:tr h="370840">
                <a:tc>
                  <a:txBody>
                    <a:bodyPr/>
                    <a:lstStyle/>
                    <a:p>
                      <a:r>
                        <a:rPr lang="en-US" dirty="0"/>
                        <a:t>A-3 (senior)</a:t>
                      </a:r>
                    </a:p>
                  </a:txBody>
                  <a:tcPr/>
                </a:tc>
                <a:tc>
                  <a:txBody>
                    <a:bodyPr/>
                    <a:lstStyle/>
                    <a:p>
                      <a:r>
                        <a:rPr lang="en-US" dirty="0"/>
                        <a:t>192,260,000</a:t>
                      </a:r>
                    </a:p>
                  </a:txBody>
                  <a:tcPr/>
                </a:tc>
                <a:tc>
                  <a:txBody>
                    <a:bodyPr/>
                    <a:lstStyle/>
                    <a:p>
                      <a:r>
                        <a:rPr lang="en-US" dirty="0"/>
                        <a:t>0.96</a:t>
                      </a:r>
                    </a:p>
                  </a:txBody>
                  <a:tcPr/>
                </a:tc>
                <a:tc>
                  <a:txBody>
                    <a:bodyPr/>
                    <a:lstStyle/>
                    <a:p>
                      <a:r>
                        <a:rPr lang="en-US" dirty="0"/>
                        <a:t>9 April 2024</a:t>
                      </a:r>
                    </a:p>
                  </a:txBody>
                  <a:tcPr/>
                </a:tc>
                <a:extLst>
                  <a:ext uri="{0D108BD9-81ED-4DB2-BD59-A6C34878D82A}">
                    <a16:rowId xmlns:a16="http://schemas.microsoft.com/office/drawing/2014/main" val="3548220308"/>
                  </a:ext>
                </a:extLst>
              </a:tr>
              <a:tr h="370840">
                <a:tc>
                  <a:txBody>
                    <a:bodyPr/>
                    <a:lstStyle/>
                    <a:p>
                      <a:r>
                        <a:rPr lang="en-US" dirty="0"/>
                        <a:t>B (subordinated)</a:t>
                      </a:r>
                    </a:p>
                  </a:txBody>
                  <a:tcPr/>
                </a:tc>
                <a:tc>
                  <a:txBody>
                    <a:bodyPr/>
                    <a:lstStyle/>
                    <a:p>
                      <a:r>
                        <a:rPr lang="en-US" dirty="0"/>
                        <a:t>68,870,000</a:t>
                      </a:r>
                    </a:p>
                  </a:txBody>
                  <a:tcPr/>
                </a:tc>
                <a:tc>
                  <a:txBody>
                    <a:bodyPr/>
                    <a:lstStyle/>
                    <a:p>
                      <a:r>
                        <a:rPr lang="en-US" dirty="0"/>
                        <a:t>1.66</a:t>
                      </a:r>
                    </a:p>
                  </a:txBody>
                  <a:tcPr/>
                </a:tc>
                <a:tc>
                  <a:txBody>
                    <a:bodyPr/>
                    <a:lstStyle/>
                    <a:p>
                      <a:r>
                        <a:rPr lang="en-US" dirty="0"/>
                        <a:t>10 September 2024</a:t>
                      </a:r>
                    </a:p>
                  </a:txBody>
                  <a:tcPr/>
                </a:tc>
                <a:extLst>
                  <a:ext uri="{0D108BD9-81ED-4DB2-BD59-A6C34878D82A}">
                    <a16:rowId xmlns:a16="http://schemas.microsoft.com/office/drawing/2014/main" val="929878948"/>
                  </a:ext>
                </a:extLst>
              </a:tr>
              <a:tr h="370840">
                <a:tc>
                  <a:txBody>
                    <a:bodyPr/>
                    <a:lstStyle/>
                    <a:p>
                      <a:r>
                        <a:rPr lang="en-US" dirty="0"/>
                        <a:t>C (subordinated)</a:t>
                      </a:r>
                    </a:p>
                  </a:txBody>
                  <a:tcPr/>
                </a:tc>
                <a:tc>
                  <a:txBody>
                    <a:bodyPr/>
                    <a:lstStyle/>
                    <a:p>
                      <a:r>
                        <a:rPr lang="en-US" dirty="0"/>
                        <a:t>85,480,000</a:t>
                      </a:r>
                    </a:p>
                  </a:txBody>
                  <a:tcPr/>
                </a:tc>
                <a:tc>
                  <a:txBody>
                    <a:bodyPr/>
                    <a:lstStyle/>
                    <a:p>
                      <a:r>
                        <a:rPr lang="en-US" dirty="0"/>
                        <a:t>2.72</a:t>
                      </a:r>
                    </a:p>
                  </a:txBody>
                  <a:tcPr/>
                </a:tc>
                <a:tc>
                  <a:txBody>
                    <a:bodyPr/>
                    <a:lstStyle/>
                    <a:p>
                      <a:r>
                        <a:rPr lang="en-US" dirty="0"/>
                        <a:t>9 September 2025</a:t>
                      </a:r>
                    </a:p>
                  </a:txBody>
                  <a:tcPr/>
                </a:tc>
                <a:extLst>
                  <a:ext uri="{0D108BD9-81ED-4DB2-BD59-A6C34878D82A}">
                    <a16:rowId xmlns:a16="http://schemas.microsoft.com/office/drawing/2014/main" val="1859325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 (subordinated)</a:t>
                      </a:r>
                    </a:p>
                  </a:txBody>
                  <a:tcPr/>
                </a:tc>
                <a:tc>
                  <a:txBody>
                    <a:bodyPr/>
                    <a:lstStyle/>
                    <a:p>
                      <a:r>
                        <a:rPr lang="en-US" dirty="0"/>
                        <a:t>84,060,000</a:t>
                      </a:r>
                    </a:p>
                  </a:txBody>
                  <a:tcPr/>
                </a:tc>
                <a:tc>
                  <a:txBody>
                    <a:bodyPr/>
                    <a:lstStyle/>
                    <a:p>
                      <a:r>
                        <a:rPr lang="en-US" dirty="0"/>
                        <a:t>3.31</a:t>
                      </a:r>
                    </a:p>
                  </a:txBody>
                  <a:tcPr/>
                </a:tc>
                <a:tc>
                  <a:txBody>
                    <a:bodyPr/>
                    <a:lstStyle/>
                    <a:p>
                      <a:r>
                        <a:rPr lang="en-US" dirty="0"/>
                        <a:t>8 October 2025</a:t>
                      </a:r>
                    </a:p>
                  </a:txBody>
                  <a:tcPr/>
                </a:tc>
                <a:extLst>
                  <a:ext uri="{0D108BD9-81ED-4DB2-BD59-A6C34878D82A}">
                    <a16:rowId xmlns:a16="http://schemas.microsoft.com/office/drawing/2014/main" val="4027962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 (subordinated)</a:t>
                      </a:r>
                    </a:p>
                  </a:txBody>
                  <a:tcPr/>
                </a:tc>
                <a:tc>
                  <a:txBody>
                    <a:bodyPr/>
                    <a:lstStyle/>
                    <a:p>
                      <a:r>
                        <a:rPr lang="en-US" dirty="0"/>
                        <a:t>22,330,000</a:t>
                      </a:r>
                    </a:p>
                  </a:txBody>
                  <a:tcPr/>
                </a:tc>
                <a:tc>
                  <a:txBody>
                    <a:bodyPr/>
                    <a:lstStyle/>
                    <a:p>
                      <a:r>
                        <a:rPr lang="en-US" dirty="0"/>
                        <a:t>4.01</a:t>
                      </a:r>
                    </a:p>
                  </a:txBody>
                  <a:tcPr/>
                </a:tc>
                <a:tc>
                  <a:txBody>
                    <a:bodyPr/>
                    <a:lstStyle/>
                    <a:p>
                      <a:r>
                        <a:rPr lang="en-US" dirty="0"/>
                        <a:t>8 January 2027</a:t>
                      </a:r>
                    </a:p>
                  </a:txBody>
                  <a:tcPr/>
                </a:tc>
                <a:extLst>
                  <a:ext uri="{0D108BD9-81ED-4DB2-BD59-A6C34878D82A}">
                    <a16:rowId xmlns:a16="http://schemas.microsoft.com/office/drawing/2014/main" val="872086923"/>
                  </a:ext>
                </a:extLst>
              </a:tr>
            </a:tbl>
          </a:graphicData>
        </a:graphic>
      </p:graphicFrame>
    </p:spTree>
    <p:extLst>
      <p:ext uri="{BB962C8B-B14F-4D97-AF65-F5344CB8AC3E}">
        <p14:creationId xmlns:p14="http://schemas.microsoft.com/office/powerpoint/2010/main" val="40882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6A46-8290-4299-B33C-E3E5152C686C}"/>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E5075131-44D2-4765-BB70-4845C96E3455}"/>
              </a:ext>
            </a:extLst>
          </p:cNvPr>
          <p:cNvSpPr>
            <a:spLocks noGrp="1"/>
          </p:cNvSpPr>
          <p:nvPr>
            <p:ph idx="1"/>
          </p:nvPr>
        </p:nvSpPr>
        <p:spPr/>
        <p:txBody>
          <a:bodyPr>
            <a:normAutofit/>
          </a:bodyPr>
          <a:lstStyle/>
          <a:p>
            <a:r>
              <a:rPr lang="en-US" dirty="0"/>
              <a:t>The collateral for this securitization is a pool of subprime automobile loan contracts secured for new and used automobiles and light-duty trucks and vans. The issuing entity will issue seven sequential-pay classes of asset-backed notes pursuant to the indenture.</a:t>
            </a:r>
          </a:p>
          <a:p>
            <a:r>
              <a:rPr lang="en-US" dirty="0"/>
              <a:t>On the closing date, the initial amount of overcollateralization is approximately US$49,868,074, or 5.25% of the aggregate principal balance of the automobile loan contracts as of the cutoff date. On the closing date, 2.0% of the expected initial aggregate principal balance of the automobile loan contracts will be deposited into the reserve account, which is approximately US$18,997,361.</a:t>
            </a:r>
          </a:p>
        </p:txBody>
      </p:sp>
    </p:spTree>
    <p:extLst>
      <p:ext uri="{BB962C8B-B14F-4D97-AF65-F5344CB8AC3E}">
        <p14:creationId xmlns:p14="http://schemas.microsoft.com/office/powerpoint/2010/main" val="191203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13BE-9FF1-44C0-85A5-5715C2740C9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A25FB2CB-40DE-4AB6-9714-9F26E9467B25}"/>
              </a:ext>
            </a:extLst>
          </p:cNvPr>
          <p:cNvSpPr>
            <a:spLocks noGrp="1"/>
          </p:cNvSpPr>
          <p:nvPr>
            <p:ph idx="1"/>
          </p:nvPr>
        </p:nvSpPr>
        <p:spPr/>
        <p:txBody>
          <a:bodyPr>
            <a:normAutofit fontScale="92500" lnSpcReduction="20000"/>
          </a:bodyPr>
          <a:lstStyle/>
          <a:p>
            <a:r>
              <a:rPr lang="en-US" dirty="0"/>
              <a:t>1. The reference to subprime meant that:</a:t>
            </a:r>
          </a:p>
          <a:p>
            <a:r>
              <a:rPr lang="en-US" b="1" dirty="0"/>
              <a:t>A. </a:t>
            </a:r>
            <a:r>
              <a:rPr lang="en-US" dirty="0"/>
              <a:t>the asset-backed notes were rated below investment grade.</a:t>
            </a:r>
          </a:p>
          <a:p>
            <a:r>
              <a:rPr lang="en-US" b="1" dirty="0"/>
              <a:t>B. </a:t>
            </a:r>
            <a:r>
              <a:rPr lang="en-US" dirty="0"/>
              <a:t>the automobile (auto) loan contracts were made to borrowers who did not have or could not document strong credit.</a:t>
            </a:r>
          </a:p>
          <a:p>
            <a:r>
              <a:rPr lang="en-US" b="1" dirty="0"/>
              <a:t>C. </a:t>
            </a:r>
            <a:r>
              <a:rPr lang="en-US" dirty="0"/>
              <a:t>some of the auto loan contracts were secured by autos of low quality that may have been difficult to sell in case the borrower defaults.</a:t>
            </a:r>
          </a:p>
          <a:p>
            <a:r>
              <a:rPr lang="en-US" dirty="0"/>
              <a:t>2. Based on the information provided, if on the first distribution date there were losses on the loans of US$10 million:</a:t>
            </a:r>
          </a:p>
          <a:p>
            <a:r>
              <a:rPr lang="en-US" dirty="0"/>
              <a:t>A. none of the classes of notes will have incurred losses.</a:t>
            </a:r>
          </a:p>
          <a:p>
            <a:r>
              <a:rPr lang="en-US" dirty="0"/>
              <a:t>B. Class E notes will have incurred losses of US$10 million.</a:t>
            </a:r>
          </a:p>
          <a:p>
            <a:r>
              <a:rPr lang="en-US" dirty="0"/>
              <a:t>C. Classes B, C, D, and E will have incurred losses pro rata of their initial note principal balances.</a:t>
            </a:r>
          </a:p>
        </p:txBody>
      </p:sp>
    </p:spTree>
    <p:extLst>
      <p:ext uri="{BB962C8B-B14F-4D97-AF65-F5344CB8AC3E}">
        <p14:creationId xmlns:p14="http://schemas.microsoft.com/office/powerpoint/2010/main" val="222802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BD28-ABE1-4EE3-A25E-24CFDD90965C}"/>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871680C7-2B60-4228-B2CA-51D749C6043C}"/>
              </a:ext>
            </a:extLst>
          </p:cNvPr>
          <p:cNvSpPr>
            <a:spLocks noGrp="1"/>
          </p:cNvSpPr>
          <p:nvPr>
            <p:ph idx="1"/>
          </p:nvPr>
        </p:nvSpPr>
        <p:spPr/>
        <p:txBody>
          <a:bodyPr/>
          <a:lstStyle/>
          <a:p>
            <a:r>
              <a:rPr lang="en-US" dirty="0"/>
              <a:t>3. Based on the information provided, if the first loss on the loans was US$40 million over and above the protection provided by the internal credit enhancements and occurred in January 2020, which class(es) of notes realized losses?</a:t>
            </a:r>
          </a:p>
          <a:p>
            <a:r>
              <a:rPr lang="en-US" b="1" dirty="0"/>
              <a:t>A. </a:t>
            </a:r>
            <a:r>
              <a:rPr lang="en-US" dirty="0"/>
              <a:t>Class E and then Class D</a:t>
            </a:r>
          </a:p>
          <a:p>
            <a:r>
              <a:rPr lang="en-US" b="1" dirty="0"/>
              <a:t>B. </a:t>
            </a:r>
            <a:r>
              <a:rPr lang="en-US" dirty="0"/>
              <a:t>Each class of subordinated notes in proportion to its principal balance</a:t>
            </a:r>
          </a:p>
          <a:p>
            <a:r>
              <a:rPr lang="en-US" b="1" dirty="0"/>
              <a:t>C. </a:t>
            </a:r>
            <a:r>
              <a:rPr lang="en-US" dirty="0"/>
              <a:t>Class E and then each class of subordinated notes in proportion to its principal balance</a:t>
            </a:r>
          </a:p>
        </p:txBody>
      </p:sp>
    </p:spTree>
    <p:extLst>
      <p:ext uri="{BB962C8B-B14F-4D97-AF65-F5344CB8AC3E}">
        <p14:creationId xmlns:p14="http://schemas.microsoft.com/office/powerpoint/2010/main" val="346641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0790-823E-403E-B856-EBE7D693D401}"/>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52B6112E-C76A-4E81-AE36-3719BBD9AF7F}"/>
              </a:ext>
            </a:extLst>
          </p:cNvPr>
          <p:cNvSpPr>
            <a:spLocks noGrp="1"/>
          </p:cNvSpPr>
          <p:nvPr>
            <p:ph idx="1"/>
          </p:nvPr>
        </p:nvSpPr>
        <p:spPr/>
        <p:txBody>
          <a:bodyPr>
            <a:normAutofit/>
          </a:bodyPr>
          <a:lstStyle/>
          <a:p>
            <a:r>
              <a:rPr lang="en-US" sz="2800" b="1" dirty="0">
                <a:solidFill>
                  <a:srgbClr val="FF0000"/>
                </a:solidFill>
              </a:rPr>
              <a:t>NON-MORTGAGE ASSET-BACKED SECURITIES</a:t>
            </a:r>
          </a:p>
          <a:p>
            <a:r>
              <a:rPr lang="en-US" dirty="0">
                <a:solidFill>
                  <a:srgbClr val="FF0000"/>
                </a:solidFill>
              </a:rPr>
              <a:t>Credit card receivable ABS</a:t>
            </a:r>
          </a:p>
          <a:p>
            <a:r>
              <a:rPr lang="en-US" dirty="0"/>
              <a:t>For a pool of credit card receivables, the cash flows consist of finance charges collected, fees, and principal repayments.</a:t>
            </a:r>
          </a:p>
          <a:p>
            <a:r>
              <a:rPr lang="en-US" dirty="0"/>
              <a:t>Some provisions in credit card receivable ABS require early principal amortization if specific events occur.</a:t>
            </a:r>
          </a:p>
          <a:p>
            <a:r>
              <a:rPr lang="en-US" dirty="0"/>
              <a:t>As noted earlier, the collateral of credit card receivable ABS is a pool of non amortizing loans. These loans have lockout periods during which the cash flows that are paid out to security holders are based only on finance charges collected and fees. </a:t>
            </a:r>
          </a:p>
          <a:p>
            <a:endParaRPr lang="en-US" dirty="0"/>
          </a:p>
          <a:p>
            <a:endParaRPr lang="en-US" dirty="0"/>
          </a:p>
        </p:txBody>
      </p:sp>
    </p:spTree>
    <p:extLst>
      <p:ext uri="{BB962C8B-B14F-4D97-AF65-F5344CB8AC3E}">
        <p14:creationId xmlns:p14="http://schemas.microsoft.com/office/powerpoint/2010/main" val="275805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5483</TotalTime>
  <Words>919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Tw Cen MT</vt:lpstr>
      <vt:lpstr>Tw Cen MT Condensed</vt:lpstr>
      <vt:lpstr>Calibri</vt:lpstr>
      <vt:lpstr>Cambria Math</vt:lpstr>
      <vt:lpstr>Wingdings</vt:lpstr>
      <vt:lpstr>Wingdings 3</vt:lpstr>
      <vt:lpstr>Integral</vt:lpstr>
      <vt:lpstr>Module4 Introduction to ASSET-ABCKED SECURITIES</vt:lpstr>
      <vt:lpstr>Module4 Introduction to ASSET-ABCKED SECURITIES</vt:lpstr>
      <vt:lpstr>practices</vt:lpstr>
      <vt:lpstr>practices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Module4 Introduction to ASSET-ABCKED SECURITIES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100</cp:revision>
  <dcterms:created xsi:type="dcterms:W3CDTF">2023-02-20T01:14:47Z</dcterms:created>
  <dcterms:modified xsi:type="dcterms:W3CDTF">2023-03-14T07:50:25Z</dcterms:modified>
</cp:coreProperties>
</file>