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3"/>
    <p:restoredTop sz="94734"/>
  </p:normalViewPr>
  <p:slideViewPr>
    <p:cSldViewPr snapToGrid="0">
      <p:cViewPr varScale="1">
        <p:scale>
          <a:sx n="65" d="100"/>
          <a:sy n="65" d="100"/>
        </p:scale>
        <p:origin x="10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10/13/2022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p:txBody>
          <a:bodyPr/>
          <a:lstStyle/>
          <a:p>
            <a:r>
              <a:rPr lang="en-US" altLang="zh-CN" sz="3600" dirty="0">
                <a:solidFill>
                  <a:srgbClr val="FF0000"/>
                </a:solidFill>
              </a:rPr>
              <a:t>Content Of Bond Indenture</a:t>
            </a:r>
          </a:p>
          <a:p>
            <a:pPr>
              <a:buFont typeface="Wingdings" panose="05000000000000000000" pitchFamily="2" charset="2"/>
              <a:buChar char="§"/>
            </a:pPr>
            <a:r>
              <a:rPr lang="en-US" altLang="zh-CN" sz="2400" dirty="0"/>
              <a:t> the legal identity of the bond issuer and its legal form;</a:t>
            </a:r>
          </a:p>
          <a:p>
            <a:pPr>
              <a:buFont typeface="Wingdings" panose="05000000000000000000" pitchFamily="2" charset="2"/>
              <a:buChar char="§"/>
            </a:pPr>
            <a:r>
              <a:rPr lang="en-US" altLang="zh-CN" sz="2400" dirty="0"/>
              <a:t> the source of repayment proceeds;</a:t>
            </a:r>
          </a:p>
          <a:p>
            <a:pPr>
              <a:buFont typeface="Wingdings" panose="05000000000000000000" pitchFamily="2" charset="2"/>
              <a:buChar char="§"/>
            </a:pPr>
            <a:r>
              <a:rPr lang="en-US" altLang="zh-CN" sz="2400" dirty="0"/>
              <a:t> the asset or collateral backing (if any);</a:t>
            </a:r>
          </a:p>
          <a:p>
            <a:pPr>
              <a:buFont typeface="Wingdings" panose="05000000000000000000" pitchFamily="2" charset="2"/>
              <a:buChar char="§"/>
            </a:pPr>
            <a:r>
              <a:rPr lang="en-US" altLang="zh-CN" sz="2400" dirty="0"/>
              <a:t> the credit enhancements (if any); and</a:t>
            </a:r>
          </a:p>
          <a:p>
            <a:pPr>
              <a:buFont typeface="Wingdings" panose="05000000000000000000" pitchFamily="2" charset="2"/>
              <a:buChar char="§"/>
            </a:pPr>
            <a:r>
              <a:rPr lang="en-US" altLang="zh-CN" sz="2400" dirty="0"/>
              <a:t> the covenants (if any)</a:t>
            </a:r>
          </a:p>
          <a:p>
            <a:endParaRPr lang="en-US" dirty="0"/>
          </a:p>
        </p:txBody>
      </p:sp>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p:txBody>
          <a:bodyPr/>
          <a:lstStyle/>
          <a:p>
            <a:r>
              <a:rPr lang="en-US" dirty="0"/>
              <a:t>Because it would be impractical for the issuer to enter into a direct agreement with each bondholder, the indenture is usually held by a </a:t>
            </a:r>
            <a:r>
              <a:rPr lang="en-US" dirty="0">
                <a:solidFill>
                  <a:srgbClr val="FF0000"/>
                </a:solidFill>
              </a:rPr>
              <a:t>trustee</a:t>
            </a:r>
            <a:r>
              <a:rPr lang="en-US" dirty="0"/>
              <a:t>. The trustee is typically a financial institution acting as a fiduciary to ensure the issuer complies with the obligations specified in the indenture and to take action on behalf of the bondholders, when necessary.</a:t>
            </a:r>
          </a:p>
          <a:p>
            <a:r>
              <a:rPr lang="en-US" altLang="zh-CN" dirty="0"/>
              <a:t>Trustee’s</a:t>
            </a:r>
            <a:r>
              <a:rPr lang="zh-CN" altLang="en-US" dirty="0"/>
              <a:t> </a:t>
            </a:r>
            <a:r>
              <a:rPr lang="en-US" altLang="zh-CN" dirty="0"/>
              <a:t>duty:</a:t>
            </a:r>
          </a:p>
          <a:p>
            <a:pPr>
              <a:buFont typeface="Arial" panose="020B0604020202020204" pitchFamily="34" charset="0"/>
              <a:buChar char="•"/>
            </a:pPr>
            <a:r>
              <a:rPr lang="en-US" dirty="0"/>
              <a:t>Maintenance of required documentation and records</a:t>
            </a:r>
          </a:p>
          <a:p>
            <a:pPr>
              <a:buFont typeface="Arial" panose="020B0604020202020204" pitchFamily="34" charset="0"/>
              <a:buChar char="•"/>
            </a:pPr>
            <a:r>
              <a:rPr lang="en-US" dirty="0"/>
              <a:t>Appraising collateral </a:t>
            </a:r>
          </a:p>
          <a:p>
            <a:pPr>
              <a:buFont typeface="Arial" panose="020B0604020202020204" pitchFamily="34" charset="0"/>
              <a:buChar char="•"/>
            </a:pPr>
            <a:r>
              <a:rPr lang="en-US" dirty="0"/>
              <a:t>Invoicing the issuer for interest payments and principal repayments</a:t>
            </a:r>
          </a:p>
          <a:p>
            <a:pPr>
              <a:buFont typeface="Arial" panose="020B0604020202020204" pitchFamily="34" charset="0"/>
              <a:buChar char="•"/>
            </a:pPr>
            <a:r>
              <a:rPr lang="en-US" dirty="0"/>
              <a:t>Holding funds until they are paid</a:t>
            </a:r>
          </a:p>
          <a:p>
            <a:endParaRPr lang="en-US" dirty="0"/>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p:txBody>
          <a:bodyPr>
            <a:normAutofit/>
          </a:bodyPr>
          <a:lstStyle/>
          <a:p>
            <a:r>
              <a:rPr lang="en-US" sz="2800" dirty="0">
                <a:solidFill>
                  <a:srgbClr val="FF0000"/>
                </a:solidFill>
              </a:rPr>
              <a:t>Legal Identity of the Bond Issuer and Its Legal Form</a:t>
            </a:r>
          </a:p>
          <a:p>
            <a:pPr>
              <a:buFont typeface="Arial" panose="020B0604020202020204" pitchFamily="34" charset="0"/>
              <a:buChar char="•"/>
            </a:pPr>
            <a:r>
              <a:rPr lang="en-US" sz="2000" dirty="0"/>
              <a:t>Sovereign bond: Treasury (different from the body that administers the bond issue process)</a:t>
            </a:r>
          </a:p>
          <a:p>
            <a:pPr>
              <a:buFont typeface="Arial" panose="020B0604020202020204" pitchFamily="34" charset="0"/>
              <a:buChar char="•"/>
            </a:pPr>
            <a:r>
              <a:rPr lang="en-US" sz="2000" dirty="0"/>
              <a:t>Corporate bond: corporate legal entity(subsidiary of parent legal entity/holding company)</a:t>
            </a:r>
          </a:p>
          <a:p>
            <a:pPr>
              <a:buFont typeface="Arial" panose="020B0604020202020204" pitchFamily="34" charset="0"/>
              <a:buChar char="•"/>
            </a:pPr>
            <a:r>
              <a:rPr lang="en-US" sz="2000" dirty="0"/>
              <a:t>ABS: special purpose entity/special purpose vehicle(bankruptcy remoteness)</a:t>
            </a:r>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p:txBody>
          <a:bodyPr/>
          <a:lstStyle/>
          <a:p>
            <a:r>
              <a:rPr lang="en-US" sz="2800" dirty="0">
                <a:solidFill>
                  <a:srgbClr val="FF0000"/>
                </a:solidFill>
              </a:rPr>
              <a:t>Source of repayment proceeds</a:t>
            </a:r>
          </a:p>
          <a:p>
            <a:pPr>
              <a:buFont typeface="Arial" panose="020B0604020202020204" pitchFamily="34" charset="0"/>
              <a:buChar char="•"/>
            </a:pPr>
            <a:r>
              <a:rPr lang="en-US" sz="2000" dirty="0"/>
              <a:t>Supranational organization: repayment of previous loan/paid-in capital from members</a:t>
            </a:r>
          </a:p>
          <a:p>
            <a:pPr>
              <a:buFont typeface="Arial" panose="020B0604020202020204" pitchFamily="34" charset="0"/>
              <a:buChar char="•"/>
            </a:pPr>
            <a:r>
              <a:rPr lang="en-US" sz="2000" dirty="0"/>
              <a:t>Sovereign bond: tax/ print money/ foreign currency reserve</a:t>
            </a:r>
          </a:p>
          <a:p>
            <a:pPr>
              <a:buFont typeface="Arial" panose="020B0604020202020204" pitchFamily="34" charset="0"/>
              <a:buChar char="•"/>
            </a:pPr>
            <a:r>
              <a:rPr lang="en-US" sz="2000" dirty="0"/>
              <a:t>Non-sovereign bond: general tax/ cash flow of the project/ special tax or fees</a:t>
            </a:r>
          </a:p>
          <a:p>
            <a:pPr>
              <a:buFont typeface="Arial" panose="020B0604020202020204" pitchFamily="34" charset="0"/>
              <a:buChar char="•"/>
            </a:pPr>
            <a:r>
              <a:rPr lang="en-US" sz="2000" dirty="0"/>
              <a:t>Corporate bond: cash flow through its operation</a:t>
            </a:r>
          </a:p>
          <a:p>
            <a:pPr>
              <a:buFont typeface="Arial" panose="020B0604020202020204" pitchFamily="34" charset="0"/>
              <a:buChar char="•"/>
            </a:pPr>
            <a:r>
              <a:rPr lang="en-US" sz="2000" dirty="0"/>
              <a:t>ABS: cash flow generated by underlying financial asset</a:t>
            </a:r>
          </a:p>
          <a:p>
            <a:endParaRPr lang="en-US" dirty="0"/>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p:txBody>
          <a:bodyPr>
            <a:normAutofit fontScale="92500" lnSpcReduction="20000"/>
          </a:bodyPr>
          <a:lstStyle/>
          <a:p>
            <a:r>
              <a:rPr lang="en-US" sz="3000" dirty="0">
                <a:solidFill>
                  <a:srgbClr val="FF0000"/>
                </a:solidFill>
              </a:rPr>
              <a:t>Asset or collateral backing</a:t>
            </a:r>
          </a:p>
          <a:p>
            <a:r>
              <a:rPr lang="en-US" sz="2000" dirty="0"/>
              <a:t>Secured bond/unsecured bond</a:t>
            </a:r>
          </a:p>
          <a:p>
            <a:r>
              <a:rPr lang="en-US" sz="2000" dirty="0"/>
              <a:t>Senior debt/subordinated debt/junior debt</a:t>
            </a:r>
          </a:p>
          <a:p>
            <a:r>
              <a:rPr lang="en-US" sz="2000" dirty="0">
                <a:solidFill>
                  <a:srgbClr val="FF0000"/>
                </a:solidFill>
              </a:rPr>
              <a:t>Debentures</a:t>
            </a:r>
            <a:r>
              <a:rPr lang="en-US" sz="2000" dirty="0"/>
              <a:t> are a type of bond that can be secured or unsecured.</a:t>
            </a:r>
          </a:p>
          <a:p>
            <a:r>
              <a:rPr lang="en-US" sz="3000" dirty="0">
                <a:solidFill>
                  <a:srgbClr val="FF0000"/>
                </a:solidFill>
              </a:rPr>
              <a:t>Types of collateral backing</a:t>
            </a:r>
          </a:p>
          <a:p>
            <a:pPr>
              <a:buFont typeface="Arial" panose="020B0604020202020204" pitchFamily="34" charset="0"/>
              <a:buChar char="•"/>
            </a:pPr>
            <a:r>
              <a:rPr lang="en-US" dirty="0"/>
              <a:t>Collateral trust bonds (backed by securities such as common shares, other bonds)</a:t>
            </a:r>
          </a:p>
          <a:p>
            <a:pPr>
              <a:buFont typeface="Arial" panose="020B0604020202020204" pitchFamily="34" charset="0"/>
              <a:buChar char="•"/>
            </a:pPr>
            <a:r>
              <a:rPr lang="en-US" dirty="0"/>
              <a:t>Equipment trust certificates(secured by equipment or physical asset)</a:t>
            </a:r>
          </a:p>
          <a:p>
            <a:pPr>
              <a:buFont typeface="Arial" panose="020B0604020202020204" pitchFamily="34" charset="0"/>
              <a:buChar char="•"/>
            </a:pPr>
            <a:r>
              <a:rPr lang="en-US" dirty="0"/>
              <a:t>ABS(mortgaged property, motor)</a:t>
            </a:r>
          </a:p>
          <a:p>
            <a:pPr>
              <a:buFont typeface="Arial" panose="020B0604020202020204" pitchFamily="34" charset="0"/>
              <a:buChar char="•"/>
            </a:pPr>
            <a:r>
              <a:rPr lang="en-US" dirty="0"/>
              <a:t>Covered bonds(similar to ABS but offer bondholders recourse against both the financial institution and the underlying asset pool)</a:t>
            </a:r>
          </a:p>
          <a:p>
            <a:endParaRPr lang="en-US" dirty="0"/>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p:txBody>
          <a:bodyPr>
            <a:normAutofit/>
          </a:bodyPr>
          <a:lstStyle/>
          <a:p>
            <a:r>
              <a:rPr lang="en-US" sz="2800" dirty="0">
                <a:solidFill>
                  <a:srgbClr val="FF0000"/>
                </a:solidFill>
              </a:rPr>
              <a:t>Credit enhancements</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sz="2800" dirty="0">
              <a:solidFill>
                <a:srgbClr val="FF0000"/>
              </a:solidFill>
            </a:endParaRPr>
          </a:p>
          <a:p>
            <a:endParaRPr lang="en-US" sz="2800" dirty="0">
              <a:solidFill>
                <a:srgbClr val="FF0000"/>
              </a:solidFill>
            </a:endParaRPr>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dirty="0">
                <a:solidFill>
                  <a:srgbClr val="FF0000"/>
                </a:solidFill>
              </a:rPr>
              <a:t>Covenants</a:t>
            </a:r>
          </a:p>
          <a:p>
            <a:r>
              <a:rPr lang="en-US" sz="2800" dirty="0">
                <a:solidFill>
                  <a:srgbClr val="FF0000"/>
                </a:solidFill>
              </a:rPr>
              <a:t>Affirmative (positive) covenants</a:t>
            </a:r>
            <a:r>
              <a:rPr lang="en-US" sz="28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4294289038"/>
              </p:ext>
            </p:extLst>
          </p:nvPr>
        </p:nvGraphicFramePr>
        <p:xfrm>
          <a:off x="1171610" y="3429000"/>
          <a:ext cx="8842543" cy="2843784"/>
        </p:xfrm>
        <a:graphic>
          <a:graphicData uri="http://schemas.openxmlformats.org/drawingml/2006/table">
            <a:tbl>
              <a:tblPr firstRow="1" bandRow="1">
                <a:tableStyleId>{5C22544A-7EE6-4342-B048-85BDC9FD1C3A}</a:tableStyleId>
              </a:tblPr>
              <a:tblGrid>
                <a:gridCol w="8842543">
                  <a:extLst>
                    <a:ext uri="{9D8B030D-6E8A-4147-A177-3AD203B41FA5}">
                      <a16:colId xmlns:a16="http://schemas.microsoft.com/office/drawing/2014/main" val="1853415585"/>
                    </a:ext>
                  </a:extLst>
                </a:gridCol>
              </a:tblGrid>
              <a:tr h="473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Example of affirmative covenants</a:t>
                      </a:r>
                    </a:p>
                  </a:txBody>
                  <a:tcPr/>
                </a:tc>
                <a:extLst>
                  <a:ext uri="{0D108BD9-81ED-4DB2-BD59-A6C34878D82A}">
                    <a16:rowId xmlns:a16="http://schemas.microsoft.com/office/drawing/2014/main" val="3651774412"/>
                  </a:ext>
                </a:extLst>
              </a:tr>
              <a:tr h="473964">
                <a:tc>
                  <a:txBody>
                    <a:bodyPr/>
                    <a:lstStyle/>
                    <a:p>
                      <a:r>
                        <a:rPr lang="en-US" dirty="0"/>
                        <a:t>The promise of making the contractual payments</a:t>
                      </a:r>
                    </a:p>
                  </a:txBody>
                  <a:tcPr/>
                </a:tc>
                <a:extLst>
                  <a:ext uri="{0D108BD9-81ED-4DB2-BD59-A6C34878D82A}">
                    <a16:rowId xmlns:a16="http://schemas.microsoft.com/office/drawing/2014/main" val="592276633"/>
                  </a:ext>
                </a:extLst>
              </a:tr>
              <a:tr h="473964">
                <a:tc>
                  <a:txBody>
                    <a:bodyPr/>
                    <a:lstStyle/>
                    <a:p>
                      <a:r>
                        <a:rPr lang="en-US" dirty="0"/>
                        <a:t>Comply with all laws and regulation/maintain its current lines of business</a:t>
                      </a:r>
                    </a:p>
                  </a:txBody>
                  <a:tcPr/>
                </a:tc>
                <a:extLst>
                  <a:ext uri="{0D108BD9-81ED-4DB2-BD59-A6C34878D82A}">
                    <a16:rowId xmlns:a16="http://schemas.microsoft.com/office/drawing/2014/main" val="1956417011"/>
                  </a:ext>
                </a:extLst>
              </a:tr>
              <a:tr h="473964">
                <a:tc>
                  <a:txBody>
                    <a:bodyPr/>
                    <a:lstStyle/>
                    <a:p>
                      <a:r>
                        <a:rPr lang="en-US" dirty="0"/>
                        <a:t>Insure and maintain its assets/pay taxes as they come due</a:t>
                      </a:r>
                    </a:p>
                  </a:txBody>
                  <a:tcPr/>
                </a:tc>
                <a:extLst>
                  <a:ext uri="{0D108BD9-81ED-4DB2-BD59-A6C34878D82A}">
                    <a16:rowId xmlns:a16="http://schemas.microsoft.com/office/drawing/2014/main" val="3611796361"/>
                  </a:ext>
                </a:extLst>
              </a:tr>
              <a:tr h="473964">
                <a:tc>
                  <a:txBody>
                    <a:bodyPr/>
                    <a:lstStyle/>
                    <a:p>
                      <a:r>
                        <a:rPr lang="en-US" dirty="0">
                          <a:solidFill>
                            <a:srgbClr val="FF0000"/>
                          </a:solidFill>
                        </a:rPr>
                        <a:t>Pari passu</a:t>
                      </a:r>
                    </a:p>
                  </a:txBody>
                  <a:tcPr/>
                </a:tc>
                <a:extLst>
                  <a:ext uri="{0D108BD9-81ED-4DB2-BD59-A6C34878D82A}">
                    <a16:rowId xmlns:a16="http://schemas.microsoft.com/office/drawing/2014/main" val="3384966953"/>
                  </a:ext>
                </a:extLst>
              </a:tr>
              <a:tr h="473964">
                <a:tc>
                  <a:txBody>
                    <a:bodyPr/>
                    <a:lstStyle/>
                    <a:p>
                      <a:r>
                        <a:rPr lang="en-US"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94406468"/>
              </p:ext>
            </p:extLst>
          </p:nvPr>
        </p:nvGraphicFramePr>
        <p:xfrm>
          <a:off x="1161845" y="2852256"/>
          <a:ext cx="8128000" cy="31089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792888080"/>
                    </a:ext>
                  </a:extLst>
                </a:gridCol>
              </a:tblGrid>
              <a:tr h="185420">
                <a:tc>
                  <a:txBody>
                    <a:bodyPr/>
                    <a:lstStyle/>
                    <a:p>
                      <a:r>
                        <a:rPr lang="en-US" sz="2800" dirty="0"/>
                        <a:t>Example of negative covenants</a:t>
                      </a:r>
                    </a:p>
                  </a:txBody>
                  <a:tcPr/>
                </a:tc>
                <a:extLst>
                  <a:ext uri="{0D108BD9-81ED-4DB2-BD59-A6C34878D82A}">
                    <a16:rowId xmlns:a16="http://schemas.microsoft.com/office/drawing/2014/main" val="745340264"/>
                  </a:ext>
                </a:extLst>
              </a:tr>
              <a:tr h="1854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Restrictions on debt</a:t>
                      </a:r>
                    </a:p>
                  </a:txBody>
                  <a:tcPr/>
                </a:tc>
                <a:extLst>
                  <a:ext uri="{0D108BD9-81ED-4DB2-BD59-A6C34878D82A}">
                    <a16:rowId xmlns:a16="http://schemas.microsoft.com/office/drawing/2014/main" val="3722911141"/>
                  </a:ext>
                </a:extLst>
              </a:tr>
              <a:tr h="370840">
                <a:tc>
                  <a:txBody>
                    <a:bodyPr/>
                    <a:lstStyle/>
                    <a:p>
                      <a:r>
                        <a:rPr lang="en-US" dirty="0"/>
                        <a:t>Negative pledge</a:t>
                      </a:r>
                    </a:p>
                  </a:txBody>
                  <a:tcPr/>
                </a:tc>
                <a:extLst>
                  <a:ext uri="{0D108BD9-81ED-4DB2-BD59-A6C34878D82A}">
                    <a16:rowId xmlns:a16="http://schemas.microsoft.com/office/drawing/2014/main" val="514548522"/>
                  </a:ext>
                </a:extLst>
              </a:tr>
              <a:tr h="370840">
                <a:tc>
                  <a:txBody>
                    <a:bodyPr/>
                    <a:lstStyle/>
                    <a:p>
                      <a:r>
                        <a:rPr lang="en-US" dirty="0"/>
                        <a:t>Restriction on prior claims</a:t>
                      </a:r>
                    </a:p>
                  </a:txBody>
                  <a:tcPr/>
                </a:tc>
                <a:extLst>
                  <a:ext uri="{0D108BD9-81ED-4DB2-BD59-A6C34878D82A}">
                    <a16:rowId xmlns:a16="http://schemas.microsoft.com/office/drawing/2014/main" val="3686912825"/>
                  </a:ext>
                </a:extLst>
              </a:tr>
              <a:tr h="370840">
                <a:tc>
                  <a:txBody>
                    <a:bodyPr/>
                    <a:lstStyle/>
                    <a:p>
                      <a:r>
                        <a:rPr lang="en-US" dirty="0"/>
                        <a:t>Restrictions on distribution to shareholders</a:t>
                      </a:r>
                    </a:p>
                  </a:txBody>
                  <a:tcPr/>
                </a:tc>
                <a:extLst>
                  <a:ext uri="{0D108BD9-81ED-4DB2-BD59-A6C34878D82A}">
                    <a16:rowId xmlns:a16="http://schemas.microsoft.com/office/drawing/2014/main" val="1753898742"/>
                  </a:ext>
                </a:extLst>
              </a:tr>
              <a:tr h="370840">
                <a:tc>
                  <a:txBody>
                    <a:bodyPr/>
                    <a:lstStyle/>
                    <a:p>
                      <a:r>
                        <a:rPr lang="en-US" dirty="0"/>
                        <a:t>Restrictions on asset disposals</a:t>
                      </a:r>
                    </a:p>
                  </a:txBody>
                  <a:tcPr/>
                </a:tc>
                <a:extLst>
                  <a:ext uri="{0D108BD9-81ED-4DB2-BD59-A6C34878D82A}">
                    <a16:rowId xmlns:a16="http://schemas.microsoft.com/office/drawing/2014/main" val="2721636710"/>
                  </a:ext>
                </a:extLst>
              </a:tr>
              <a:tr h="370840">
                <a:tc>
                  <a:txBody>
                    <a:bodyPr/>
                    <a:lstStyle/>
                    <a:p>
                      <a:r>
                        <a:rPr lang="en-US" dirty="0"/>
                        <a:t>Restrictions on investments</a:t>
                      </a:r>
                    </a:p>
                  </a:txBody>
                  <a:tcPr/>
                </a:tc>
                <a:extLst>
                  <a:ext uri="{0D108BD9-81ED-4DB2-BD59-A6C34878D82A}">
                    <a16:rowId xmlns:a16="http://schemas.microsoft.com/office/drawing/2014/main" val="663907548"/>
                  </a:ext>
                </a:extLst>
              </a:tr>
              <a:tr h="370840">
                <a:tc>
                  <a:txBody>
                    <a:bodyPr/>
                    <a:lstStyle/>
                    <a:p>
                      <a:r>
                        <a:rPr lang="en-US"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p:txBody>
          <a:bodyPr>
            <a:normAutofit/>
          </a:bodyPr>
          <a:lstStyle/>
          <a:p>
            <a:pPr marL="0" indent="0">
              <a:buNone/>
            </a:pPr>
            <a:r>
              <a:rPr lang="en-US" dirty="0"/>
              <a:t>1.The major advantage of issuing bonds through a special legal entity is:</a:t>
            </a:r>
          </a:p>
          <a:p>
            <a:pPr marL="342900" indent="-342900">
              <a:lnSpc>
                <a:spcPct val="100000"/>
              </a:lnSpc>
              <a:buFont typeface="+mj-lt"/>
              <a:buAutoNum type="alphaUcPeriod"/>
            </a:pPr>
            <a:r>
              <a:rPr lang="en-US" sz="1800" b="1" dirty="0">
                <a:latin typeface="MyriadPro"/>
              </a:rPr>
              <a:t>bankruptcy remoteness.</a:t>
            </a:r>
          </a:p>
          <a:p>
            <a:pPr marL="342900" indent="-342900">
              <a:lnSpc>
                <a:spcPct val="100000"/>
              </a:lnSpc>
              <a:buFont typeface="+mj-lt"/>
              <a:buAutoNum type="alphaUcPeriod"/>
            </a:pPr>
            <a:r>
              <a:rPr lang="en-US" sz="1800" b="1" dirty="0">
                <a:latin typeface="MyriadPro"/>
              </a:rPr>
              <a:t>beneficial tax treatments.</a:t>
            </a:r>
          </a:p>
          <a:p>
            <a:pPr marL="342900" indent="-342900">
              <a:lnSpc>
                <a:spcPct val="100000"/>
              </a:lnSpc>
              <a:buFont typeface="+mj-lt"/>
              <a:buAutoNum type="alphaUcPeriod"/>
            </a:pPr>
            <a:r>
              <a:rPr lang="en-US" sz="1800" b="1" dirty="0">
                <a:latin typeface="MyriadPro"/>
              </a:rPr>
              <a:t>greater liquidity and lower issuing costs.</a:t>
            </a:r>
          </a:p>
          <a:p>
            <a:pPr marL="0" indent="0">
              <a:buNone/>
            </a:pPr>
            <a:r>
              <a:rPr lang="en-US" dirty="0"/>
              <a:t>2.The category of bond most likely repaid from the repayment of previous loans made by the issuer is:</a:t>
            </a:r>
          </a:p>
          <a:p>
            <a:pPr marL="342900" indent="-342900">
              <a:lnSpc>
                <a:spcPct val="100000"/>
              </a:lnSpc>
              <a:buFont typeface="+mj-lt"/>
              <a:buAutoNum type="alphaUcPeriod"/>
            </a:pPr>
            <a:r>
              <a:rPr lang="en-US" sz="1800" b="1" dirty="0">
                <a:latin typeface="MyriadPro"/>
              </a:rPr>
              <a:t>sovereign bonds.</a:t>
            </a:r>
          </a:p>
          <a:p>
            <a:pPr marL="342900" indent="-342900">
              <a:lnSpc>
                <a:spcPct val="100000"/>
              </a:lnSpc>
              <a:buFont typeface="+mj-lt"/>
              <a:buAutoNum type="alphaUcPeriod"/>
            </a:pPr>
            <a:r>
              <a:rPr lang="en-US" sz="1800" b="1" dirty="0">
                <a:latin typeface="MyriadPro"/>
              </a:rPr>
              <a:t>supranational bonds.</a:t>
            </a:r>
          </a:p>
          <a:p>
            <a:pPr marL="342900" indent="-342900">
              <a:lnSpc>
                <a:spcPct val="100000"/>
              </a:lnSpc>
              <a:buFont typeface="+mj-lt"/>
              <a:buAutoNum type="alphaUcPeriod"/>
            </a:pPr>
            <a:r>
              <a:rPr lang="en-US" sz="1800" b="1" dirty="0">
                <a:latin typeface="MyriadPro"/>
              </a:rPr>
              <a:t>non-sovereign bonds.</a:t>
            </a:r>
          </a:p>
        </p:txBody>
      </p:sp>
    </p:spTree>
    <p:extLst>
      <p:ext uri="{BB962C8B-B14F-4D97-AF65-F5344CB8AC3E}">
        <p14:creationId xmlns:p14="http://schemas.microsoft.com/office/powerpoint/2010/main" val="308872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3600"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p:txBody>
          <a:bodyPr>
            <a:normAutofit/>
          </a:bodyPr>
          <a:lstStyle/>
          <a:p>
            <a:pPr marL="0" indent="0">
              <a:buNone/>
            </a:pPr>
            <a:r>
              <a:rPr lang="en-US" dirty="0"/>
              <a:t>3. The external credit enhancement that has the </a:t>
            </a:r>
            <a:r>
              <a:rPr lang="en-US" i="1" dirty="0"/>
              <a:t>least </a:t>
            </a:r>
            <a:r>
              <a:rPr lang="en-US" dirty="0"/>
              <a:t>amount of third-party risk is a:</a:t>
            </a:r>
          </a:p>
          <a:p>
            <a:pPr marL="342900" indent="-342900">
              <a:lnSpc>
                <a:spcPct val="100000"/>
              </a:lnSpc>
              <a:buFont typeface="+mj-lt"/>
              <a:buAutoNum type="alphaUcPeriod"/>
            </a:pPr>
            <a:r>
              <a:rPr lang="en-US" sz="1800" b="1" dirty="0">
                <a:latin typeface="MyriadPro"/>
              </a:rPr>
              <a:t>surety bond.</a:t>
            </a:r>
          </a:p>
          <a:p>
            <a:pPr marL="342900" indent="-342900">
              <a:lnSpc>
                <a:spcPct val="100000"/>
              </a:lnSpc>
              <a:buFont typeface="+mj-lt"/>
              <a:buAutoNum type="alphaUcPeriod"/>
            </a:pPr>
            <a:r>
              <a:rPr lang="en-US" sz="1800" b="1" dirty="0">
                <a:latin typeface="MyriadPro"/>
              </a:rPr>
              <a:t>letter of credit.</a:t>
            </a:r>
          </a:p>
          <a:p>
            <a:pPr marL="342900" indent="-342900">
              <a:lnSpc>
                <a:spcPct val="100000"/>
              </a:lnSpc>
              <a:buFont typeface="+mj-lt"/>
              <a:buAutoNum type="alphaUcPeriod"/>
            </a:pPr>
            <a:r>
              <a:rPr lang="en-US" sz="1800" b="1" dirty="0">
                <a:latin typeface="MyriadPro"/>
              </a:rPr>
              <a:t>cash collateral account.</a:t>
            </a:r>
          </a:p>
          <a:p>
            <a:pPr marL="0" indent="0">
              <a:buNone/>
            </a:pPr>
            <a:r>
              <a:rPr lang="en-US" dirty="0"/>
              <a:t>4.An example of a covenant that protects bondholders against the dilution of their claims is a restriction on:</a:t>
            </a:r>
          </a:p>
          <a:p>
            <a:pPr marL="342900" indent="-342900">
              <a:lnSpc>
                <a:spcPct val="100000"/>
              </a:lnSpc>
              <a:buFont typeface="+mj-lt"/>
              <a:buAutoNum type="alphaUcPeriod"/>
            </a:pPr>
            <a:r>
              <a:rPr lang="en-US" sz="1800" b="1" dirty="0">
                <a:latin typeface="MyriadPro"/>
              </a:rPr>
              <a:t> debt.</a:t>
            </a:r>
          </a:p>
          <a:p>
            <a:pPr marL="342900" indent="-342900">
              <a:lnSpc>
                <a:spcPct val="100000"/>
              </a:lnSpc>
              <a:buFont typeface="+mj-lt"/>
              <a:buAutoNum type="alphaUcPeriod"/>
            </a:pPr>
            <a:r>
              <a:rPr lang="en-US" sz="1800" b="1" dirty="0">
                <a:latin typeface="MyriadPro"/>
              </a:rPr>
              <a:t>investments.</a:t>
            </a:r>
          </a:p>
          <a:p>
            <a:pPr marL="342900" indent="-342900">
              <a:lnSpc>
                <a:spcPct val="100000"/>
              </a:lnSpc>
              <a:buFont typeface="+mj-lt"/>
              <a:buAutoNum type="alphaUcPeriod"/>
            </a:pPr>
            <a:r>
              <a:rPr lang="en-US" sz="18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3600" dirty="0">
                <a:solidFill>
                  <a:srgbClr val="FF0000"/>
                </a:solidFill>
              </a:rPr>
              <a:t>Issuer</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Maturity</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Par value</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Coupon rate and frequency</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Currency denomination</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3018</TotalTime>
  <Words>1389</Words>
  <Application>Microsoft Office PowerPoint</Application>
  <PresentationFormat>Widescreen</PresentationFormat>
  <Paragraphs>163</Paragraphs>
  <Slides>20</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MyriadPro</vt:lpstr>
      <vt:lpstr>Tw Cen MT</vt:lpstr>
      <vt:lpstr>Tw Cen MT Condensed</vt:lpstr>
      <vt:lpstr>WarnockPro</vt:lpstr>
      <vt:lpstr>华文仿宋</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41</cp:revision>
  <dcterms:created xsi:type="dcterms:W3CDTF">2022-10-07T10:56:21Z</dcterms:created>
  <dcterms:modified xsi:type="dcterms:W3CDTF">2022-10-13T09:07:08Z</dcterms:modified>
</cp:coreProperties>
</file>