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3"/>
    <p:restoredTop sz="94734"/>
  </p:normalViewPr>
  <p:slideViewPr>
    <p:cSldViewPr snapToGrid="0">
      <p:cViewPr varScale="1">
        <p:scale>
          <a:sx n="65" d="100"/>
          <a:sy n="65" d="100"/>
        </p:scale>
        <p:origin x="10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10/14/2022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10/14/2022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10/14/2022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10/14/2022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p:txBody>
          <a:bodyPr/>
          <a:lstStyle/>
          <a:p>
            <a:r>
              <a:rPr lang="en-US" altLang="zh-CN" sz="4000" dirty="0">
                <a:solidFill>
                  <a:srgbClr val="FF0000"/>
                </a:solidFill>
              </a:rPr>
              <a:t>Content Of Bond Indenture</a:t>
            </a:r>
          </a:p>
          <a:p>
            <a:pPr>
              <a:buFont typeface="Wingdings" panose="05000000000000000000" pitchFamily="2" charset="2"/>
              <a:buChar char="§"/>
            </a:pPr>
            <a:r>
              <a:rPr lang="en-US" altLang="zh-CN" sz="2400" dirty="0"/>
              <a:t> the legal identity of the bond issuer and its legal form;</a:t>
            </a:r>
          </a:p>
          <a:p>
            <a:pPr>
              <a:buFont typeface="Wingdings" panose="05000000000000000000" pitchFamily="2" charset="2"/>
              <a:buChar char="§"/>
            </a:pPr>
            <a:r>
              <a:rPr lang="en-US" altLang="zh-CN" sz="2400" dirty="0"/>
              <a:t> the source of repayment proceeds;</a:t>
            </a:r>
          </a:p>
          <a:p>
            <a:pPr>
              <a:buFont typeface="Wingdings" panose="05000000000000000000" pitchFamily="2" charset="2"/>
              <a:buChar char="§"/>
            </a:pPr>
            <a:r>
              <a:rPr lang="en-US" altLang="zh-CN" sz="2400" dirty="0"/>
              <a:t> the asset or collateral backing (if any);</a:t>
            </a:r>
          </a:p>
          <a:p>
            <a:pPr>
              <a:buFont typeface="Wingdings" panose="05000000000000000000" pitchFamily="2" charset="2"/>
              <a:buChar char="§"/>
            </a:pPr>
            <a:r>
              <a:rPr lang="en-US" altLang="zh-CN" sz="2400" dirty="0"/>
              <a:t> the credit enhancements (if any); and</a:t>
            </a:r>
          </a:p>
          <a:p>
            <a:pPr>
              <a:buFont typeface="Wingdings" panose="05000000000000000000" pitchFamily="2" charset="2"/>
              <a:buChar char="§"/>
            </a:pPr>
            <a:r>
              <a:rPr lang="en-US" altLang="zh-CN" sz="2400" dirty="0"/>
              <a:t> the covenants (if any)</a:t>
            </a:r>
          </a:p>
          <a:p>
            <a:endParaRPr lang="en-US" dirty="0"/>
          </a:p>
        </p:txBody>
      </p:sp>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p:txBody>
          <a:bodyPr/>
          <a:lstStyle/>
          <a:p>
            <a:r>
              <a:rPr lang="en-US" dirty="0"/>
              <a:t>Because it would be impractical for the issuer to enter into a direct agreement with each bondholder, the indenture is usually held by a </a:t>
            </a:r>
            <a:r>
              <a:rPr lang="en-US" dirty="0">
                <a:solidFill>
                  <a:srgbClr val="FF0000"/>
                </a:solidFill>
              </a:rPr>
              <a:t>trustee</a:t>
            </a:r>
            <a:r>
              <a:rPr lang="en-US" dirty="0"/>
              <a:t>. The trustee is typically a financial institution acting as a fiduciary to ensure the issuer complies with the obligations specified in the indenture and to take action on behalf of the bondholders, when necessary.</a:t>
            </a:r>
          </a:p>
          <a:p>
            <a:r>
              <a:rPr lang="en-US" altLang="zh-CN" dirty="0"/>
              <a:t>Trustee’s</a:t>
            </a:r>
            <a:r>
              <a:rPr lang="zh-CN" altLang="en-US" dirty="0"/>
              <a:t> </a:t>
            </a:r>
            <a:r>
              <a:rPr lang="en-US" altLang="zh-CN" dirty="0"/>
              <a:t>duty:</a:t>
            </a:r>
          </a:p>
          <a:p>
            <a:pPr>
              <a:buFont typeface="Arial" panose="020B0604020202020204" pitchFamily="34" charset="0"/>
              <a:buChar char="•"/>
            </a:pPr>
            <a:r>
              <a:rPr lang="en-US" dirty="0"/>
              <a:t>Maintenance of required documentation and records</a:t>
            </a:r>
          </a:p>
          <a:p>
            <a:pPr>
              <a:buFont typeface="Arial" panose="020B0604020202020204" pitchFamily="34" charset="0"/>
              <a:buChar char="•"/>
            </a:pPr>
            <a:r>
              <a:rPr lang="en-US" dirty="0"/>
              <a:t>Appraising collateral </a:t>
            </a:r>
          </a:p>
          <a:p>
            <a:pPr>
              <a:buFont typeface="Arial" panose="020B0604020202020204" pitchFamily="34" charset="0"/>
              <a:buChar char="•"/>
            </a:pPr>
            <a:r>
              <a:rPr lang="en-US" dirty="0"/>
              <a:t>Invoicing the issuer for interest payments and principal repayments</a:t>
            </a:r>
          </a:p>
          <a:p>
            <a:pPr>
              <a:buFont typeface="Arial" panose="020B0604020202020204" pitchFamily="34" charset="0"/>
              <a:buChar char="•"/>
            </a:pPr>
            <a:r>
              <a:rPr lang="en-US" dirty="0"/>
              <a:t>Holding funds until they are paid</a:t>
            </a:r>
          </a:p>
          <a:p>
            <a:endParaRPr lang="en-US" dirty="0"/>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p:txBody>
          <a:bodyPr>
            <a:normAutofit/>
          </a:bodyPr>
          <a:lstStyle/>
          <a:p>
            <a:r>
              <a:rPr lang="en-US" sz="2800" dirty="0">
                <a:solidFill>
                  <a:srgbClr val="FF0000"/>
                </a:solidFill>
              </a:rPr>
              <a:t>Legal Identity of the Bond Issuer and Its Legal Form</a:t>
            </a:r>
          </a:p>
          <a:p>
            <a:pPr>
              <a:buFont typeface="Arial" panose="020B0604020202020204" pitchFamily="34" charset="0"/>
              <a:buChar char="•"/>
            </a:pPr>
            <a:r>
              <a:rPr lang="en-US" sz="2000" dirty="0"/>
              <a:t>Sovereign bond: Treasury (different from the body that administers the bond issue process)</a:t>
            </a:r>
          </a:p>
          <a:p>
            <a:pPr>
              <a:buFont typeface="Arial" panose="020B0604020202020204" pitchFamily="34" charset="0"/>
              <a:buChar char="•"/>
            </a:pPr>
            <a:r>
              <a:rPr lang="en-US" sz="2000" dirty="0"/>
              <a:t>Corporate bond: corporate legal entity(subsidiary of parent legal entity/holding company)</a:t>
            </a:r>
          </a:p>
          <a:p>
            <a:pPr>
              <a:buFont typeface="Arial" panose="020B0604020202020204" pitchFamily="34" charset="0"/>
              <a:buChar char="•"/>
            </a:pPr>
            <a:r>
              <a:rPr lang="en-US" sz="2000" dirty="0"/>
              <a:t>ABS: special purpose entity/special purpose vehicle(bankruptcy remoteness)</a:t>
            </a:r>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p:txBody>
          <a:bodyPr/>
          <a:lstStyle/>
          <a:p>
            <a:r>
              <a:rPr lang="en-US" sz="2800" dirty="0">
                <a:solidFill>
                  <a:srgbClr val="FF0000"/>
                </a:solidFill>
              </a:rPr>
              <a:t>Source of repayment proceeds</a:t>
            </a:r>
          </a:p>
          <a:p>
            <a:pPr>
              <a:buFont typeface="Arial" panose="020B0604020202020204" pitchFamily="34" charset="0"/>
              <a:buChar char="•"/>
            </a:pPr>
            <a:r>
              <a:rPr lang="en-US" sz="2000" dirty="0"/>
              <a:t>Supranational organization: repayment of previous loan/paid-in capital from members</a:t>
            </a:r>
          </a:p>
          <a:p>
            <a:pPr>
              <a:buFont typeface="Arial" panose="020B0604020202020204" pitchFamily="34" charset="0"/>
              <a:buChar char="•"/>
            </a:pPr>
            <a:r>
              <a:rPr lang="en-US" sz="2000" dirty="0"/>
              <a:t>Sovereign bond: tax/ print money/ foreign currency reserve</a:t>
            </a:r>
          </a:p>
          <a:p>
            <a:pPr>
              <a:buFont typeface="Arial" panose="020B0604020202020204" pitchFamily="34" charset="0"/>
              <a:buChar char="•"/>
            </a:pPr>
            <a:r>
              <a:rPr lang="en-US" sz="2000" dirty="0"/>
              <a:t>Non-sovereign bond: general tax/ cash flow of the project/ special tax or fees</a:t>
            </a:r>
          </a:p>
          <a:p>
            <a:pPr>
              <a:buFont typeface="Arial" panose="020B0604020202020204" pitchFamily="34" charset="0"/>
              <a:buChar char="•"/>
            </a:pPr>
            <a:r>
              <a:rPr lang="en-US" sz="2000" dirty="0"/>
              <a:t>Corporate bond: cash flow through its operation</a:t>
            </a:r>
          </a:p>
          <a:p>
            <a:pPr>
              <a:buFont typeface="Arial" panose="020B0604020202020204" pitchFamily="34" charset="0"/>
              <a:buChar char="•"/>
            </a:pPr>
            <a:r>
              <a:rPr lang="en-US" sz="2000" dirty="0"/>
              <a:t>ABS: cash flow generated by underlying financial asset</a:t>
            </a:r>
          </a:p>
          <a:p>
            <a:endParaRPr lang="en-US" dirty="0"/>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p:txBody>
          <a:bodyPr>
            <a:normAutofit fontScale="92500" lnSpcReduction="20000"/>
          </a:bodyPr>
          <a:lstStyle/>
          <a:p>
            <a:r>
              <a:rPr lang="en-US" sz="3000" dirty="0">
                <a:solidFill>
                  <a:srgbClr val="FF0000"/>
                </a:solidFill>
              </a:rPr>
              <a:t>Asset or collateral backing</a:t>
            </a:r>
          </a:p>
          <a:p>
            <a:r>
              <a:rPr lang="en-US" dirty="0"/>
              <a:t>Secured bond/unsecured bond</a:t>
            </a:r>
          </a:p>
          <a:p>
            <a:r>
              <a:rPr lang="en-US" dirty="0"/>
              <a:t>Senior debt/subordinated debt/junior debt</a:t>
            </a:r>
          </a:p>
          <a:p>
            <a:r>
              <a:rPr lang="en-US" dirty="0">
                <a:solidFill>
                  <a:srgbClr val="FF0000"/>
                </a:solidFill>
              </a:rPr>
              <a:t>Debentures</a:t>
            </a:r>
            <a:r>
              <a:rPr lang="en-US" dirty="0"/>
              <a:t> are a type of bond that can be secured or unsecured.</a:t>
            </a:r>
          </a:p>
          <a:p>
            <a:r>
              <a:rPr lang="en-US" sz="3000" dirty="0">
                <a:solidFill>
                  <a:srgbClr val="FF0000"/>
                </a:solidFill>
              </a:rPr>
              <a:t>Types of collateral backing</a:t>
            </a:r>
          </a:p>
          <a:p>
            <a:pPr>
              <a:buFont typeface="Arial" panose="020B0604020202020204" pitchFamily="34" charset="0"/>
              <a:buChar char="•"/>
            </a:pPr>
            <a:r>
              <a:rPr lang="en-US" dirty="0"/>
              <a:t>Collateral trust bonds (backed by securities such as common shares, other bonds)</a:t>
            </a:r>
          </a:p>
          <a:p>
            <a:pPr>
              <a:buFont typeface="Arial" panose="020B0604020202020204" pitchFamily="34" charset="0"/>
              <a:buChar char="•"/>
            </a:pPr>
            <a:r>
              <a:rPr lang="en-US" dirty="0"/>
              <a:t>Equipment trust certificates(secured by equipment or physical asset)</a:t>
            </a:r>
          </a:p>
          <a:p>
            <a:pPr>
              <a:buFont typeface="Arial" panose="020B0604020202020204" pitchFamily="34" charset="0"/>
              <a:buChar char="•"/>
            </a:pPr>
            <a:r>
              <a:rPr lang="en-US" dirty="0"/>
              <a:t>ABS(mortgaged property, motor)</a:t>
            </a:r>
          </a:p>
          <a:p>
            <a:pPr>
              <a:buFont typeface="Arial" panose="020B0604020202020204" pitchFamily="34" charset="0"/>
              <a:buChar char="•"/>
            </a:pPr>
            <a:r>
              <a:rPr lang="en-US" dirty="0"/>
              <a:t>Covered bonds(similar to ABS but offer bondholders recourse against both the financial institution and the underlying asset pool)</a:t>
            </a:r>
          </a:p>
          <a:p>
            <a:endParaRPr lang="en-US" dirty="0"/>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p:txBody>
          <a:bodyPr>
            <a:normAutofit/>
          </a:bodyPr>
          <a:lstStyle/>
          <a:p>
            <a:r>
              <a:rPr lang="en-US" sz="2800" dirty="0">
                <a:solidFill>
                  <a:srgbClr val="FF0000"/>
                </a:solidFill>
              </a:rPr>
              <a:t>Credit enhancements</a:t>
            </a:r>
          </a:p>
          <a:p>
            <a:pPr lvl="1"/>
            <a:r>
              <a:rPr lang="en-US" sz="2400" dirty="0">
                <a:solidFill>
                  <a:srgbClr val="FF0000"/>
                </a:solidFill>
              </a:rPr>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solidFill>
                  <a:srgbClr val="FF0000"/>
                </a:solidFill>
              </a:rPr>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sz="2800" dirty="0">
              <a:solidFill>
                <a:srgbClr val="FF0000"/>
              </a:solidFill>
            </a:endParaRPr>
          </a:p>
          <a:p>
            <a:endParaRPr lang="en-US" sz="2800" dirty="0">
              <a:solidFill>
                <a:srgbClr val="FF0000"/>
              </a:solidFill>
            </a:endParaRPr>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dirty="0">
                <a:solidFill>
                  <a:srgbClr val="FF0000"/>
                </a:solidFill>
              </a:rPr>
              <a:t>Covenants</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p:txBody>
          <a:bodyPr>
            <a:normAutofit/>
          </a:bodyPr>
          <a:lstStyle/>
          <a:p>
            <a:r>
              <a:rPr lang="en-US" sz="2400" dirty="0"/>
              <a:t>Affirmative covenants typically do not impose additional costs to the issuer and do not materially constrain the issuer’s discretion regarding how to operate its business.</a:t>
            </a:r>
          </a:p>
          <a:p>
            <a:r>
              <a:rPr lang="en-US" sz="2400" dirty="0"/>
              <a:t>In contrast, negative covenants are frequently costly and materially constrain the issuer’s potential business decisions. They protect bondholders from the dilution of their claims, asset withdrawals or substitutions, and suboptimal investments by the issuer.</a:t>
            </a:r>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3600"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p:txBody>
          <a:bodyPr>
            <a:normAutofit/>
          </a:bodyPr>
          <a:lstStyle/>
          <a:p>
            <a:pPr marL="0" indent="0">
              <a:buNone/>
            </a:pPr>
            <a:r>
              <a:rPr lang="en-US" dirty="0"/>
              <a:t>1.The major advantage of issuing bonds through a special legal entity is:</a:t>
            </a:r>
          </a:p>
          <a:p>
            <a:pPr marL="342900" indent="-342900">
              <a:lnSpc>
                <a:spcPct val="100000"/>
              </a:lnSpc>
              <a:buFont typeface="+mj-lt"/>
              <a:buAutoNum type="alphaUcPeriod"/>
            </a:pPr>
            <a:r>
              <a:rPr lang="en-US" sz="1800" b="1" dirty="0">
                <a:latin typeface="MyriadPro"/>
              </a:rPr>
              <a:t>bankruptcy remoteness.</a:t>
            </a:r>
          </a:p>
          <a:p>
            <a:pPr marL="342900" indent="-342900">
              <a:lnSpc>
                <a:spcPct val="100000"/>
              </a:lnSpc>
              <a:buFont typeface="+mj-lt"/>
              <a:buAutoNum type="alphaUcPeriod"/>
            </a:pPr>
            <a:r>
              <a:rPr lang="en-US" sz="1800" b="1" dirty="0">
                <a:latin typeface="MyriadPro"/>
              </a:rPr>
              <a:t>beneficial tax treatments.</a:t>
            </a:r>
          </a:p>
          <a:p>
            <a:pPr marL="342900" indent="-342900">
              <a:lnSpc>
                <a:spcPct val="100000"/>
              </a:lnSpc>
              <a:buFont typeface="+mj-lt"/>
              <a:buAutoNum type="alphaUcPeriod"/>
            </a:pPr>
            <a:r>
              <a:rPr lang="en-US" sz="1800" b="1" dirty="0">
                <a:latin typeface="MyriadPro"/>
              </a:rPr>
              <a:t>greater liquidity and lower issuing costs.</a:t>
            </a:r>
          </a:p>
          <a:p>
            <a:pPr marL="0" indent="0">
              <a:buNone/>
            </a:pPr>
            <a:r>
              <a:rPr lang="en-US" dirty="0"/>
              <a:t>2.The category of bond most likely repaid from the repayment of previous loans made by the issuer is:</a:t>
            </a:r>
          </a:p>
          <a:p>
            <a:pPr marL="342900" indent="-342900">
              <a:lnSpc>
                <a:spcPct val="100000"/>
              </a:lnSpc>
              <a:buFont typeface="+mj-lt"/>
              <a:buAutoNum type="alphaUcPeriod"/>
            </a:pPr>
            <a:r>
              <a:rPr lang="en-US" sz="1800" b="1" dirty="0">
                <a:latin typeface="MyriadPro"/>
              </a:rPr>
              <a:t>sovereign bonds.</a:t>
            </a:r>
          </a:p>
          <a:p>
            <a:pPr marL="342900" indent="-342900">
              <a:lnSpc>
                <a:spcPct val="100000"/>
              </a:lnSpc>
              <a:buFont typeface="+mj-lt"/>
              <a:buAutoNum type="alphaUcPeriod"/>
            </a:pPr>
            <a:r>
              <a:rPr lang="en-US" sz="1800" b="1" dirty="0">
                <a:latin typeface="MyriadPro"/>
              </a:rPr>
              <a:t>supranational bonds.</a:t>
            </a:r>
          </a:p>
          <a:p>
            <a:pPr marL="342900" indent="-342900">
              <a:lnSpc>
                <a:spcPct val="100000"/>
              </a:lnSpc>
              <a:buFont typeface="+mj-lt"/>
              <a:buAutoNum type="alphaUcPeriod"/>
            </a:pPr>
            <a:r>
              <a:rPr lang="en-US" sz="1800" b="1" dirty="0">
                <a:latin typeface="MyriadPro"/>
              </a:rPr>
              <a:t>non-sovereign bonds.</a:t>
            </a:r>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p:txBody>
          <a:bodyPr>
            <a:normAutofit/>
          </a:bodyPr>
          <a:lstStyle/>
          <a:p>
            <a:pPr marL="0" indent="0">
              <a:buNone/>
            </a:pPr>
            <a:r>
              <a:rPr lang="en-US" dirty="0"/>
              <a:t>3.The external credit enhancement that has the </a:t>
            </a:r>
            <a:r>
              <a:rPr lang="en-US" i="1" dirty="0"/>
              <a:t>least </a:t>
            </a:r>
            <a:r>
              <a:rPr lang="en-US" dirty="0"/>
              <a:t>amount of third-party risk is a:</a:t>
            </a:r>
          </a:p>
          <a:p>
            <a:pPr marL="342900" indent="-342900">
              <a:lnSpc>
                <a:spcPct val="100000"/>
              </a:lnSpc>
              <a:buFont typeface="+mj-lt"/>
              <a:buAutoNum type="alphaUcPeriod"/>
            </a:pPr>
            <a:r>
              <a:rPr lang="en-US" sz="1800" b="1" dirty="0">
                <a:latin typeface="MyriadPro"/>
              </a:rPr>
              <a:t>surety bond.</a:t>
            </a:r>
          </a:p>
          <a:p>
            <a:pPr marL="342900" indent="-342900">
              <a:lnSpc>
                <a:spcPct val="100000"/>
              </a:lnSpc>
              <a:buFont typeface="+mj-lt"/>
              <a:buAutoNum type="alphaUcPeriod"/>
            </a:pPr>
            <a:r>
              <a:rPr lang="en-US" sz="1800" b="1" dirty="0">
                <a:latin typeface="MyriadPro"/>
              </a:rPr>
              <a:t>letter of credit.</a:t>
            </a:r>
          </a:p>
          <a:p>
            <a:pPr marL="342900" indent="-342900">
              <a:lnSpc>
                <a:spcPct val="100000"/>
              </a:lnSpc>
              <a:buFont typeface="+mj-lt"/>
              <a:buAutoNum type="alphaUcPeriod"/>
            </a:pPr>
            <a:r>
              <a:rPr lang="en-US" sz="1800" b="1" dirty="0">
                <a:latin typeface="MyriadPro"/>
              </a:rPr>
              <a:t>cash collateral account.</a:t>
            </a:r>
          </a:p>
          <a:p>
            <a:pPr marL="0" indent="0">
              <a:buNone/>
            </a:pPr>
            <a:r>
              <a:rPr lang="en-US" dirty="0"/>
              <a:t>4.An example of a covenant that protects bondholders against the dilution of their claims is a restriction on:</a:t>
            </a:r>
          </a:p>
          <a:p>
            <a:pPr marL="342900" indent="-342900">
              <a:lnSpc>
                <a:spcPct val="100000"/>
              </a:lnSpc>
              <a:buFont typeface="+mj-lt"/>
              <a:buAutoNum type="alphaUcPeriod"/>
            </a:pPr>
            <a:r>
              <a:rPr lang="en-US" sz="1800" b="1" dirty="0">
                <a:latin typeface="MyriadPro"/>
              </a:rPr>
              <a:t>debt.</a:t>
            </a:r>
          </a:p>
          <a:p>
            <a:pPr marL="342900" indent="-342900">
              <a:lnSpc>
                <a:spcPct val="100000"/>
              </a:lnSpc>
              <a:buFont typeface="+mj-lt"/>
              <a:buAutoNum type="alphaUcPeriod"/>
            </a:pPr>
            <a:r>
              <a:rPr lang="en-US" sz="1800" b="1" dirty="0">
                <a:latin typeface="MyriadPro"/>
              </a:rPr>
              <a:t>investments.</a:t>
            </a:r>
          </a:p>
          <a:p>
            <a:pPr marL="342900" indent="-342900">
              <a:lnSpc>
                <a:spcPct val="100000"/>
              </a:lnSpc>
              <a:buFont typeface="+mj-lt"/>
              <a:buAutoNum type="alphaUcPeriod"/>
            </a:pPr>
            <a:r>
              <a:rPr lang="en-US" sz="18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3600" dirty="0">
                <a:solidFill>
                  <a:srgbClr val="FF0000"/>
                </a:solidFill>
              </a:rPr>
              <a:t>Issuer</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Maturity</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Par value</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Coupon rate and frequency</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Currency denomination</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3463</TotalTime>
  <Words>1458</Words>
  <Application>Microsoft Office PowerPoint</Application>
  <PresentationFormat>Widescreen</PresentationFormat>
  <Paragraphs>166</Paragraphs>
  <Slides>21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MyriadPro</vt:lpstr>
      <vt:lpstr>Tw Cen MT</vt:lpstr>
      <vt:lpstr>Tw Cen MT Condensed</vt:lpstr>
      <vt:lpstr>WarnockPro</vt:lpstr>
      <vt:lpstr>华文仿宋</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46</cp:revision>
  <dcterms:created xsi:type="dcterms:W3CDTF">2022-10-07T10:56:21Z</dcterms:created>
  <dcterms:modified xsi:type="dcterms:W3CDTF">2022-10-14T08:15:10Z</dcterms:modified>
</cp:coreProperties>
</file>