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2" r:id="rId55"/>
    <p:sldId id="310" r:id="rId56"/>
    <p:sldId id="311" r:id="rId57"/>
    <p:sldId id="315" r:id="rId58"/>
    <p:sldId id="313" r:id="rId59"/>
    <p:sldId id="314" r:id="rId60"/>
    <p:sldId id="316" r:id="rId61"/>
    <p:sldId id="317" r:id="rId62"/>
    <p:sldId id="318" r:id="rId63"/>
    <p:sldId id="319" r:id="rId64"/>
    <p:sldId id="320" r:id="rId65"/>
    <p:sldId id="321" r:id="rId66"/>
    <p:sldId id="322" r:id="rId67"/>
    <p:sldId id="32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45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A47AD0-24F6-4DB2-95DD-60EA46AC919C}"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3250FC-965A-46CD-929D-AC68AC21320E}" type="slidenum">
              <a:rPr lang="en-US" smtClean="0"/>
              <a:t>‹#›</a:t>
            </a:fld>
            <a:endParaRPr lang="en-US"/>
          </a:p>
        </p:txBody>
      </p:sp>
    </p:spTree>
    <p:extLst>
      <p:ext uri="{BB962C8B-B14F-4D97-AF65-F5344CB8AC3E}">
        <p14:creationId xmlns:p14="http://schemas.microsoft.com/office/powerpoint/2010/main" val="1287825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A47AD0-24F6-4DB2-95DD-60EA46AC919C}"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3250FC-965A-46CD-929D-AC68AC21320E}" type="slidenum">
              <a:rPr lang="en-US" smtClean="0"/>
              <a:t>‹#›</a:t>
            </a:fld>
            <a:endParaRPr lang="en-US"/>
          </a:p>
        </p:txBody>
      </p:sp>
    </p:spTree>
    <p:extLst>
      <p:ext uri="{BB962C8B-B14F-4D97-AF65-F5344CB8AC3E}">
        <p14:creationId xmlns:p14="http://schemas.microsoft.com/office/powerpoint/2010/main" val="672625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A47AD0-24F6-4DB2-95DD-60EA46AC919C}"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3250FC-965A-46CD-929D-AC68AC21320E}" type="slidenum">
              <a:rPr lang="en-US" smtClean="0"/>
              <a:t>‹#›</a:t>
            </a:fld>
            <a:endParaRPr lang="en-US"/>
          </a:p>
        </p:txBody>
      </p:sp>
    </p:spTree>
    <p:extLst>
      <p:ext uri="{BB962C8B-B14F-4D97-AF65-F5344CB8AC3E}">
        <p14:creationId xmlns:p14="http://schemas.microsoft.com/office/powerpoint/2010/main" val="151923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A47AD0-24F6-4DB2-95DD-60EA46AC919C}"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3250FC-965A-46CD-929D-AC68AC21320E}" type="slidenum">
              <a:rPr lang="en-US" smtClean="0"/>
              <a:t>‹#›</a:t>
            </a:fld>
            <a:endParaRPr lang="en-US"/>
          </a:p>
        </p:txBody>
      </p:sp>
    </p:spTree>
    <p:extLst>
      <p:ext uri="{BB962C8B-B14F-4D97-AF65-F5344CB8AC3E}">
        <p14:creationId xmlns:p14="http://schemas.microsoft.com/office/powerpoint/2010/main" val="50842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47AD0-24F6-4DB2-95DD-60EA46AC919C}"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3250FC-965A-46CD-929D-AC68AC21320E}" type="slidenum">
              <a:rPr lang="en-US" smtClean="0"/>
              <a:t>‹#›</a:t>
            </a:fld>
            <a:endParaRPr lang="en-US"/>
          </a:p>
        </p:txBody>
      </p:sp>
    </p:spTree>
    <p:extLst>
      <p:ext uri="{BB962C8B-B14F-4D97-AF65-F5344CB8AC3E}">
        <p14:creationId xmlns:p14="http://schemas.microsoft.com/office/powerpoint/2010/main" val="273610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A47AD0-24F6-4DB2-95DD-60EA46AC919C}"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3250FC-965A-46CD-929D-AC68AC21320E}" type="slidenum">
              <a:rPr lang="en-US" smtClean="0"/>
              <a:t>‹#›</a:t>
            </a:fld>
            <a:endParaRPr lang="en-US"/>
          </a:p>
        </p:txBody>
      </p:sp>
    </p:spTree>
    <p:extLst>
      <p:ext uri="{BB962C8B-B14F-4D97-AF65-F5344CB8AC3E}">
        <p14:creationId xmlns:p14="http://schemas.microsoft.com/office/powerpoint/2010/main" val="1914507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A47AD0-24F6-4DB2-95DD-60EA46AC919C}" type="datetimeFigureOut">
              <a:rPr lang="en-US" smtClean="0"/>
              <a:t>7/30/2020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3250FC-965A-46CD-929D-AC68AC21320E}" type="slidenum">
              <a:rPr lang="en-US" smtClean="0"/>
              <a:t>‹#›</a:t>
            </a:fld>
            <a:endParaRPr lang="en-US"/>
          </a:p>
        </p:txBody>
      </p:sp>
    </p:spTree>
    <p:extLst>
      <p:ext uri="{BB962C8B-B14F-4D97-AF65-F5344CB8AC3E}">
        <p14:creationId xmlns:p14="http://schemas.microsoft.com/office/powerpoint/2010/main" val="345736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A47AD0-24F6-4DB2-95DD-60EA46AC919C}" type="datetimeFigureOut">
              <a:rPr lang="en-US" smtClean="0"/>
              <a:t>7/30/2020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3250FC-965A-46CD-929D-AC68AC21320E}" type="slidenum">
              <a:rPr lang="en-US" smtClean="0"/>
              <a:t>‹#›</a:t>
            </a:fld>
            <a:endParaRPr lang="en-US"/>
          </a:p>
        </p:txBody>
      </p:sp>
    </p:spTree>
    <p:extLst>
      <p:ext uri="{BB962C8B-B14F-4D97-AF65-F5344CB8AC3E}">
        <p14:creationId xmlns:p14="http://schemas.microsoft.com/office/powerpoint/2010/main" val="252053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47AD0-24F6-4DB2-95DD-60EA46AC919C}" type="datetimeFigureOut">
              <a:rPr lang="en-US" smtClean="0"/>
              <a:t>7/30/2020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3250FC-965A-46CD-929D-AC68AC21320E}" type="slidenum">
              <a:rPr lang="en-US" smtClean="0"/>
              <a:t>‹#›</a:t>
            </a:fld>
            <a:endParaRPr lang="en-US"/>
          </a:p>
        </p:txBody>
      </p:sp>
    </p:spTree>
    <p:extLst>
      <p:ext uri="{BB962C8B-B14F-4D97-AF65-F5344CB8AC3E}">
        <p14:creationId xmlns:p14="http://schemas.microsoft.com/office/powerpoint/2010/main" val="68802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47AD0-24F6-4DB2-95DD-60EA46AC919C}"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3250FC-965A-46CD-929D-AC68AC21320E}" type="slidenum">
              <a:rPr lang="en-US" smtClean="0"/>
              <a:t>‹#›</a:t>
            </a:fld>
            <a:endParaRPr lang="en-US"/>
          </a:p>
        </p:txBody>
      </p:sp>
    </p:spTree>
    <p:extLst>
      <p:ext uri="{BB962C8B-B14F-4D97-AF65-F5344CB8AC3E}">
        <p14:creationId xmlns:p14="http://schemas.microsoft.com/office/powerpoint/2010/main" val="107563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47AD0-24F6-4DB2-95DD-60EA46AC919C}"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3250FC-965A-46CD-929D-AC68AC21320E}" type="slidenum">
              <a:rPr lang="en-US" smtClean="0"/>
              <a:t>‹#›</a:t>
            </a:fld>
            <a:endParaRPr lang="en-US"/>
          </a:p>
        </p:txBody>
      </p:sp>
    </p:spTree>
    <p:extLst>
      <p:ext uri="{BB962C8B-B14F-4D97-AF65-F5344CB8AC3E}">
        <p14:creationId xmlns:p14="http://schemas.microsoft.com/office/powerpoint/2010/main" val="119230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47AD0-24F6-4DB2-95DD-60EA46AC919C}" type="datetimeFigureOut">
              <a:rPr lang="en-US" smtClean="0"/>
              <a:t>7/30/2020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250FC-965A-46CD-929D-AC68AC21320E}" type="slidenum">
              <a:rPr lang="en-US" smtClean="0"/>
              <a:t>‹#›</a:t>
            </a:fld>
            <a:endParaRPr lang="en-US"/>
          </a:p>
        </p:txBody>
      </p:sp>
    </p:spTree>
    <p:extLst>
      <p:ext uri="{BB962C8B-B14F-4D97-AF65-F5344CB8AC3E}">
        <p14:creationId xmlns:p14="http://schemas.microsoft.com/office/powerpoint/2010/main" val="2765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1.REVIEW </a:t>
            </a:r>
            <a:r>
              <a:rPr lang="en-US" sz="3200" dirty="0"/>
              <a:t>OF FOREIGN EXCHANGE CONCEPTS</a:t>
            </a:r>
          </a:p>
        </p:txBody>
      </p:sp>
      <p:sp>
        <p:nvSpPr>
          <p:cNvPr id="3" name="Content Placeholder 2"/>
          <p:cNvSpPr>
            <a:spLocks noGrp="1"/>
          </p:cNvSpPr>
          <p:nvPr>
            <p:ph idx="1"/>
          </p:nvPr>
        </p:nvSpPr>
        <p:spPr/>
        <p:txBody>
          <a:bodyPr/>
          <a:lstStyle/>
          <a:p>
            <a:r>
              <a:rPr lang="en-US" sz="2400" b="1" dirty="0"/>
              <a:t>1</a:t>
            </a:r>
            <a:r>
              <a:rPr lang="en-US" sz="2400" b="1" dirty="0" smtClean="0"/>
              <a:t>.1 spot markets</a:t>
            </a:r>
          </a:p>
          <a:p>
            <a:r>
              <a:rPr lang="en-US" sz="2400" dirty="0"/>
              <a:t>In foreign exchange markets—as </a:t>
            </a:r>
            <a:r>
              <a:rPr lang="en-US" sz="2400" dirty="0" smtClean="0"/>
              <a:t>in other </a:t>
            </a:r>
            <a:r>
              <a:rPr lang="en-US" sz="2400" dirty="0"/>
              <a:t>financial markets—market participants confront a </a:t>
            </a:r>
            <a:r>
              <a:rPr lang="en-US" sz="2400" dirty="0" smtClean="0"/>
              <a:t>two-sided price </a:t>
            </a:r>
            <a:r>
              <a:rPr lang="en-US" sz="2400" dirty="0"/>
              <a:t>in the </a:t>
            </a:r>
            <a:r>
              <a:rPr lang="en-US" sz="2400" dirty="0" smtClean="0"/>
              <a:t>form of </a:t>
            </a:r>
            <a:r>
              <a:rPr lang="en-US" sz="2400" dirty="0"/>
              <a:t>a bid price and an offer price (also called an ask price) being quoted by </a:t>
            </a:r>
            <a:r>
              <a:rPr lang="en-US" sz="2400" dirty="0" smtClean="0"/>
              <a:t>potential counterparties.</a:t>
            </a:r>
          </a:p>
          <a:p>
            <a:r>
              <a:rPr lang="en-US" sz="2400" dirty="0"/>
              <a:t>For </a:t>
            </a:r>
            <a:r>
              <a:rPr lang="en-US" sz="2400" dirty="0" smtClean="0"/>
              <a:t>example, given </a:t>
            </a:r>
            <a:r>
              <a:rPr lang="en-US" sz="2400" dirty="0"/>
              <a:t>a price request from a client, a dealer might quote a </a:t>
            </a:r>
            <a:r>
              <a:rPr lang="en-US" sz="2400" dirty="0" smtClean="0"/>
              <a:t>two-sided price </a:t>
            </a:r>
            <a:r>
              <a:rPr lang="en-US" sz="2400" dirty="0"/>
              <a:t>on </a:t>
            </a:r>
            <a:r>
              <a:rPr lang="en-US" sz="2400" dirty="0" smtClean="0"/>
              <a:t>the spot </a:t>
            </a:r>
            <a:r>
              <a:rPr lang="en-US" sz="2400" dirty="0"/>
              <a:t>USD/EUR exchange rate of 1.3648/1.3652.</a:t>
            </a:r>
          </a:p>
        </p:txBody>
      </p:sp>
    </p:spTree>
    <p:extLst>
      <p:ext uri="{BB962C8B-B14F-4D97-AF65-F5344CB8AC3E}">
        <p14:creationId xmlns:p14="http://schemas.microsoft.com/office/powerpoint/2010/main" val="652960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2.CURRENCY RISK AND PORTFOLIO RETURN AND RISK</a:t>
            </a:r>
          </a:p>
        </p:txBody>
      </p:sp>
      <p:sp>
        <p:nvSpPr>
          <p:cNvPr id="3" name="Content Placeholder 2"/>
          <p:cNvSpPr>
            <a:spLocks noGrp="1"/>
          </p:cNvSpPr>
          <p:nvPr>
            <p:ph idx="1"/>
          </p:nvPr>
        </p:nvSpPr>
        <p:spPr/>
        <p:txBody>
          <a:bodyPr>
            <a:normAutofit/>
          </a:bodyPr>
          <a:lstStyle/>
          <a:p>
            <a:r>
              <a:rPr lang="en-US" sz="2400" b="1" dirty="0" smtClean="0"/>
              <a:t>2.2 volatility decomposition</a:t>
            </a:r>
          </a:p>
          <a:p>
            <a:r>
              <a:rPr lang="el-GR" sz="2400" dirty="0"/>
              <a:t>σ</a:t>
            </a:r>
            <a:r>
              <a:rPr lang="el-GR" sz="2400" baseline="30000" dirty="0"/>
              <a:t>2</a:t>
            </a:r>
            <a:r>
              <a:rPr lang="el-GR" sz="2400" dirty="0"/>
              <a:t>(</a:t>
            </a:r>
            <a:r>
              <a:rPr lang="en-US" sz="2400" i="1" dirty="0"/>
              <a:t>RDC</a:t>
            </a:r>
            <a:r>
              <a:rPr lang="en-US" sz="2400" dirty="0"/>
              <a:t>) ≈ </a:t>
            </a:r>
            <a:r>
              <a:rPr lang="el-GR" sz="2400" dirty="0"/>
              <a:t>σ</a:t>
            </a:r>
            <a:r>
              <a:rPr lang="el-GR" sz="2400" baseline="30000" dirty="0"/>
              <a:t>2</a:t>
            </a:r>
            <a:r>
              <a:rPr lang="el-GR" sz="2400" dirty="0"/>
              <a:t>(</a:t>
            </a:r>
            <a:r>
              <a:rPr lang="en-US" sz="2400" i="1" dirty="0"/>
              <a:t>RFC</a:t>
            </a:r>
            <a:r>
              <a:rPr lang="en-US" sz="2400" dirty="0"/>
              <a:t>) + </a:t>
            </a:r>
            <a:r>
              <a:rPr lang="el-GR" sz="2400" dirty="0"/>
              <a:t>σ</a:t>
            </a:r>
            <a:r>
              <a:rPr lang="el-GR" sz="2400" baseline="30000" dirty="0"/>
              <a:t>2</a:t>
            </a:r>
            <a:r>
              <a:rPr lang="el-GR" sz="2400" dirty="0"/>
              <a:t>(</a:t>
            </a:r>
            <a:r>
              <a:rPr lang="en-US" sz="2400" i="1" dirty="0"/>
              <a:t>RFX</a:t>
            </a:r>
            <a:r>
              <a:rPr lang="en-US" sz="2400" dirty="0"/>
              <a:t>) + 2</a:t>
            </a:r>
            <a:r>
              <a:rPr lang="el-GR" sz="2400" dirty="0"/>
              <a:t>σ(</a:t>
            </a:r>
            <a:r>
              <a:rPr lang="en-US" sz="2400" i="1" dirty="0"/>
              <a:t>RFC</a:t>
            </a:r>
            <a:r>
              <a:rPr lang="en-US" sz="2400" dirty="0"/>
              <a:t>)</a:t>
            </a:r>
            <a:r>
              <a:rPr lang="el-GR" sz="2400" dirty="0"/>
              <a:t>σ(</a:t>
            </a:r>
            <a:r>
              <a:rPr lang="en-US" sz="2400" i="1" dirty="0"/>
              <a:t>RFX</a:t>
            </a:r>
            <a:r>
              <a:rPr lang="en-US" sz="2400" dirty="0"/>
              <a:t>)</a:t>
            </a:r>
            <a:r>
              <a:rPr lang="el-GR" sz="2400" dirty="0"/>
              <a:t>ρ(</a:t>
            </a:r>
            <a:r>
              <a:rPr lang="en-US" sz="2400" i="1" dirty="0" smtClean="0"/>
              <a:t>RFC</a:t>
            </a:r>
            <a:r>
              <a:rPr lang="en-US" sz="2400" dirty="0" smtClean="0"/>
              <a:t>,</a:t>
            </a:r>
            <a:r>
              <a:rPr lang="en-US" sz="2400" i="1" dirty="0" smtClean="0"/>
              <a:t>RFX</a:t>
            </a:r>
            <a:r>
              <a:rPr lang="en-US" sz="2400" dirty="0" smtClean="0"/>
              <a:t>)</a:t>
            </a:r>
          </a:p>
          <a:p>
            <a:endParaRPr lang="en-US" sz="2400" b="1" dirty="0"/>
          </a:p>
        </p:txBody>
      </p:sp>
    </p:spTree>
    <p:extLst>
      <p:ext uri="{BB962C8B-B14F-4D97-AF65-F5344CB8AC3E}">
        <p14:creationId xmlns:p14="http://schemas.microsoft.com/office/powerpoint/2010/main" val="312480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2.CURRENCY RISK AND PORTFOLIO RETURN AND RISK</a:t>
            </a:r>
          </a:p>
        </p:txBody>
      </p:sp>
      <p:sp>
        <p:nvSpPr>
          <p:cNvPr id="3" name="Content Placeholder 2"/>
          <p:cNvSpPr>
            <a:spLocks noGrp="1"/>
          </p:cNvSpPr>
          <p:nvPr>
            <p:ph idx="1"/>
          </p:nvPr>
        </p:nvSpPr>
        <p:spPr/>
        <p:txBody>
          <a:bodyPr>
            <a:normAutofit fontScale="55000" lnSpcReduction="20000"/>
          </a:bodyPr>
          <a:lstStyle/>
          <a:p>
            <a:r>
              <a:rPr lang="en-US" sz="2800" b="1" dirty="0" smtClean="0"/>
              <a:t>Example 3:</a:t>
            </a:r>
            <a:r>
              <a:rPr lang="en-US" sz="2800" b="1" dirty="0"/>
              <a:t>Portfolio Risk and </a:t>
            </a:r>
            <a:r>
              <a:rPr lang="en-US" sz="2800" b="1" dirty="0" smtClean="0"/>
              <a:t>Return Calculations</a:t>
            </a:r>
          </a:p>
          <a:p>
            <a:endParaRPr lang="en-US" sz="2800" dirty="0" smtClean="0"/>
          </a:p>
          <a:p>
            <a:endParaRPr lang="en-US" dirty="0" smtClean="0"/>
          </a:p>
          <a:p>
            <a:endParaRPr lang="en-US" dirty="0" smtClean="0"/>
          </a:p>
          <a:p>
            <a:endParaRPr lang="en-US" dirty="0"/>
          </a:p>
          <a:p>
            <a:endParaRPr lang="en-US" b="1" dirty="0" smtClean="0"/>
          </a:p>
          <a:p>
            <a:endParaRPr lang="en-US" b="1" dirty="0"/>
          </a:p>
          <a:p>
            <a:endParaRPr lang="en-US" b="1" dirty="0" smtClean="0"/>
          </a:p>
          <a:p>
            <a:r>
              <a:rPr lang="en-US" b="1" dirty="0" smtClean="0"/>
              <a:t>1 </a:t>
            </a:r>
            <a:r>
              <a:rPr lang="en-US" dirty="0"/>
              <a:t>What is the expected </a:t>
            </a:r>
            <a:r>
              <a:rPr lang="en-US" dirty="0" smtClean="0"/>
              <a:t>domestic-currency return </a:t>
            </a:r>
            <a:r>
              <a:rPr lang="en-US" dirty="0"/>
              <a:t>for a </a:t>
            </a:r>
            <a:r>
              <a:rPr lang="en-US" dirty="0" err="1"/>
              <a:t>eurozone</a:t>
            </a:r>
            <a:r>
              <a:rPr lang="en-US" dirty="0"/>
              <a:t> </a:t>
            </a:r>
            <a:r>
              <a:rPr lang="en-US" dirty="0" smtClean="0"/>
              <a:t>investor holding </a:t>
            </a:r>
            <a:r>
              <a:rPr lang="en-US" dirty="0"/>
              <a:t>the Canadian asset?</a:t>
            </a:r>
          </a:p>
          <a:p>
            <a:r>
              <a:rPr lang="en-US" b="1" dirty="0"/>
              <a:t>2 </a:t>
            </a:r>
            <a:r>
              <a:rPr lang="en-US" dirty="0"/>
              <a:t>What is the expected </a:t>
            </a:r>
            <a:r>
              <a:rPr lang="en-US" dirty="0" smtClean="0"/>
              <a:t>domestic-currency return </a:t>
            </a:r>
            <a:r>
              <a:rPr lang="en-US" dirty="0"/>
              <a:t>for a Canadian </a:t>
            </a:r>
            <a:r>
              <a:rPr lang="en-US" dirty="0" smtClean="0"/>
              <a:t>investor holding </a:t>
            </a:r>
            <a:r>
              <a:rPr lang="en-US" dirty="0"/>
              <a:t>the </a:t>
            </a:r>
            <a:r>
              <a:rPr lang="en-US" dirty="0" err="1"/>
              <a:t>eurozone</a:t>
            </a:r>
            <a:r>
              <a:rPr lang="en-US" dirty="0"/>
              <a:t> asset?</a:t>
            </a:r>
          </a:p>
          <a:p>
            <a:r>
              <a:rPr lang="en-US" b="1" dirty="0"/>
              <a:t>3 </a:t>
            </a:r>
            <a:r>
              <a:rPr lang="en-US" dirty="0"/>
              <a:t>From the perspective of the Canadian investor, assume that σ(</a:t>
            </a:r>
            <a:r>
              <a:rPr lang="en-US" i="1" dirty="0"/>
              <a:t>RFC</a:t>
            </a:r>
            <a:r>
              <a:rPr lang="en-US" dirty="0"/>
              <a:t>) = 3</a:t>
            </a:r>
            <a:r>
              <a:rPr lang="en-US" dirty="0" smtClean="0"/>
              <a:t>% (</a:t>
            </a:r>
            <a:r>
              <a:rPr lang="en-US" dirty="0"/>
              <a:t>the expected risk for the </a:t>
            </a:r>
            <a:r>
              <a:rPr lang="en-US" dirty="0" smtClean="0"/>
              <a:t>foreign-currency asset </a:t>
            </a:r>
            <a:r>
              <a:rPr lang="en-US" dirty="0"/>
              <a:t>is 3%) and the σ(</a:t>
            </a:r>
            <a:r>
              <a:rPr lang="en-US" i="1" dirty="0"/>
              <a:t>RFX</a:t>
            </a:r>
            <a:r>
              <a:rPr lang="en-US" dirty="0"/>
              <a:t>) </a:t>
            </a:r>
            <a:r>
              <a:rPr lang="en-US" dirty="0" smtClean="0"/>
              <a:t>= 2</a:t>
            </a:r>
            <a:r>
              <a:rPr lang="en-US" dirty="0"/>
              <a:t>% (the expected risk of exchange rate movements is 2%). </a:t>
            </a:r>
            <a:r>
              <a:rPr lang="en-US" dirty="0" smtClean="0"/>
              <a:t>Furthermore, the </a:t>
            </a:r>
            <a:r>
              <a:rPr lang="en-US" dirty="0"/>
              <a:t>expected correlation between movements in </a:t>
            </a:r>
            <a:r>
              <a:rPr lang="en-US" dirty="0" smtClean="0"/>
              <a:t>foreign-currency asset</a:t>
            </a:r>
            <a:r>
              <a:rPr lang="en-US" dirty="0"/>
              <a:t> </a:t>
            </a:r>
            <a:r>
              <a:rPr lang="en-US" dirty="0" smtClean="0"/>
              <a:t>returns </a:t>
            </a:r>
            <a:r>
              <a:rPr lang="en-US" dirty="0"/>
              <a:t>and movements in the CAD/EUR rate is +0.5. What is </a:t>
            </a:r>
            <a:r>
              <a:rPr lang="en-US" dirty="0" smtClean="0"/>
              <a:t>the expected </a:t>
            </a:r>
            <a:r>
              <a:rPr lang="en-US" dirty="0"/>
              <a:t>risk of the </a:t>
            </a:r>
            <a:r>
              <a:rPr lang="en-US" dirty="0" smtClean="0"/>
              <a:t>domestic-currency return </a:t>
            </a:r>
            <a:r>
              <a:rPr lang="en-US" dirty="0"/>
              <a:t>[</a:t>
            </a:r>
            <a:r>
              <a:rPr lang="el-GR" dirty="0"/>
              <a:t>σ(</a:t>
            </a:r>
            <a:r>
              <a:rPr lang="en-US" i="1" dirty="0"/>
              <a:t>RDC</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3339089202"/>
              </p:ext>
            </p:extLst>
          </p:nvPr>
        </p:nvGraphicFramePr>
        <p:xfrm>
          <a:off x="1600200" y="2057400"/>
          <a:ext cx="6096000" cy="14630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294640">
                <a:tc>
                  <a:txBody>
                    <a:bodyPr/>
                    <a:lstStyle/>
                    <a:p>
                      <a:endParaRPr lang="en-US" dirty="0"/>
                    </a:p>
                  </a:txBody>
                  <a:tcPr/>
                </a:tc>
                <a:tc gridSpan="2">
                  <a:txBody>
                    <a:bodyPr/>
                    <a:lstStyle/>
                    <a:p>
                      <a:r>
                        <a:rPr lang="en-US" dirty="0" smtClean="0"/>
                        <a:t>Eurozone</a:t>
                      </a:r>
                      <a:endParaRPr lang="en-US" dirty="0"/>
                    </a:p>
                  </a:txBody>
                  <a:tcPr/>
                </a:tc>
                <a:tc hMerge="1">
                  <a:txBody>
                    <a:bodyPr/>
                    <a:lstStyle/>
                    <a:p>
                      <a:endParaRPr lang="en-US" dirty="0"/>
                    </a:p>
                  </a:txBody>
                  <a:tcPr/>
                </a:tc>
                <a:tc gridSpan="2">
                  <a:txBody>
                    <a:bodyPr/>
                    <a:lstStyle/>
                    <a:p>
                      <a:r>
                        <a:rPr lang="en-US" dirty="0" smtClean="0"/>
                        <a:t>Canada</a:t>
                      </a:r>
                    </a:p>
                  </a:txBody>
                  <a:tcPr/>
                </a:tc>
                <a:tc hMerge="1">
                  <a:txBody>
                    <a:bodyPr/>
                    <a:lstStyle/>
                    <a:p>
                      <a:endParaRPr lang="en-US" dirty="0"/>
                    </a:p>
                  </a:txBody>
                  <a:tcPr/>
                </a:tc>
              </a:tr>
              <a:tr h="294640">
                <a:tc>
                  <a:txBody>
                    <a:bodyPr/>
                    <a:lstStyle/>
                    <a:p>
                      <a:endParaRPr lang="en-US" dirty="0"/>
                    </a:p>
                  </a:txBody>
                  <a:tcPr/>
                </a:tc>
                <a:tc>
                  <a:txBody>
                    <a:bodyPr/>
                    <a:lstStyle/>
                    <a:p>
                      <a:r>
                        <a:rPr lang="en-US" dirty="0" smtClean="0"/>
                        <a:t>Today</a:t>
                      </a:r>
                      <a:endParaRPr lang="en-US" dirty="0"/>
                    </a:p>
                  </a:txBody>
                  <a:tcPr/>
                </a:tc>
                <a:tc>
                  <a:txBody>
                    <a:bodyPr/>
                    <a:lstStyle/>
                    <a:p>
                      <a:r>
                        <a:rPr lang="en-US" dirty="0" smtClean="0"/>
                        <a:t>Expected</a:t>
                      </a:r>
                      <a:endParaRPr lang="en-US" dirty="0"/>
                    </a:p>
                  </a:txBody>
                  <a:tcPr/>
                </a:tc>
                <a:tc>
                  <a:txBody>
                    <a:bodyPr/>
                    <a:lstStyle/>
                    <a:p>
                      <a:r>
                        <a:rPr lang="en-US" dirty="0" smtClean="0"/>
                        <a:t>Today </a:t>
                      </a:r>
                      <a:endParaRPr lang="en-US" dirty="0"/>
                    </a:p>
                  </a:txBody>
                  <a:tcPr/>
                </a:tc>
                <a:tc>
                  <a:txBody>
                    <a:bodyPr/>
                    <a:lstStyle/>
                    <a:p>
                      <a:r>
                        <a:rPr lang="en-US" dirty="0" smtClean="0"/>
                        <a:t>Expected</a:t>
                      </a:r>
                      <a:endParaRPr lang="en-US" dirty="0"/>
                    </a:p>
                  </a:txBody>
                  <a:tcPr/>
                </a:tc>
              </a:tr>
              <a:tr h="294640">
                <a:tc>
                  <a:txBody>
                    <a:bodyPr/>
                    <a:lstStyle/>
                    <a:p>
                      <a:r>
                        <a:rPr lang="en-US" dirty="0" smtClean="0"/>
                        <a:t>Asset price</a:t>
                      </a:r>
                      <a:endParaRPr lang="en-US" dirty="0"/>
                    </a:p>
                  </a:txBody>
                  <a:tcPr/>
                </a:tc>
                <a:tc>
                  <a:txBody>
                    <a:bodyPr/>
                    <a:lstStyle/>
                    <a:p>
                      <a:r>
                        <a:rPr lang="en-US" dirty="0" smtClean="0"/>
                        <a:t>100.69</a:t>
                      </a:r>
                      <a:endParaRPr lang="en-US" dirty="0"/>
                    </a:p>
                  </a:txBody>
                  <a:tcPr/>
                </a:tc>
                <a:tc>
                  <a:txBody>
                    <a:bodyPr/>
                    <a:lstStyle/>
                    <a:p>
                      <a:r>
                        <a:rPr lang="en-US" dirty="0" smtClean="0"/>
                        <a:t>101.5</a:t>
                      </a:r>
                      <a:endParaRPr lang="en-US" dirty="0"/>
                    </a:p>
                  </a:txBody>
                  <a:tcPr/>
                </a:tc>
                <a:tc>
                  <a:txBody>
                    <a:bodyPr/>
                    <a:lstStyle/>
                    <a:p>
                      <a:r>
                        <a:rPr lang="en-US" dirty="0" smtClean="0"/>
                        <a:t>101</a:t>
                      </a:r>
                      <a:endParaRPr lang="en-US" dirty="0"/>
                    </a:p>
                  </a:txBody>
                  <a:tcPr/>
                </a:tc>
                <a:tc>
                  <a:txBody>
                    <a:bodyPr/>
                    <a:lstStyle/>
                    <a:p>
                      <a:r>
                        <a:rPr lang="en-US" dirty="0" smtClean="0"/>
                        <a:t>99.8</a:t>
                      </a:r>
                      <a:endParaRPr lang="en-US" dirty="0"/>
                    </a:p>
                  </a:txBody>
                  <a:tcPr/>
                </a:tc>
              </a:tr>
              <a:tr h="294640">
                <a:tc>
                  <a:txBody>
                    <a:bodyPr/>
                    <a:lstStyle/>
                    <a:p>
                      <a:r>
                        <a:rPr lang="en-US" dirty="0" smtClean="0"/>
                        <a:t>CAD/EUR</a:t>
                      </a:r>
                      <a:endParaRPr lang="en-US" dirty="0"/>
                    </a:p>
                  </a:txBody>
                  <a:tcPr/>
                </a:tc>
                <a:tc>
                  <a:txBody>
                    <a:bodyPr/>
                    <a:lstStyle/>
                    <a:p>
                      <a:r>
                        <a:rPr lang="en-US" dirty="0" smtClean="0"/>
                        <a:t>1.2925</a:t>
                      </a:r>
                      <a:endParaRPr lang="en-US" dirty="0"/>
                    </a:p>
                  </a:txBody>
                  <a:tcPr/>
                </a:tc>
                <a:tc>
                  <a:txBody>
                    <a:bodyPr/>
                    <a:lstStyle/>
                    <a:p>
                      <a:r>
                        <a:rPr lang="en-US" dirty="0" smtClean="0"/>
                        <a:t>1.3100</a:t>
                      </a:r>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89546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3.</a:t>
            </a:r>
            <a:r>
              <a:rPr lang="en-US" sz="2800" dirty="0"/>
              <a:t> CURRENCY MANAGEMENT: STRATEGIC DECISIONS</a:t>
            </a:r>
          </a:p>
        </p:txBody>
      </p:sp>
      <p:sp>
        <p:nvSpPr>
          <p:cNvPr id="3" name="Content Placeholder 2"/>
          <p:cNvSpPr>
            <a:spLocks noGrp="1"/>
          </p:cNvSpPr>
          <p:nvPr>
            <p:ph idx="1"/>
          </p:nvPr>
        </p:nvSpPr>
        <p:spPr/>
        <p:txBody>
          <a:bodyPr>
            <a:normAutofit lnSpcReduction="10000"/>
          </a:bodyPr>
          <a:lstStyle/>
          <a:p>
            <a:r>
              <a:rPr lang="en-US" sz="2400" b="1" dirty="0"/>
              <a:t>3</a:t>
            </a:r>
            <a:r>
              <a:rPr lang="en-US" sz="2400" b="1" dirty="0" smtClean="0"/>
              <a:t>.1 </a:t>
            </a:r>
            <a:r>
              <a:rPr lang="en-US" sz="2400" b="1" dirty="0"/>
              <a:t>The Investment Policy </a:t>
            </a:r>
            <a:r>
              <a:rPr lang="en-US" sz="2400" b="1" dirty="0" smtClean="0"/>
              <a:t>Statement</a:t>
            </a:r>
          </a:p>
          <a:p>
            <a:r>
              <a:rPr lang="en-US" sz="2400" dirty="0"/>
              <a:t>For most portfolios, currency management can be considered a </a:t>
            </a:r>
            <a:r>
              <a:rPr lang="en-US" sz="2400" dirty="0" smtClean="0"/>
              <a:t>sub-set of these more </a:t>
            </a:r>
            <a:r>
              <a:rPr lang="en-US" sz="2400" dirty="0"/>
              <a:t>specific portfolio management policies within the IPS. The currency risk </a:t>
            </a:r>
            <a:r>
              <a:rPr lang="en-US" sz="2400" dirty="0" smtClean="0"/>
              <a:t>management policy </a:t>
            </a:r>
            <a:r>
              <a:rPr lang="en-US" sz="2400" dirty="0"/>
              <a:t>will usually address such issues as </a:t>
            </a:r>
            <a:r>
              <a:rPr lang="en-US" sz="2400" dirty="0" smtClean="0"/>
              <a:t>the:</a:t>
            </a:r>
          </a:p>
          <a:p>
            <a:r>
              <a:rPr lang="en-US" sz="2400" dirty="0" smtClean="0"/>
              <a:t>target </a:t>
            </a:r>
            <a:r>
              <a:rPr lang="en-US" sz="2400" dirty="0"/>
              <a:t>proportion of currency exposure to be passively hedged;</a:t>
            </a:r>
          </a:p>
          <a:p>
            <a:r>
              <a:rPr lang="en-US" sz="2400" dirty="0" smtClean="0"/>
              <a:t>latitude </a:t>
            </a:r>
            <a:r>
              <a:rPr lang="en-US" sz="2400" dirty="0"/>
              <a:t>for active currency management around this target;</a:t>
            </a:r>
          </a:p>
          <a:p>
            <a:r>
              <a:rPr lang="en-US" sz="2400" dirty="0" smtClean="0"/>
              <a:t>frequency </a:t>
            </a:r>
            <a:r>
              <a:rPr lang="en-US" sz="2400" dirty="0"/>
              <a:t>of hedge rebalancing;</a:t>
            </a:r>
          </a:p>
          <a:p>
            <a:r>
              <a:rPr lang="en-US" sz="2400" dirty="0" smtClean="0"/>
              <a:t>currency </a:t>
            </a:r>
            <a:r>
              <a:rPr lang="en-US" sz="2400" dirty="0"/>
              <a:t>hedge performance benchmark to be used; and</a:t>
            </a:r>
          </a:p>
          <a:p>
            <a:r>
              <a:rPr lang="en-US" sz="2400" dirty="0" smtClean="0"/>
              <a:t>hedging </a:t>
            </a:r>
            <a:r>
              <a:rPr lang="en-US" sz="2400" dirty="0"/>
              <a:t>tools permitted (types of forward and option contracts, etc.).</a:t>
            </a:r>
            <a:endParaRPr lang="en-US" sz="2400" b="1" dirty="0"/>
          </a:p>
        </p:txBody>
      </p:sp>
    </p:spTree>
    <p:extLst>
      <p:ext uri="{BB962C8B-B14F-4D97-AF65-F5344CB8AC3E}">
        <p14:creationId xmlns:p14="http://schemas.microsoft.com/office/powerpoint/2010/main" val="1210967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3. CURRENCY MANAGEMENT: STRATEGIC DECISIONS</a:t>
            </a:r>
          </a:p>
        </p:txBody>
      </p:sp>
      <p:sp>
        <p:nvSpPr>
          <p:cNvPr id="3" name="Content Placeholder 2"/>
          <p:cNvSpPr>
            <a:spLocks noGrp="1"/>
          </p:cNvSpPr>
          <p:nvPr>
            <p:ph idx="1"/>
          </p:nvPr>
        </p:nvSpPr>
        <p:spPr/>
        <p:txBody>
          <a:bodyPr>
            <a:normAutofit/>
          </a:bodyPr>
          <a:lstStyle/>
          <a:p>
            <a:r>
              <a:rPr lang="en-US" sz="2400" b="1" dirty="0"/>
              <a:t>3</a:t>
            </a:r>
            <a:r>
              <a:rPr lang="en-US" sz="2400" b="1" dirty="0" smtClean="0"/>
              <a:t>.2 </a:t>
            </a:r>
            <a:r>
              <a:rPr lang="en-US" sz="2400" b="1" dirty="0"/>
              <a:t>The Portfolio Optimization </a:t>
            </a:r>
            <a:r>
              <a:rPr lang="en-US" sz="2400" b="1" dirty="0" smtClean="0"/>
              <a:t>Problem</a:t>
            </a:r>
          </a:p>
          <a:p>
            <a:r>
              <a:rPr lang="en-US" sz="2400" dirty="0"/>
              <a:t>First the portfolio manager could pick the set of portfolio weights (</a:t>
            </a:r>
            <a:r>
              <a:rPr lang="en-US" sz="2400" dirty="0" err="1" smtClean="0"/>
              <a:t>ω</a:t>
            </a:r>
            <a:r>
              <a:rPr lang="en-US" sz="2400" i="1" dirty="0" err="1" smtClean="0"/>
              <a:t>i</a:t>
            </a:r>
            <a:r>
              <a:rPr lang="en-US" sz="2400" dirty="0" smtClean="0"/>
              <a:t>) for </a:t>
            </a:r>
            <a:r>
              <a:rPr lang="en-US" sz="2400" dirty="0"/>
              <a:t>the </a:t>
            </a:r>
            <a:r>
              <a:rPr lang="en-US" sz="2400" dirty="0" smtClean="0"/>
              <a:t>foreign-currency assets </a:t>
            </a:r>
            <a:r>
              <a:rPr lang="en-US" sz="2400" dirty="0"/>
              <a:t>that optimize the expected </a:t>
            </a:r>
            <a:r>
              <a:rPr lang="en-US" sz="2400" dirty="0" smtClean="0"/>
              <a:t>foreign-currency asset</a:t>
            </a:r>
            <a:r>
              <a:rPr lang="en-US" sz="2400" dirty="0"/>
              <a:t> </a:t>
            </a:r>
            <a:r>
              <a:rPr lang="en-US" sz="2400" dirty="0" smtClean="0"/>
              <a:t>risk–return trade-off (assuming </a:t>
            </a:r>
            <a:r>
              <a:rPr lang="en-US" sz="2400" dirty="0"/>
              <a:t>there is no currency risk). Then the portfolio </a:t>
            </a:r>
            <a:r>
              <a:rPr lang="en-US" sz="2400" dirty="0" smtClean="0"/>
              <a:t>manager could </a:t>
            </a:r>
            <a:r>
              <a:rPr lang="en-US" sz="2400" dirty="0"/>
              <a:t>choose the desired currency exposures for the portfolio and decide </a:t>
            </a:r>
            <a:r>
              <a:rPr lang="en-US" sz="2400" dirty="0" smtClean="0"/>
              <a:t>whether and </a:t>
            </a:r>
            <a:r>
              <a:rPr lang="en-US" sz="2400" dirty="0"/>
              <a:t>by how far to relax the constraint to a full currency hedge for each currency pair.</a:t>
            </a:r>
            <a:endParaRPr lang="en-US" sz="2400" b="1" dirty="0" smtClean="0"/>
          </a:p>
          <a:p>
            <a:endParaRPr lang="en-US" sz="2400" b="1" dirty="0"/>
          </a:p>
        </p:txBody>
      </p:sp>
    </p:spTree>
    <p:extLst>
      <p:ext uri="{BB962C8B-B14F-4D97-AF65-F5344CB8AC3E}">
        <p14:creationId xmlns:p14="http://schemas.microsoft.com/office/powerpoint/2010/main" val="285692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3. CURRENCY MANAGEMENT: STRATEGIC DECISIONS</a:t>
            </a:r>
          </a:p>
        </p:txBody>
      </p:sp>
      <p:sp>
        <p:nvSpPr>
          <p:cNvPr id="3" name="Content Placeholder 2"/>
          <p:cNvSpPr>
            <a:spLocks noGrp="1"/>
          </p:cNvSpPr>
          <p:nvPr>
            <p:ph idx="1"/>
          </p:nvPr>
        </p:nvSpPr>
        <p:spPr/>
        <p:txBody>
          <a:bodyPr>
            <a:normAutofit/>
          </a:bodyPr>
          <a:lstStyle/>
          <a:p>
            <a:r>
              <a:rPr lang="en-US" sz="2400" b="1" dirty="0"/>
              <a:t>3</a:t>
            </a:r>
            <a:r>
              <a:rPr lang="en-US" sz="2400" b="1" dirty="0" smtClean="0"/>
              <a:t>.3 </a:t>
            </a:r>
            <a:r>
              <a:rPr lang="en-US" sz="2400" b="1" dirty="0"/>
              <a:t>Choice of Currency </a:t>
            </a:r>
            <a:r>
              <a:rPr lang="en-US" sz="2400" b="1" dirty="0" smtClean="0"/>
              <a:t>Exposures</a:t>
            </a:r>
          </a:p>
          <a:p>
            <a:r>
              <a:rPr lang="en-US" sz="2400" dirty="0"/>
              <a:t>Concerning beliefs, one camp of thought holds that in the long run currency </a:t>
            </a:r>
            <a:r>
              <a:rPr lang="en-US" sz="2400" dirty="0" smtClean="0"/>
              <a:t>effects cancel </a:t>
            </a:r>
            <a:r>
              <a:rPr lang="en-US" sz="2400" dirty="0"/>
              <a:t>out to zero as exchange rates revert to historical means or their </a:t>
            </a:r>
            <a:r>
              <a:rPr lang="en-US" sz="2400" dirty="0" smtClean="0"/>
              <a:t>fundamental values.</a:t>
            </a:r>
          </a:p>
          <a:p>
            <a:r>
              <a:rPr lang="en-US" sz="2400" dirty="0"/>
              <a:t>A</a:t>
            </a:r>
            <a:r>
              <a:rPr lang="en-US" sz="2400" dirty="0" smtClean="0"/>
              <a:t>nother </a:t>
            </a:r>
            <a:r>
              <a:rPr lang="en-US" sz="2400" dirty="0"/>
              <a:t>camp of thought notes that currency </a:t>
            </a:r>
            <a:r>
              <a:rPr lang="en-US" sz="2400" dirty="0" smtClean="0"/>
              <a:t>movements can </a:t>
            </a:r>
            <a:r>
              <a:rPr lang="en-US" sz="2400" dirty="0"/>
              <a:t>have a dramatic impact on </a:t>
            </a:r>
            <a:r>
              <a:rPr lang="en-US" sz="2400" dirty="0" smtClean="0"/>
              <a:t>short-run returns </a:t>
            </a:r>
            <a:r>
              <a:rPr lang="en-US" sz="2400" dirty="0"/>
              <a:t>and return volatility and holds </a:t>
            </a:r>
            <a:r>
              <a:rPr lang="en-US" sz="2400" dirty="0" smtClean="0"/>
              <a:t>that there </a:t>
            </a:r>
            <a:r>
              <a:rPr lang="en-US" sz="2400" dirty="0"/>
              <a:t>are pricing inefficiencies in currency </a:t>
            </a:r>
            <a:r>
              <a:rPr lang="en-US" sz="2400" dirty="0" smtClean="0"/>
              <a:t>markets</a:t>
            </a:r>
            <a:endParaRPr lang="en-US" sz="2400" b="1" dirty="0" smtClean="0"/>
          </a:p>
        </p:txBody>
      </p:sp>
    </p:spTree>
    <p:extLst>
      <p:ext uri="{BB962C8B-B14F-4D97-AF65-F5344CB8AC3E}">
        <p14:creationId xmlns:p14="http://schemas.microsoft.com/office/powerpoint/2010/main" val="13871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3. CURRENCY MANAGEMENT: STRATEGIC DECISIONS</a:t>
            </a:r>
          </a:p>
        </p:txBody>
      </p:sp>
      <p:sp>
        <p:nvSpPr>
          <p:cNvPr id="3" name="Content Placeholder 2"/>
          <p:cNvSpPr>
            <a:spLocks noGrp="1"/>
          </p:cNvSpPr>
          <p:nvPr>
            <p:ph idx="1"/>
          </p:nvPr>
        </p:nvSpPr>
        <p:spPr/>
        <p:txBody>
          <a:bodyPr>
            <a:normAutofit/>
          </a:bodyPr>
          <a:lstStyle/>
          <a:p>
            <a:r>
              <a:rPr lang="en-US" sz="2400" b="1" dirty="0"/>
              <a:t>3.3.1 </a:t>
            </a:r>
            <a:r>
              <a:rPr lang="en-US" sz="2400" b="1" i="1" dirty="0"/>
              <a:t>Diversification </a:t>
            </a:r>
            <a:r>
              <a:rPr lang="en-US" sz="2400" b="1" i="1" dirty="0" smtClean="0"/>
              <a:t>Considerations</a:t>
            </a:r>
            <a:endParaRPr lang="en-US" sz="2400" dirty="0" smtClean="0"/>
          </a:p>
          <a:p>
            <a:r>
              <a:rPr lang="en-US" sz="2400" dirty="0" smtClean="0"/>
              <a:t>Diversification </a:t>
            </a:r>
            <a:r>
              <a:rPr lang="en-US" sz="2400" dirty="0"/>
              <a:t>considerations will also depend on the </a:t>
            </a:r>
            <a:r>
              <a:rPr lang="en-US" sz="2400" i="1" dirty="0"/>
              <a:t>asset composition </a:t>
            </a:r>
            <a:r>
              <a:rPr lang="en-US" sz="2400" dirty="0"/>
              <a:t>of </a:t>
            </a:r>
            <a:r>
              <a:rPr lang="en-US" sz="2400" dirty="0" smtClean="0"/>
              <a:t>the foreign-currency</a:t>
            </a:r>
            <a:r>
              <a:rPr lang="en-US" sz="2400" dirty="0"/>
              <a:t> </a:t>
            </a:r>
            <a:r>
              <a:rPr lang="en-US" sz="2400" dirty="0" smtClean="0"/>
              <a:t>asset </a:t>
            </a:r>
            <a:r>
              <a:rPr lang="en-US" sz="2400" dirty="0"/>
              <a:t>portfolio. The reason is because the </a:t>
            </a:r>
            <a:r>
              <a:rPr lang="en-US" sz="2400" dirty="0" smtClean="0"/>
              <a:t>foreign-currency asset</a:t>
            </a:r>
            <a:r>
              <a:rPr lang="en-US" sz="2400" dirty="0"/>
              <a:t> </a:t>
            </a:r>
            <a:r>
              <a:rPr lang="en-US" sz="2400" dirty="0" smtClean="0"/>
              <a:t>returns </a:t>
            </a:r>
            <a:r>
              <a:rPr lang="en-US" sz="2400" dirty="0"/>
              <a:t>(</a:t>
            </a:r>
            <a:r>
              <a:rPr lang="en-US" sz="2400" i="1" dirty="0"/>
              <a:t>RFC</a:t>
            </a:r>
            <a:r>
              <a:rPr lang="en-US" sz="2400" dirty="0"/>
              <a:t>) of different asset classes have different correlation patterns with </a:t>
            </a:r>
            <a:r>
              <a:rPr lang="en-US" sz="2400" dirty="0" smtClean="0"/>
              <a:t>foreign-currency returns </a:t>
            </a:r>
            <a:r>
              <a:rPr lang="en-US" sz="2400" dirty="0"/>
              <a:t>(</a:t>
            </a:r>
            <a:r>
              <a:rPr lang="en-US" sz="2400" i="1" dirty="0"/>
              <a:t>RFX</a:t>
            </a:r>
            <a:r>
              <a:rPr lang="en-US" sz="2400" dirty="0"/>
              <a:t>). If there is a negative correlation between these two sets </a:t>
            </a:r>
            <a:r>
              <a:rPr lang="en-US" sz="2400" dirty="0" smtClean="0"/>
              <a:t>of returns</a:t>
            </a:r>
            <a:r>
              <a:rPr lang="en-US" sz="2400" dirty="0"/>
              <a:t>, having at least some currency exposure may help portfolio </a:t>
            </a:r>
            <a:r>
              <a:rPr lang="en-US" sz="2400" dirty="0" smtClean="0"/>
              <a:t>diversification and </a:t>
            </a:r>
            <a:r>
              <a:rPr lang="en-US" sz="2400" dirty="0"/>
              <a:t>moderate the </a:t>
            </a:r>
            <a:r>
              <a:rPr lang="en-US" sz="2400" dirty="0" smtClean="0"/>
              <a:t>domestic-currency return </a:t>
            </a:r>
            <a:r>
              <a:rPr lang="en-US" sz="2400" dirty="0"/>
              <a:t>risk, </a:t>
            </a:r>
            <a:r>
              <a:rPr lang="el-GR" sz="2400" dirty="0"/>
              <a:t>σ(</a:t>
            </a:r>
            <a:r>
              <a:rPr lang="en-US" sz="2400" i="1" dirty="0"/>
              <a:t>RDC</a:t>
            </a:r>
            <a:r>
              <a:rPr lang="en-US" sz="2400" dirty="0"/>
              <a:t>).</a:t>
            </a:r>
          </a:p>
        </p:txBody>
      </p:sp>
    </p:spTree>
    <p:extLst>
      <p:ext uri="{BB962C8B-B14F-4D97-AF65-F5344CB8AC3E}">
        <p14:creationId xmlns:p14="http://schemas.microsoft.com/office/powerpoint/2010/main" val="261497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3. CURRENCY MANAGEMENT: STRATEGIC DECISIONS</a:t>
            </a:r>
          </a:p>
        </p:txBody>
      </p:sp>
      <p:sp>
        <p:nvSpPr>
          <p:cNvPr id="3" name="Content Placeholder 2"/>
          <p:cNvSpPr>
            <a:spLocks noGrp="1"/>
          </p:cNvSpPr>
          <p:nvPr>
            <p:ph idx="1"/>
          </p:nvPr>
        </p:nvSpPr>
        <p:spPr/>
        <p:txBody>
          <a:bodyPr>
            <a:normAutofit/>
          </a:bodyPr>
          <a:lstStyle/>
          <a:p>
            <a:r>
              <a:rPr lang="en-US" sz="2400" b="1" dirty="0" smtClean="0"/>
              <a:t>3.3.2 </a:t>
            </a:r>
            <a:r>
              <a:rPr lang="en-US" sz="2400" b="1" dirty="0"/>
              <a:t>cost </a:t>
            </a:r>
            <a:r>
              <a:rPr lang="en-US" sz="2400" b="1" dirty="0" smtClean="0"/>
              <a:t>considerations</a:t>
            </a:r>
            <a:endParaRPr lang="en-US" sz="2400" dirty="0" smtClean="0"/>
          </a:p>
          <a:p>
            <a:r>
              <a:rPr lang="en-US" sz="2400" dirty="0" smtClean="0"/>
              <a:t>Hedging </a:t>
            </a:r>
            <a:r>
              <a:rPr lang="en-US" sz="2400" dirty="0"/>
              <a:t>costs come mainly in two forms: trading costs and opportunity </a:t>
            </a:r>
            <a:r>
              <a:rPr lang="en-US" sz="2400" dirty="0" smtClean="0"/>
              <a:t>costs. The </a:t>
            </a:r>
            <a:r>
              <a:rPr lang="en-US" sz="2400" dirty="0"/>
              <a:t>most immediate costs of hedging involve trading </a:t>
            </a:r>
            <a:r>
              <a:rPr lang="en-US" sz="2400" dirty="0" smtClean="0"/>
              <a:t>expenses.</a:t>
            </a:r>
          </a:p>
          <a:p>
            <a:r>
              <a:rPr lang="en-US" sz="2400" dirty="0"/>
              <a:t>A second form of costs associated with hedging are the opportunity cost of </a:t>
            </a:r>
            <a:r>
              <a:rPr lang="en-US" sz="2400" dirty="0" smtClean="0"/>
              <a:t>the hedge</a:t>
            </a:r>
            <a:r>
              <a:rPr lang="en-US" sz="2400" dirty="0"/>
              <a:t>. To be 100% hedged is to forgo any possibility of favorable currency rate moves.</a:t>
            </a:r>
          </a:p>
        </p:txBody>
      </p:sp>
    </p:spTree>
    <p:extLst>
      <p:ext uri="{BB962C8B-B14F-4D97-AF65-F5344CB8AC3E}">
        <p14:creationId xmlns:p14="http://schemas.microsoft.com/office/powerpoint/2010/main" val="563221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3. CURRENCY MANAGEMENT: STRATEGIC DECISIONS</a:t>
            </a:r>
          </a:p>
        </p:txBody>
      </p:sp>
      <p:sp>
        <p:nvSpPr>
          <p:cNvPr id="3" name="Content Placeholder 2"/>
          <p:cNvSpPr>
            <a:spLocks noGrp="1"/>
          </p:cNvSpPr>
          <p:nvPr>
            <p:ph idx="1"/>
          </p:nvPr>
        </p:nvSpPr>
        <p:spPr/>
        <p:txBody>
          <a:bodyPr>
            <a:normAutofit/>
          </a:bodyPr>
          <a:lstStyle/>
          <a:p>
            <a:r>
              <a:rPr lang="en-US" sz="2400" b="1" dirty="0"/>
              <a:t>3</a:t>
            </a:r>
            <a:r>
              <a:rPr lang="en-US" sz="2400" b="1" dirty="0" smtClean="0"/>
              <a:t>.4 </a:t>
            </a:r>
            <a:r>
              <a:rPr lang="en-US" sz="2400" b="1" dirty="0"/>
              <a:t>Locating the Portfolio Along the Currency Risk </a:t>
            </a:r>
            <a:r>
              <a:rPr lang="en-US" sz="2400" b="1" dirty="0" smtClean="0"/>
              <a:t>Spectrum</a:t>
            </a:r>
          </a:p>
          <a:p>
            <a:r>
              <a:rPr lang="en-US" sz="2400" b="1" dirty="0"/>
              <a:t>3</a:t>
            </a:r>
            <a:r>
              <a:rPr lang="en-US" sz="2400" b="1" dirty="0" smtClean="0"/>
              <a:t>.4.1 </a:t>
            </a:r>
            <a:r>
              <a:rPr lang="en-US" sz="2400" b="1" i="1" dirty="0"/>
              <a:t>Passive Hedging</a:t>
            </a:r>
            <a:endParaRPr lang="en-US" sz="2400" b="1" dirty="0" smtClean="0"/>
          </a:p>
          <a:p>
            <a:r>
              <a:rPr lang="en-US" sz="2400" dirty="0"/>
              <a:t>In this approach, the goal is to keep the portfolio’s currency exposures close, if </a:t>
            </a:r>
            <a:r>
              <a:rPr lang="en-US" sz="2400" dirty="0" smtClean="0"/>
              <a:t>not equal </a:t>
            </a:r>
            <a:r>
              <a:rPr lang="en-US" sz="2400" dirty="0"/>
              <a:t>to, those of a benchmark portfolio used to evaluate performance</a:t>
            </a:r>
            <a:r>
              <a:rPr lang="en-US" sz="2400" dirty="0" smtClean="0"/>
              <a:t>.</a:t>
            </a:r>
          </a:p>
          <a:p>
            <a:r>
              <a:rPr lang="en-US" sz="2400" dirty="0"/>
              <a:t>Passive hedging is a </a:t>
            </a:r>
            <a:r>
              <a:rPr lang="en-US" sz="2400" dirty="0" smtClean="0"/>
              <a:t>rules-based approach </a:t>
            </a:r>
            <a:r>
              <a:rPr lang="en-US" sz="2400" dirty="0"/>
              <a:t>that removes almost all discretion </a:t>
            </a:r>
            <a:r>
              <a:rPr lang="en-US" sz="2400" dirty="0" smtClean="0"/>
              <a:t>from the </a:t>
            </a:r>
            <a:r>
              <a:rPr lang="en-US" sz="2400" dirty="0"/>
              <a:t>portfolio manager, regardless of the manager’s market opinion on future </a:t>
            </a:r>
            <a:r>
              <a:rPr lang="en-US" sz="2400" dirty="0" smtClean="0"/>
              <a:t>movements in </a:t>
            </a:r>
            <a:r>
              <a:rPr lang="en-US" sz="2400" dirty="0"/>
              <a:t>exchange rates or other financial prices.</a:t>
            </a:r>
            <a:endParaRPr lang="en-US" sz="2400" b="1" dirty="0"/>
          </a:p>
        </p:txBody>
      </p:sp>
    </p:spTree>
    <p:extLst>
      <p:ext uri="{BB962C8B-B14F-4D97-AF65-F5344CB8AC3E}">
        <p14:creationId xmlns:p14="http://schemas.microsoft.com/office/powerpoint/2010/main" val="2896639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3. CURRENCY MANAGEMENT: STRATEGIC DECISIONS</a:t>
            </a:r>
          </a:p>
        </p:txBody>
      </p:sp>
      <p:sp>
        <p:nvSpPr>
          <p:cNvPr id="3" name="Content Placeholder 2"/>
          <p:cNvSpPr>
            <a:spLocks noGrp="1"/>
          </p:cNvSpPr>
          <p:nvPr>
            <p:ph idx="1"/>
          </p:nvPr>
        </p:nvSpPr>
        <p:spPr/>
        <p:txBody>
          <a:bodyPr>
            <a:normAutofit/>
          </a:bodyPr>
          <a:lstStyle/>
          <a:p>
            <a:r>
              <a:rPr lang="en-US" sz="2400" b="1" dirty="0"/>
              <a:t>3</a:t>
            </a:r>
            <a:r>
              <a:rPr lang="en-US" sz="2400" b="1" dirty="0" smtClean="0"/>
              <a:t>.4.2 </a:t>
            </a:r>
            <a:r>
              <a:rPr lang="en-US" sz="2400" b="1" i="1" dirty="0"/>
              <a:t>Discretionary </a:t>
            </a:r>
            <a:r>
              <a:rPr lang="en-US" sz="2400" b="1" i="1" dirty="0" smtClean="0"/>
              <a:t>Hedging</a:t>
            </a:r>
          </a:p>
          <a:p>
            <a:r>
              <a:rPr lang="en-US" sz="2400" dirty="0"/>
              <a:t>This approach is similar to passive hedging in that there is a “neutral” </a:t>
            </a:r>
            <a:r>
              <a:rPr lang="en-US" sz="2400" dirty="0" smtClean="0"/>
              <a:t>benchmark portfolio </a:t>
            </a:r>
            <a:r>
              <a:rPr lang="en-US" sz="2400" dirty="0"/>
              <a:t>against which actual portfolio performance will be measured. However, </a:t>
            </a:r>
            <a:r>
              <a:rPr lang="en-US" sz="2400" dirty="0" smtClean="0"/>
              <a:t>in contrast </a:t>
            </a:r>
            <a:r>
              <a:rPr lang="en-US" sz="2400" dirty="0"/>
              <a:t>to a strictly </a:t>
            </a:r>
            <a:r>
              <a:rPr lang="en-US" sz="2400" dirty="0" smtClean="0"/>
              <a:t>rules-based approach</a:t>
            </a:r>
            <a:r>
              <a:rPr lang="en-US" sz="2400" dirty="0"/>
              <a:t>, the portfolio manager now has some </a:t>
            </a:r>
            <a:r>
              <a:rPr lang="en-US" sz="2400" dirty="0" smtClean="0"/>
              <a:t>limited discretion </a:t>
            </a:r>
            <a:r>
              <a:rPr lang="en-US" sz="2400" dirty="0"/>
              <a:t>on how far to allow actual portfolio risk exposures to vary from the </a:t>
            </a:r>
            <a:r>
              <a:rPr lang="en-US" sz="2400" dirty="0" smtClean="0"/>
              <a:t>neutral position.</a:t>
            </a:r>
          </a:p>
          <a:p>
            <a:r>
              <a:rPr lang="en-US" sz="2400" dirty="0"/>
              <a:t>This discretion allows the portfolio manager at least some limited ability to </a:t>
            </a:r>
            <a:r>
              <a:rPr lang="en-US" sz="2400" dirty="0" smtClean="0"/>
              <a:t>express directional </a:t>
            </a:r>
            <a:r>
              <a:rPr lang="en-US" sz="2400" dirty="0"/>
              <a:t>opinions about future currency movements—to accept risk in an </a:t>
            </a:r>
            <a:r>
              <a:rPr lang="en-US" sz="2400" dirty="0" smtClean="0"/>
              <a:t>attempt to </a:t>
            </a:r>
            <a:r>
              <a:rPr lang="en-US" sz="2400" dirty="0"/>
              <a:t>earn reward—in order to add value to the portfolio </a:t>
            </a:r>
            <a:r>
              <a:rPr lang="en-US" sz="2400" dirty="0" smtClean="0"/>
              <a:t>performance.</a:t>
            </a:r>
            <a:endParaRPr lang="en-US" sz="2400" b="1" i="1" dirty="0" smtClean="0"/>
          </a:p>
          <a:p>
            <a:endParaRPr lang="en-US" sz="2400" b="1" dirty="0"/>
          </a:p>
        </p:txBody>
      </p:sp>
    </p:spTree>
    <p:extLst>
      <p:ext uri="{BB962C8B-B14F-4D97-AF65-F5344CB8AC3E}">
        <p14:creationId xmlns:p14="http://schemas.microsoft.com/office/powerpoint/2010/main" val="2813812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3. CURRENCY MANAGEMENT: STRATEGIC DECISIONS</a:t>
            </a:r>
          </a:p>
        </p:txBody>
      </p:sp>
      <p:sp>
        <p:nvSpPr>
          <p:cNvPr id="3" name="Content Placeholder 2"/>
          <p:cNvSpPr>
            <a:spLocks noGrp="1"/>
          </p:cNvSpPr>
          <p:nvPr>
            <p:ph idx="1"/>
          </p:nvPr>
        </p:nvSpPr>
        <p:spPr/>
        <p:txBody>
          <a:bodyPr>
            <a:normAutofit/>
          </a:bodyPr>
          <a:lstStyle/>
          <a:p>
            <a:r>
              <a:rPr lang="en-US" sz="2400" b="1" dirty="0"/>
              <a:t>3</a:t>
            </a:r>
            <a:r>
              <a:rPr lang="en-US" sz="2400" b="1" dirty="0" smtClean="0"/>
              <a:t>.4.3 </a:t>
            </a:r>
            <a:r>
              <a:rPr lang="en-US" sz="2400" b="1" i="1" dirty="0"/>
              <a:t>Active Currency </a:t>
            </a:r>
            <a:r>
              <a:rPr lang="en-US" sz="2400" b="1" i="1" dirty="0" smtClean="0"/>
              <a:t>Management</a:t>
            </a:r>
          </a:p>
          <a:p>
            <a:r>
              <a:rPr lang="en-US" sz="2400" dirty="0"/>
              <a:t>T</a:t>
            </a:r>
            <a:r>
              <a:rPr lang="en-US" sz="2400" dirty="0" smtClean="0"/>
              <a:t>he </a:t>
            </a:r>
            <a:r>
              <a:rPr lang="en-US" sz="2400" dirty="0"/>
              <a:t>active currency manager is </a:t>
            </a:r>
            <a:r>
              <a:rPr lang="en-US" sz="2400" dirty="0" smtClean="0"/>
              <a:t>supposed to </a:t>
            </a:r>
            <a:r>
              <a:rPr lang="en-US" sz="2400" dirty="0"/>
              <a:t>take currency risks and manage them for profit. The primary goal is to add </a:t>
            </a:r>
            <a:r>
              <a:rPr lang="en-US" sz="2400" dirty="0" smtClean="0"/>
              <a:t>alpha to </a:t>
            </a:r>
            <a:r>
              <a:rPr lang="en-US" sz="2400" dirty="0"/>
              <a:t>the portfolio through successful trading</a:t>
            </a:r>
            <a:r>
              <a:rPr lang="en-US" sz="2400" dirty="0" smtClean="0"/>
              <a:t>.</a:t>
            </a:r>
          </a:p>
          <a:p>
            <a:r>
              <a:rPr lang="en-US" sz="2400" dirty="0"/>
              <a:t>But for all forms of active management (</a:t>
            </a:r>
            <a:r>
              <a:rPr lang="en-US" sz="2400" dirty="0" err="1"/>
              <a:t>i.e</a:t>
            </a:r>
            <a:r>
              <a:rPr lang="en-US" sz="2400" dirty="0" err="1" smtClean="0"/>
              <a:t>.,having</a:t>
            </a:r>
            <a:r>
              <a:rPr lang="en-US" sz="2400" dirty="0" smtClean="0"/>
              <a:t> </a:t>
            </a:r>
            <a:r>
              <a:rPr lang="en-US" sz="2400" dirty="0"/>
              <a:t>the discretion to express directional market views), there is no allowance </a:t>
            </a:r>
            <a:r>
              <a:rPr lang="en-US" sz="2400" dirty="0" smtClean="0"/>
              <a:t>for unlimited </a:t>
            </a:r>
            <a:r>
              <a:rPr lang="en-US" sz="2400" dirty="0"/>
              <a:t>speculation; there are risk management systems in place for even the </a:t>
            </a:r>
            <a:r>
              <a:rPr lang="en-US" sz="2400" dirty="0" smtClean="0"/>
              <a:t>most speculative </a:t>
            </a:r>
            <a:r>
              <a:rPr lang="en-US" sz="2400" dirty="0"/>
              <a:t>investment vehicles, such as hedge funds</a:t>
            </a:r>
          </a:p>
        </p:txBody>
      </p:sp>
    </p:spTree>
    <p:extLst>
      <p:ext uri="{BB962C8B-B14F-4D97-AF65-F5344CB8AC3E}">
        <p14:creationId xmlns:p14="http://schemas.microsoft.com/office/powerpoint/2010/main" val="386268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1.REVIEW OF FOREIGN EXCHANGE CONCEPTS</a:t>
            </a:r>
            <a:endParaRPr lang="en-US" sz="3200" dirty="0"/>
          </a:p>
        </p:txBody>
      </p:sp>
      <p:sp>
        <p:nvSpPr>
          <p:cNvPr id="3" name="Content Placeholder 2"/>
          <p:cNvSpPr>
            <a:spLocks noGrp="1"/>
          </p:cNvSpPr>
          <p:nvPr>
            <p:ph idx="1"/>
          </p:nvPr>
        </p:nvSpPr>
        <p:spPr/>
        <p:txBody>
          <a:bodyPr>
            <a:normAutofit/>
          </a:bodyPr>
          <a:lstStyle/>
          <a:p>
            <a:r>
              <a:rPr lang="en-US" sz="2400" b="1" dirty="0"/>
              <a:t>1</a:t>
            </a:r>
            <a:r>
              <a:rPr lang="en-US" sz="2400" b="1" dirty="0" smtClean="0"/>
              <a:t>.2 forward markets</a:t>
            </a:r>
          </a:p>
          <a:p>
            <a:r>
              <a:rPr lang="en-US" sz="2400" dirty="0"/>
              <a:t>In professional FX markets, forward exchange rates are typically quoted in </a:t>
            </a:r>
            <a:r>
              <a:rPr lang="en-US" sz="2400" dirty="0" smtClean="0"/>
              <a:t>terms of </a:t>
            </a:r>
            <a:r>
              <a:rPr lang="en-US" sz="2400" dirty="0"/>
              <a:t>“points.” The points on a forward rate quote are simply the difference between </a:t>
            </a:r>
            <a:r>
              <a:rPr lang="en-US" sz="2400" dirty="0" smtClean="0"/>
              <a:t>the forward </a:t>
            </a:r>
            <a:r>
              <a:rPr lang="en-US" sz="2400" dirty="0"/>
              <a:t>exchange rate quote and the spot exchange rate </a:t>
            </a:r>
            <a:r>
              <a:rPr lang="en-US" sz="2400" dirty="0" smtClean="0"/>
              <a:t>quote.</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285311518"/>
              </p:ext>
            </p:extLst>
          </p:nvPr>
        </p:nvGraphicFramePr>
        <p:xfrm>
          <a:off x="1371600" y="3810000"/>
          <a:ext cx="6096000" cy="2225040"/>
        </p:xfrm>
        <a:graphic>
          <a:graphicData uri="http://schemas.openxmlformats.org/drawingml/2006/table">
            <a:tbl>
              <a:tblPr firstRow="1" bandRow="1">
                <a:tableStyleId>{3C2FFA5D-87B4-456A-9821-1D502468CF0F}</a:tableStyleId>
              </a:tblPr>
              <a:tblGrid>
                <a:gridCol w="3048000"/>
                <a:gridCol w="3048000"/>
              </a:tblGrid>
              <a:tr h="370840">
                <a:tc>
                  <a:txBody>
                    <a:bodyPr/>
                    <a:lstStyle/>
                    <a:p>
                      <a:r>
                        <a:rPr lang="en-US" dirty="0" smtClean="0"/>
                        <a:t>Maturity</a:t>
                      </a:r>
                      <a:endParaRPr lang="en-US" dirty="0"/>
                    </a:p>
                  </a:txBody>
                  <a:tcPr/>
                </a:tc>
                <a:tc>
                  <a:txBody>
                    <a:bodyPr/>
                    <a:lstStyle/>
                    <a:p>
                      <a:r>
                        <a:rPr lang="en-US" sz="1800" u="none" strike="noStrike" kern="1200" baseline="0" dirty="0" smtClean="0"/>
                        <a:t>Spot Rate or Forward Points</a:t>
                      </a:r>
                      <a:endParaRPr lang="en-US" dirty="0"/>
                    </a:p>
                  </a:txBody>
                  <a:tcPr/>
                </a:tc>
              </a:tr>
              <a:tr h="370840">
                <a:tc>
                  <a:txBody>
                    <a:bodyPr/>
                    <a:lstStyle/>
                    <a:p>
                      <a:r>
                        <a:rPr lang="en-US" sz="1800" u="none" strike="noStrike" kern="1200" baseline="0" dirty="0" smtClean="0"/>
                        <a:t>Spot (USD/EUR)</a:t>
                      </a:r>
                      <a:endParaRPr lang="en-US" dirty="0"/>
                    </a:p>
                  </a:txBody>
                  <a:tcPr/>
                </a:tc>
                <a:tc>
                  <a:txBody>
                    <a:bodyPr/>
                    <a:lstStyle/>
                    <a:p>
                      <a:r>
                        <a:rPr lang="en-US" sz="1800" u="none" strike="noStrike" kern="1200" baseline="0" dirty="0" smtClean="0"/>
                        <a:t>1.3549/1.3651</a:t>
                      </a:r>
                      <a:endParaRPr lang="en-US" dirty="0"/>
                    </a:p>
                  </a:txBody>
                  <a:tcPr/>
                </a:tc>
              </a:tr>
              <a:tr h="370840">
                <a:tc>
                  <a:txBody>
                    <a:bodyPr/>
                    <a:lstStyle/>
                    <a:p>
                      <a:r>
                        <a:rPr lang="en-US" dirty="0" smtClean="0"/>
                        <a:t>One months</a:t>
                      </a:r>
                      <a:endParaRPr lang="en-US" dirty="0"/>
                    </a:p>
                  </a:txBody>
                  <a:tcPr/>
                </a:tc>
                <a:tc>
                  <a:txBody>
                    <a:bodyPr/>
                    <a:lstStyle/>
                    <a:p>
                      <a:r>
                        <a:rPr lang="en-US" sz="1800" u="none" strike="noStrike" kern="1200" baseline="0" dirty="0" smtClean="0"/>
                        <a:t>–5.6/–5.1</a:t>
                      </a:r>
                      <a:endParaRPr lang="en-US" dirty="0"/>
                    </a:p>
                  </a:txBody>
                  <a:tcPr/>
                </a:tc>
              </a:tr>
              <a:tr h="370840">
                <a:tc>
                  <a:txBody>
                    <a:bodyPr/>
                    <a:lstStyle/>
                    <a:p>
                      <a:r>
                        <a:rPr lang="en-US" dirty="0" smtClean="0"/>
                        <a:t>Three months</a:t>
                      </a:r>
                      <a:endParaRPr lang="en-US" dirty="0"/>
                    </a:p>
                  </a:txBody>
                  <a:tcPr/>
                </a:tc>
                <a:tc>
                  <a:txBody>
                    <a:bodyPr/>
                    <a:lstStyle/>
                    <a:p>
                      <a:r>
                        <a:rPr lang="en-US" sz="1800" u="none" strike="noStrike" kern="1200" baseline="0" dirty="0" smtClean="0"/>
                        <a:t>–15.9/–15.3</a:t>
                      </a:r>
                      <a:endParaRPr lang="en-US" dirty="0"/>
                    </a:p>
                  </a:txBody>
                  <a:tcPr/>
                </a:tc>
              </a:tr>
              <a:tr h="370840">
                <a:tc>
                  <a:txBody>
                    <a:bodyPr/>
                    <a:lstStyle/>
                    <a:p>
                      <a:r>
                        <a:rPr lang="en-US" dirty="0" smtClean="0"/>
                        <a:t>Six months</a:t>
                      </a:r>
                      <a:endParaRPr lang="en-US" dirty="0"/>
                    </a:p>
                  </a:txBody>
                  <a:tcPr/>
                </a:tc>
                <a:tc>
                  <a:txBody>
                    <a:bodyPr/>
                    <a:lstStyle/>
                    <a:p>
                      <a:r>
                        <a:rPr lang="en-US" sz="1800" u="none" strike="noStrike" kern="1200" baseline="0" dirty="0" smtClean="0"/>
                        <a:t>–37.0/–36.3</a:t>
                      </a:r>
                      <a:endParaRPr lang="en-US" dirty="0"/>
                    </a:p>
                  </a:txBody>
                  <a:tcPr/>
                </a:tc>
              </a:tr>
              <a:tr h="370840">
                <a:tc>
                  <a:txBody>
                    <a:bodyPr/>
                    <a:lstStyle/>
                    <a:p>
                      <a:r>
                        <a:rPr lang="en-US" dirty="0" smtClean="0"/>
                        <a:t>Twelve months</a:t>
                      </a:r>
                      <a:endParaRPr lang="en-US" dirty="0"/>
                    </a:p>
                  </a:txBody>
                  <a:tcPr/>
                </a:tc>
                <a:tc>
                  <a:txBody>
                    <a:bodyPr/>
                    <a:lstStyle/>
                    <a:p>
                      <a:r>
                        <a:rPr lang="en-US" sz="1800" u="none" strike="noStrike" kern="1200" baseline="0" dirty="0" smtClean="0"/>
                        <a:t>–94.3/–91.8</a:t>
                      </a:r>
                      <a:endParaRPr lang="en-US" dirty="0"/>
                    </a:p>
                  </a:txBody>
                  <a:tcPr/>
                </a:tc>
              </a:tr>
            </a:tbl>
          </a:graphicData>
        </a:graphic>
      </p:graphicFrame>
    </p:spTree>
    <p:extLst>
      <p:ext uri="{BB962C8B-B14F-4D97-AF65-F5344CB8AC3E}">
        <p14:creationId xmlns:p14="http://schemas.microsoft.com/office/powerpoint/2010/main" val="4028692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3. CURRENCY MANAGEMENT: STRATEGIC DECISIONS</a:t>
            </a:r>
          </a:p>
        </p:txBody>
      </p:sp>
      <p:sp>
        <p:nvSpPr>
          <p:cNvPr id="3" name="Content Placeholder 2"/>
          <p:cNvSpPr>
            <a:spLocks noGrp="1"/>
          </p:cNvSpPr>
          <p:nvPr>
            <p:ph idx="1"/>
          </p:nvPr>
        </p:nvSpPr>
        <p:spPr/>
        <p:txBody>
          <a:bodyPr>
            <a:normAutofit/>
          </a:bodyPr>
          <a:lstStyle/>
          <a:p>
            <a:r>
              <a:rPr lang="en-US" sz="2400" b="1" dirty="0" smtClean="0"/>
              <a:t>3.4.4 </a:t>
            </a:r>
            <a:r>
              <a:rPr lang="en-US" sz="2400" b="1" dirty="0"/>
              <a:t>Currency </a:t>
            </a:r>
            <a:r>
              <a:rPr lang="en-US" sz="2400" b="1" dirty="0" smtClean="0"/>
              <a:t>Overlay</a:t>
            </a:r>
          </a:p>
          <a:p>
            <a:r>
              <a:rPr lang="en-US" sz="2400" dirty="0"/>
              <a:t>In the most limited sense of the term, currency overlay simply means that </a:t>
            </a:r>
            <a:r>
              <a:rPr lang="en-US" sz="2400" dirty="0" smtClean="0"/>
              <a:t>the portfolio </a:t>
            </a:r>
            <a:r>
              <a:rPr lang="en-US" sz="2400" dirty="0"/>
              <a:t>manager has outsourced managing currency exposures to a firm </a:t>
            </a:r>
            <a:r>
              <a:rPr lang="en-US" sz="2400" dirty="0" smtClean="0"/>
              <a:t>specializing in </a:t>
            </a:r>
            <a:r>
              <a:rPr lang="en-US" sz="2400" dirty="0"/>
              <a:t>FX management</a:t>
            </a:r>
            <a:endParaRPr lang="en-US" sz="2400" i="1" dirty="0" smtClean="0"/>
          </a:p>
          <a:p>
            <a:r>
              <a:rPr lang="en-US" sz="2400" dirty="0"/>
              <a:t>A broader view of currency overlay allows the externally hired currency </a:t>
            </a:r>
            <a:r>
              <a:rPr lang="en-US" sz="2400" dirty="0" smtClean="0"/>
              <a:t>overlay manager </a:t>
            </a:r>
            <a:r>
              <a:rPr lang="en-US" sz="2400" dirty="0"/>
              <a:t>to take directional views on future currency </a:t>
            </a:r>
            <a:r>
              <a:rPr lang="en-US" sz="2400" dirty="0" smtClean="0"/>
              <a:t>movements</a:t>
            </a:r>
          </a:p>
          <a:p>
            <a:r>
              <a:rPr lang="en-US" sz="2400" dirty="0"/>
              <a:t>In contrast, the concept of foreign exchange as an asset class does not </a:t>
            </a:r>
            <a:r>
              <a:rPr lang="en-US" sz="2400" dirty="0" smtClean="0"/>
              <a:t>restrict the </a:t>
            </a:r>
            <a:r>
              <a:rPr lang="en-US" sz="2400" dirty="0"/>
              <a:t>currency overlay manager, who is free to take FX exposures in any </a:t>
            </a:r>
            <a:r>
              <a:rPr lang="en-US" sz="2400" dirty="0" smtClean="0"/>
              <a:t>currency pair </a:t>
            </a:r>
            <a:r>
              <a:rPr lang="en-US" sz="2400" dirty="0"/>
              <a:t>where there is </a:t>
            </a:r>
            <a:r>
              <a:rPr lang="en-US" sz="2400" dirty="0" smtClean="0"/>
              <a:t>value-added to </a:t>
            </a:r>
            <a:r>
              <a:rPr lang="en-US" sz="2400" dirty="0"/>
              <a:t>be harvested, regardless of the </a:t>
            </a:r>
            <a:r>
              <a:rPr lang="en-US" sz="2400" dirty="0" smtClean="0"/>
              <a:t>underlying portfolio</a:t>
            </a:r>
            <a:r>
              <a:rPr lang="en-US" sz="2400" dirty="0"/>
              <a:t>.</a:t>
            </a:r>
          </a:p>
        </p:txBody>
      </p:sp>
    </p:spTree>
    <p:extLst>
      <p:ext uri="{BB962C8B-B14F-4D97-AF65-F5344CB8AC3E}">
        <p14:creationId xmlns:p14="http://schemas.microsoft.com/office/powerpoint/2010/main" val="1126963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3. CURRENCY MANAGEMENT: STRATEGIC DECISIONS</a:t>
            </a:r>
          </a:p>
        </p:txBody>
      </p:sp>
      <p:sp>
        <p:nvSpPr>
          <p:cNvPr id="3" name="Content Placeholder 2"/>
          <p:cNvSpPr>
            <a:spLocks noGrp="1"/>
          </p:cNvSpPr>
          <p:nvPr>
            <p:ph idx="1"/>
          </p:nvPr>
        </p:nvSpPr>
        <p:spPr/>
        <p:txBody>
          <a:bodyPr>
            <a:normAutofit fontScale="85000" lnSpcReduction="10000"/>
          </a:bodyPr>
          <a:lstStyle/>
          <a:p>
            <a:r>
              <a:rPr lang="en-US" sz="2400" b="1" dirty="0" smtClean="0"/>
              <a:t>3.5 </a:t>
            </a:r>
            <a:r>
              <a:rPr lang="en-US" sz="2400" b="1" dirty="0"/>
              <a:t>Formulating a </a:t>
            </a:r>
            <a:r>
              <a:rPr lang="en-US" sz="2400" b="1" dirty="0" smtClean="0"/>
              <a:t>Client-Appropriate Currency Management Program</a:t>
            </a:r>
          </a:p>
          <a:p>
            <a:r>
              <a:rPr lang="en-US" sz="2400" dirty="0"/>
              <a:t>Generally </a:t>
            </a:r>
            <a:r>
              <a:rPr lang="en-US" sz="2400" dirty="0" smtClean="0"/>
              <a:t>speaking, the </a:t>
            </a:r>
            <a:r>
              <a:rPr lang="en-US" sz="2400" i="1" dirty="0"/>
              <a:t>strategic </a:t>
            </a:r>
            <a:r>
              <a:rPr lang="en-US" sz="2400" dirty="0"/>
              <a:t>currency positioning of the portfolio, as encoded in the IPS, should </a:t>
            </a:r>
            <a:r>
              <a:rPr lang="en-US" sz="2400" dirty="0" smtClean="0"/>
              <a:t>be biased </a:t>
            </a:r>
            <a:r>
              <a:rPr lang="en-US" sz="2400" dirty="0"/>
              <a:t>toward a </a:t>
            </a:r>
            <a:r>
              <a:rPr lang="en-US" sz="2400" dirty="0" smtClean="0"/>
              <a:t>more-fully hedged </a:t>
            </a:r>
            <a:r>
              <a:rPr lang="en-US" sz="2400" dirty="0"/>
              <a:t>currency management program the </a:t>
            </a:r>
            <a:r>
              <a:rPr lang="en-US" sz="2400" dirty="0" smtClean="0"/>
              <a:t>more</a:t>
            </a:r>
          </a:p>
          <a:p>
            <a:r>
              <a:rPr lang="en-US" sz="2400" dirty="0"/>
              <a:t>■ </a:t>
            </a:r>
            <a:r>
              <a:rPr lang="en-US" sz="2400" dirty="0" smtClean="0"/>
              <a:t>short </a:t>
            </a:r>
            <a:r>
              <a:rPr lang="en-US" sz="2400" dirty="0"/>
              <a:t>term the investment objectives of the portfolio;</a:t>
            </a:r>
          </a:p>
          <a:p>
            <a:r>
              <a:rPr lang="en-US" sz="2400" dirty="0" smtClean="0"/>
              <a:t>■ </a:t>
            </a:r>
            <a:r>
              <a:rPr lang="en-US" sz="2400" dirty="0"/>
              <a:t>risk averse the beneficial owners of the portfolio are (and impervious to </a:t>
            </a:r>
            <a:r>
              <a:rPr lang="en-US" sz="2400" i="1" dirty="0"/>
              <a:t>ex </a:t>
            </a:r>
            <a:r>
              <a:rPr lang="en-US" sz="2400" i="1" dirty="0" smtClean="0"/>
              <a:t>post </a:t>
            </a:r>
            <a:r>
              <a:rPr lang="en-US" sz="2400" dirty="0" smtClean="0"/>
              <a:t>regret </a:t>
            </a:r>
            <a:r>
              <a:rPr lang="en-US" sz="2400" dirty="0"/>
              <a:t>over missed opportunities);</a:t>
            </a:r>
          </a:p>
          <a:p>
            <a:r>
              <a:rPr lang="en-US" sz="2400" dirty="0" smtClean="0"/>
              <a:t>■ </a:t>
            </a:r>
            <a:r>
              <a:rPr lang="en-US" sz="2400" dirty="0"/>
              <a:t>immediate the income and/or liquidity needs of the portfolio;</a:t>
            </a:r>
          </a:p>
          <a:p>
            <a:r>
              <a:rPr lang="en-US" sz="2400" dirty="0" smtClean="0"/>
              <a:t>■ fixed-income assets </a:t>
            </a:r>
            <a:r>
              <a:rPr lang="en-US" sz="2400" dirty="0"/>
              <a:t>are held in a </a:t>
            </a:r>
            <a:r>
              <a:rPr lang="en-US" sz="2400" dirty="0" smtClean="0"/>
              <a:t>foreign-currency portfolio</a:t>
            </a:r>
            <a:r>
              <a:rPr lang="en-US" sz="2400" dirty="0"/>
              <a:t>;</a:t>
            </a:r>
          </a:p>
          <a:p>
            <a:r>
              <a:rPr lang="en-US" sz="2400" dirty="0" smtClean="0"/>
              <a:t>■ </a:t>
            </a:r>
            <a:r>
              <a:rPr lang="en-US" sz="2400" dirty="0"/>
              <a:t>cheaply a hedging program can be implemented;</a:t>
            </a:r>
          </a:p>
          <a:p>
            <a:r>
              <a:rPr lang="en-US" sz="2400" dirty="0" smtClean="0"/>
              <a:t>■ </a:t>
            </a:r>
            <a:r>
              <a:rPr lang="en-US" sz="2400" dirty="0"/>
              <a:t>volatile (i.e., risky) financial markets </a:t>
            </a:r>
            <a:r>
              <a:rPr lang="en-US" sz="2400" dirty="0" err="1" smtClean="0"/>
              <a:t>are;and</a:t>
            </a:r>
            <a:endParaRPr lang="en-US" sz="2400" dirty="0"/>
          </a:p>
          <a:p>
            <a:r>
              <a:rPr lang="en-US" sz="2400" dirty="0" smtClean="0"/>
              <a:t>■ </a:t>
            </a:r>
            <a:r>
              <a:rPr lang="en-US" sz="2400" dirty="0"/>
              <a:t>skeptical the beneficial owners and/or management oversight committee are </a:t>
            </a:r>
            <a:r>
              <a:rPr lang="en-US" sz="2400" dirty="0" smtClean="0"/>
              <a:t>of the </a:t>
            </a:r>
            <a:r>
              <a:rPr lang="en-US" sz="2400" dirty="0"/>
              <a:t>expected benefits of active currency management</a:t>
            </a:r>
            <a:endParaRPr lang="en-US" sz="2400" b="1" dirty="0" smtClean="0"/>
          </a:p>
          <a:p>
            <a:endParaRPr lang="en-US" sz="2400" dirty="0"/>
          </a:p>
        </p:txBody>
      </p:sp>
    </p:spTree>
    <p:extLst>
      <p:ext uri="{BB962C8B-B14F-4D97-AF65-F5344CB8AC3E}">
        <p14:creationId xmlns:p14="http://schemas.microsoft.com/office/powerpoint/2010/main" val="4113134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4.</a:t>
            </a:r>
            <a:r>
              <a:rPr lang="en-US" sz="2800" dirty="0"/>
              <a:t> CURRENCY MANAGEMENT: TACTICAL DECISIONS</a:t>
            </a:r>
          </a:p>
        </p:txBody>
      </p:sp>
      <p:sp>
        <p:nvSpPr>
          <p:cNvPr id="3" name="Content Placeholder 2"/>
          <p:cNvSpPr>
            <a:spLocks noGrp="1"/>
          </p:cNvSpPr>
          <p:nvPr>
            <p:ph idx="1"/>
          </p:nvPr>
        </p:nvSpPr>
        <p:spPr/>
        <p:txBody>
          <a:bodyPr>
            <a:normAutofit/>
          </a:bodyPr>
          <a:lstStyle/>
          <a:p>
            <a:r>
              <a:rPr lang="en-US" sz="2400" dirty="0" smtClean="0"/>
              <a:t>In this </a:t>
            </a:r>
            <a:r>
              <a:rPr lang="en-US" sz="2400" dirty="0"/>
              <a:t>section, we consider the case in which the IPS has given the portfolio </a:t>
            </a:r>
            <a:r>
              <a:rPr lang="en-US" sz="2400" dirty="0" smtClean="0"/>
              <a:t>manager (or </a:t>
            </a:r>
            <a:r>
              <a:rPr lang="en-US" sz="2400" dirty="0"/>
              <a:t>currency overlay manager) at least some limited discretion for actively </a:t>
            </a:r>
            <a:r>
              <a:rPr lang="en-US" sz="2400" dirty="0" smtClean="0"/>
              <a:t>managing currency </a:t>
            </a:r>
            <a:r>
              <a:rPr lang="en-US" sz="2400" dirty="0"/>
              <a:t>risk within these mandated strategic bounds. This then leads to </a:t>
            </a:r>
            <a:r>
              <a:rPr lang="en-US" sz="2400" i="1" dirty="0" smtClean="0"/>
              <a:t>tactical </a:t>
            </a:r>
            <a:r>
              <a:rPr lang="en-US" sz="2400" dirty="0" smtClean="0"/>
              <a:t>decisions</a:t>
            </a:r>
            <a:r>
              <a:rPr lang="en-US" sz="2400" dirty="0"/>
              <a:t>: which FX exposures to accept and manage within these discretionary </a:t>
            </a:r>
            <a:r>
              <a:rPr lang="en-US" sz="2400" dirty="0" smtClean="0"/>
              <a:t>limits. In </a:t>
            </a:r>
            <a:r>
              <a:rPr lang="en-US" sz="2400" dirty="0"/>
              <a:t>other words, tactical decisions involve active currency management</a:t>
            </a:r>
            <a:r>
              <a:rPr lang="en-US" sz="2400" dirty="0" smtClean="0"/>
              <a:t>.</a:t>
            </a:r>
          </a:p>
          <a:p>
            <a:r>
              <a:rPr lang="en-US" sz="2400" dirty="0"/>
              <a:t>In what follows, we will explore some of the methods used to form directional </a:t>
            </a:r>
            <a:r>
              <a:rPr lang="en-US" sz="2400" dirty="0" smtClean="0"/>
              <a:t>views about </a:t>
            </a:r>
            <a:r>
              <a:rPr lang="en-US" sz="2400" dirty="0"/>
              <a:t>the FX market</a:t>
            </a:r>
          </a:p>
        </p:txBody>
      </p:sp>
    </p:spTree>
    <p:extLst>
      <p:ext uri="{BB962C8B-B14F-4D97-AF65-F5344CB8AC3E}">
        <p14:creationId xmlns:p14="http://schemas.microsoft.com/office/powerpoint/2010/main" val="2383929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CURRENCY MANAGEMENT: TACTICAL DECISIONS</a:t>
            </a:r>
          </a:p>
        </p:txBody>
      </p:sp>
      <p:sp>
        <p:nvSpPr>
          <p:cNvPr id="3" name="Content Placeholder 2"/>
          <p:cNvSpPr>
            <a:spLocks noGrp="1"/>
          </p:cNvSpPr>
          <p:nvPr>
            <p:ph idx="1"/>
          </p:nvPr>
        </p:nvSpPr>
        <p:spPr/>
        <p:txBody>
          <a:bodyPr>
            <a:normAutofit fontScale="92500" lnSpcReduction="20000"/>
          </a:bodyPr>
          <a:lstStyle/>
          <a:p>
            <a:r>
              <a:rPr lang="en-US" sz="2800" b="1" dirty="0"/>
              <a:t>4</a:t>
            </a:r>
            <a:r>
              <a:rPr lang="en-US" sz="2800" b="1" dirty="0" smtClean="0"/>
              <a:t>.1 </a:t>
            </a:r>
            <a:r>
              <a:rPr lang="en-US" sz="2800" b="1" dirty="0"/>
              <a:t>Active Currency Management Based on </a:t>
            </a:r>
            <a:r>
              <a:rPr lang="en-US" sz="2800" b="1" dirty="0" smtClean="0"/>
              <a:t>Economic Fundamentals</a:t>
            </a:r>
          </a:p>
          <a:p>
            <a:r>
              <a:rPr lang="en-US" sz="2000" dirty="0"/>
              <a:t>The simple economic framework is based on the assumption that in the long </a:t>
            </a:r>
            <a:r>
              <a:rPr lang="en-US" sz="2000" dirty="0" smtClean="0"/>
              <a:t>run, the </a:t>
            </a:r>
            <a:r>
              <a:rPr lang="en-US" sz="2000" dirty="0"/>
              <a:t>real exchange rate will converge to its “fair value,” but short- to </a:t>
            </a:r>
            <a:r>
              <a:rPr lang="en-US" sz="2000" dirty="0" smtClean="0"/>
              <a:t>medium-term factors </a:t>
            </a:r>
            <a:r>
              <a:rPr lang="en-US" sz="2000" dirty="0"/>
              <a:t>will shape the convergence path to this </a:t>
            </a:r>
            <a:r>
              <a:rPr lang="en-US" sz="2000" dirty="0" smtClean="0"/>
              <a:t>equilibrium.</a:t>
            </a:r>
          </a:p>
          <a:p>
            <a:r>
              <a:rPr lang="en-US" sz="2000" dirty="0"/>
              <a:t>As a result, all else equal, the base currency’s real exchange rate should </a:t>
            </a:r>
            <a:r>
              <a:rPr lang="en-US" sz="2000" dirty="0" smtClean="0"/>
              <a:t>appreciate if </a:t>
            </a:r>
            <a:r>
              <a:rPr lang="en-US" sz="2000" dirty="0"/>
              <a:t>there is an upward movement </a:t>
            </a:r>
            <a:r>
              <a:rPr lang="en-US" sz="2000" dirty="0" smtClean="0"/>
              <a:t>in:</a:t>
            </a:r>
          </a:p>
          <a:p>
            <a:r>
              <a:rPr lang="en-US" sz="2000" dirty="0" smtClean="0"/>
              <a:t>■ </a:t>
            </a:r>
            <a:r>
              <a:rPr lang="en-US" sz="2000" dirty="0"/>
              <a:t>its </a:t>
            </a:r>
            <a:r>
              <a:rPr lang="en-US" sz="2000" dirty="0" smtClean="0"/>
              <a:t>long-run equilibrium </a:t>
            </a:r>
            <a:r>
              <a:rPr lang="en-US" sz="2000" dirty="0"/>
              <a:t>real exchange rate;</a:t>
            </a:r>
          </a:p>
          <a:p>
            <a:r>
              <a:rPr lang="en-US" sz="2000" dirty="0" smtClean="0"/>
              <a:t>■ </a:t>
            </a:r>
            <a:r>
              <a:rPr lang="en-US" sz="2000" dirty="0"/>
              <a:t>either its real or nominal interest rates, which should attract foreign capital;</a:t>
            </a:r>
          </a:p>
          <a:p>
            <a:r>
              <a:rPr lang="en-US" sz="2000" dirty="0" smtClean="0"/>
              <a:t>■ </a:t>
            </a:r>
            <a:r>
              <a:rPr lang="en-US" sz="2000" dirty="0"/>
              <a:t>expected foreign inflation, which should cause the foreign currency to depreciate;</a:t>
            </a:r>
          </a:p>
          <a:p>
            <a:r>
              <a:rPr lang="en-US" sz="2000" dirty="0" smtClean="0"/>
              <a:t>■ </a:t>
            </a:r>
            <a:r>
              <a:rPr lang="en-US" sz="2000" dirty="0"/>
              <a:t>the foreign risk premium, which should make foreign assets less attractive </a:t>
            </a:r>
            <a:r>
              <a:rPr lang="en-US" sz="2000" dirty="0" smtClean="0"/>
              <a:t>compared with </a:t>
            </a:r>
            <a:r>
              <a:rPr lang="en-US" sz="2000" dirty="0"/>
              <a:t>the base currency nation’s domestic assets</a:t>
            </a:r>
            <a:r>
              <a:rPr lang="en-US" sz="2000" dirty="0" smtClean="0"/>
              <a:t>.</a:t>
            </a:r>
          </a:p>
          <a:p>
            <a:r>
              <a:rPr lang="en-US" sz="2000" dirty="0"/>
              <a:t>The real exchange rate should also increase if it is currently below its </a:t>
            </a:r>
            <a:r>
              <a:rPr lang="en-US" sz="2000" dirty="0" smtClean="0"/>
              <a:t>long-term equilibrium </a:t>
            </a:r>
            <a:r>
              <a:rPr lang="en-US" sz="2000" dirty="0"/>
              <a:t>value.</a:t>
            </a:r>
            <a:endParaRPr lang="en-US" sz="2000" dirty="0" smtClean="0"/>
          </a:p>
          <a:p>
            <a:endParaRPr lang="en-US" sz="2800" dirty="0"/>
          </a:p>
        </p:txBody>
      </p:sp>
    </p:spTree>
    <p:extLst>
      <p:ext uri="{BB962C8B-B14F-4D97-AF65-F5344CB8AC3E}">
        <p14:creationId xmlns:p14="http://schemas.microsoft.com/office/powerpoint/2010/main" val="4088791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CURRENCY MANAGEMENT: TACTICAL DECISIONS</a:t>
            </a:r>
          </a:p>
        </p:txBody>
      </p:sp>
      <p:sp>
        <p:nvSpPr>
          <p:cNvPr id="3" name="Content Placeholder 2"/>
          <p:cNvSpPr>
            <a:spLocks noGrp="1"/>
          </p:cNvSpPr>
          <p:nvPr>
            <p:ph idx="1"/>
          </p:nvPr>
        </p:nvSpPr>
        <p:spPr/>
        <p:txBody>
          <a:bodyPr>
            <a:normAutofit lnSpcReduction="10000"/>
          </a:bodyPr>
          <a:lstStyle/>
          <a:p>
            <a:r>
              <a:rPr lang="en-US" sz="2400" b="1" dirty="0"/>
              <a:t>4</a:t>
            </a:r>
            <a:r>
              <a:rPr lang="en-US" sz="2400" b="1" dirty="0" smtClean="0"/>
              <a:t>.2 </a:t>
            </a:r>
            <a:r>
              <a:rPr lang="en-US" sz="2400" b="1" dirty="0"/>
              <a:t>Active Currency Management Based on Technical </a:t>
            </a:r>
            <a:r>
              <a:rPr lang="en-US" sz="2400" b="1" dirty="0" smtClean="0"/>
              <a:t>Analysis</a:t>
            </a:r>
          </a:p>
          <a:p>
            <a:r>
              <a:rPr lang="en-US" sz="2400" dirty="0"/>
              <a:t>T</a:t>
            </a:r>
            <a:r>
              <a:rPr lang="en-US" sz="2400" dirty="0" smtClean="0"/>
              <a:t>echnical </a:t>
            </a:r>
            <a:r>
              <a:rPr lang="en-US" sz="2400" dirty="0"/>
              <a:t>analysis is based on three broad themes.</a:t>
            </a:r>
            <a:endParaRPr lang="en-US" sz="2400" b="1" dirty="0" smtClean="0"/>
          </a:p>
          <a:p>
            <a:r>
              <a:rPr lang="en-US" sz="2400" dirty="0"/>
              <a:t>First, market technicians believe that in a liquid, freely traded market the </a:t>
            </a:r>
            <a:r>
              <a:rPr lang="en-US" sz="2400" dirty="0" smtClean="0"/>
              <a:t>historical price </a:t>
            </a:r>
            <a:r>
              <a:rPr lang="en-US" sz="2400" dirty="0"/>
              <a:t>data can be helpful in projecting future price movements</a:t>
            </a:r>
            <a:r>
              <a:rPr lang="en-US" sz="2400" dirty="0" smtClean="0"/>
              <a:t>.</a:t>
            </a:r>
          </a:p>
          <a:p>
            <a:r>
              <a:rPr lang="en-US" sz="2400" dirty="0"/>
              <a:t>Second, market technicians believe that historical patterns in the price data </a:t>
            </a:r>
            <a:r>
              <a:rPr lang="en-US" sz="2400" dirty="0" smtClean="0"/>
              <a:t>have a </a:t>
            </a:r>
            <a:r>
              <a:rPr lang="en-US" sz="2400" dirty="0"/>
              <a:t>tendency to repeat, and that this repetition provides profitable trade opportunities</a:t>
            </a:r>
            <a:r>
              <a:rPr lang="en-US" sz="2400" dirty="0" smtClean="0"/>
              <a:t>.</a:t>
            </a:r>
          </a:p>
          <a:p>
            <a:r>
              <a:rPr lang="en-US" sz="2400" dirty="0"/>
              <a:t>Third, technical analysis does not attempt to determine where market prices </a:t>
            </a:r>
            <a:r>
              <a:rPr lang="en-US" sz="2400" i="1" dirty="0" smtClean="0"/>
              <a:t>should </a:t>
            </a:r>
            <a:r>
              <a:rPr lang="en-US" sz="2400" dirty="0" smtClean="0"/>
              <a:t>trade </a:t>
            </a:r>
            <a:r>
              <a:rPr lang="en-US" sz="2400" dirty="0"/>
              <a:t>(fair value, as in fundamental analysis) but where they </a:t>
            </a:r>
            <a:r>
              <a:rPr lang="en-US" sz="2400" i="1" dirty="0"/>
              <a:t>will </a:t>
            </a:r>
            <a:r>
              <a:rPr lang="en-US" sz="2400" dirty="0" smtClean="0"/>
              <a:t>trade.</a:t>
            </a:r>
            <a:endParaRPr lang="en-US" sz="2400" b="1" dirty="0"/>
          </a:p>
        </p:txBody>
      </p:sp>
    </p:spTree>
    <p:extLst>
      <p:ext uri="{BB962C8B-B14F-4D97-AF65-F5344CB8AC3E}">
        <p14:creationId xmlns:p14="http://schemas.microsoft.com/office/powerpoint/2010/main" val="907196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CURRENCY MANAGEMENT: TACTICAL DECISIONS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sz="2400" b="1" dirty="0" smtClean="0"/>
                  <a:t>4.3 </a:t>
                </a:r>
                <a:r>
                  <a:rPr lang="en-US" sz="2400" b="1" dirty="0"/>
                  <a:t>Active </a:t>
                </a:r>
                <a:r>
                  <a:rPr lang="en-US" sz="2400" b="1" dirty="0" smtClean="0"/>
                  <a:t>Currency </a:t>
                </a:r>
                <a:r>
                  <a:rPr lang="en-US" sz="2400" b="1" dirty="0"/>
                  <a:t>Management Based on the Carry </a:t>
                </a:r>
                <a:r>
                  <a:rPr lang="en-US" sz="2400" b="1" dirty="0" smtClean="0"/>
                  <a:t>Trade</a:t>
                </a:r>
              </a:p>
              <a:p>
                <a:r>
                  <a:rPr lang="en-US" sz="2400" dirty="0"/>
                  <a:t>The </a:t>
                </a:r>
                <a:r>
                  <a:rPr lang="en-US" sz="2400" b="1" dirty="0"/>
                  <a:t>carry trade </a:t>
                </a:r>
                <a:r>
                  <a:rPr lang="en-US" sz="2400" dirty="0"/>
                  <a:t>is a trading strategy of borrowing in </a:t>
                </a:r>
                <a:r>
                  <a:rPr lang="en-US" sz="2400" dirty="0" smtClean="0"/>
                  <a:t>low-yield currencies </a:t>
                </a:r>
                <a:r>
                  <a:rPr lang="en-US" sz="2400" dirty="0"/>
                  <a:t>and </a:t>
                </a:r>
                <a:r>
                  <a:rPr lang="en-US" sz="2400" dirty="0" smtClean="0"/>
                  <a:t>investing in high-yield currencies.</a:t>
                </a:r>
              </a:p>
              <a:p>
                <a14:m>
                  <m:oMath xmlns:m="http://schemas.openxmlformats.org/officeDocument/2006/math">
                    <m:f>
                      <m:fPr>
                        <m:ctrlPr>
                          <a:rPr lang="en-US" sz="2800" b="1" i="1" smtClean="0">
                            <a:latin typeface="Cambria Math"/>
                          </a:rPr>
                        </m:ctrlPr>
                      </m:fPr>
                      <m:num>
                        <m:r>
                          <a:rPr lang="en-US" sz="2800" b="1" i="1" smtClean="0">
                            <a:latin typeface="Cambria Math"/>
                          </a:rPr>
                          <m:t>𝑭</m:t>
                        </m:r>
                        <m:r>
                          <a:rPr lang="en-US" sz="2800" b="1" i="1" smtClean="0">
                            <a:latin typeface="Cambria Math"/>
                          </a:rPr>
                          <m:t> </m:t>
                        </m:r>
                        <m:r>
                          <a:rPr lang="en-US" sz="2800" b="1" i="1" smtClean="0">
                            <a:latin typeface="Cambria Math"/>
                          </a:rPr>
                          <m:t>𝒑</m:t>
                        </m:r>
                        <m:r>
                          <a:rPr lang="en-US" sz="2800" b="1" i="1" smtClean="0">
                            <a:latin typeface="Cambria Math"/>
                          </a:rPr>
                          <m:t>/</m:t>
                        </m:r>
                        <m:r>
                          <a:rPr lang="en-US" sz="2800" b="1" i="1" smtClean="0">
                            <a:latin typeface="Cambria Math"/>
                          </a:rPr>
                          <m:t>𝒃</m:t>
                        </m:r>
                        <m:r>
                          <a:rPr lang="en-US" sz="2800" b="1" i="1" smtClean="0">
                            <a:latin typeface="Cambria Math"/>
                          </a:rPr>
                          <m:t>−</m:t>
                        </m:r>
                        <m:r>
                          <a:rPr lang="en-US" sz="2800" b="1" i="1" smtClean="0">
                            <a:latin typeface="Cambria Math"/>
                          </a:rPr>
                          <m:t>𝑺</m:t>
                        </m:r>
                        <m:r>
                          <a:rPr lang="en-US" sz="2800" b="1" i="1" smtClean="0">
                            <a:latin typeface="Cambria Math"/>
                          </a:rPr>
                          <m:t> </m:t>
                        </m:r>
                        <m:r>
                          <a:rPr lang="en-US" sz="2800" b="1" i="1" smtClean="0">
                            <a:latin typeface="Cambria Math"/>
                          </a:rPr>
                          <m:t>𝒑</m:t>
                        </m:r>
                        <m:r>
                          <a:rPr lang="en-US" sz="2800" b="1" i="1" smtClean="0">
                            <a:latin typeface="Cambria Math"/>
                          </a:rPr>
                          <m:t>/</m:t>
                        </m:r>
                        <m:r>
                          <a:rPr lang="en-US" sz="2800" b="1" i="1" smtClean="0">
                            <a:latin typeface="Cambria Math"/>
                          </a:rPr>
                          <m:t>𝒃</m:t>
                        </m:r>
                      </m:num>
                      <m:den>
                        <m:r>
                          <a:rPr lang="en-US" sz="2800" b="1" i="1" smtClean="0">
                            <a:latin typeface="Cambria Math"/>
                          </a:rPr>
                          <m:t>𝑺</m:t>
                        </m:r>
                        <m:r>
                          <a:rPr lang="en-US" sz="2800" b="1" i="1" smtClean="0">
                            <a:latin typeface="Cambria Math"/>
                          </a:rPr>
                          <m:t> </m:t>
                        </m:r>
                        <m:r>
                          <a:rPr lang="en-US" sz="2800" b="1" i="1" smtClean="0">
                            <a:latin typeface="Cambria Math"/>
                          </a:rPr>
                          <m:t>𝒑</m:t>
                        </m:r>
                        <m:r>
                          <a:rPr lang="en-US" sz="2800" b="1" i="1" smtClean="0">
                            <a:latin typeface="Cambria Math"/>
                          </a:rPr>
                          <m:t>/</m:t>
                        </m:r>
                        <m:r>
                          <a:rPr lang="en-US" sz="2800" b="1" i="1" smtClean="0">
                            <a:latin typeface="Cambria Math"/>
                          </a:rPr>
                          <m:t>𝒃</m:t>
                        </m:r>
                      </m:den>
                    </m:f>
                    <m:r>
                      <a:rPr lang="en-US" sz="2800" b="1" i="1" smtClean="0">
                        <a:latin typeface="Cambria Math"/>
                      </a:rPr>
                      <m:t>=</m:t>
                    </m:r>
                  </m:oMath>
                </a14:m>
                <a:r>
                  <a:rPr lang="en-US" sz="2800" b="1" dirty="0" smtClean="0"/>
                  <a:t> </a:t>
                </a:r>
                <a14:m>
                  <m:oMath xmlns:m="http://schemas.openxmlformats.org/officeDocument/2006/math">
                    <m:f>
                      <m:fPr>
                        <m:ctrlPr>
                          <a:rPr lang="en-US" sz="2800" b="1" i="1" dirty="0" smtClean="0">
                            <a:latin typeface="Cambria Math"/>
                          </a:rPr>
                        </m:ctrlPr>
                      </m:fPr>
                      <m:num>
                        <m:r>
                          <a:rPr lang="en-US" sz="2800" b="1" i="1" dirty="0" smtClean="0">
                            <a:latin typeface="Cambria Math"/>
                          </a:rPr>
                          <m:t>(</m:t>
                        </m:r>
                        <m:r>
                          <a:rPr lang="en-US" sz="2800" b="1" i="1" dirty="0" smtClean="0">
                            <a:latin typeface="Cambria Math"/>
                          </a:rPr>
                          <m:t>𝒊𝒑</m:t>
                        </m:r>
                        <m:r>
                          <a:rPr lang="en-US" sz="2800" b="1" i="1" dirty="0" smtClean="0">
                            <a:latin typeface="Cambria Math"/>
                          </a:rPr>
                          <m:t>−</m:t>
                        </m:r>
                        <m:r>
                          <a:rPr lang="en-US" sz="2800" b="1" i="1" dirty="0" smtClean="0">
                            <a:latin typeface="Cambria Math"/>
                          </a:rPr>
                          <m:t>𝒊𝒃</m:t>
                        </m:r>
                        <m:r>
                          <a:rPr lang="en-US" sz="2800" b="1" i="1" dirty="0" smtClean="0">
                            <a:latin typeface="Cambria Math"/>
                          </a:rPr>
                          <m:t>)</m:t>
                        </m:r>
                        <m:f>
                          <m:fPr>
                            <m:ctrlPr>
                              <a:rPr lang="en-US" sz="2800" b="1" i="1" dirty="0" smtClean="0">
                                <a:latin typeface="Cambria Math"/>
                              </a:rPr>
                            </m:ctrlPr>
                          </m:fPr>
                          <m:num>
                            <m:r>
                              <a:rPr lang="en-US" sz="2800" b="1" i="1" dirty="0" smtClean="0">
                                <a:latin typeface="Cambria Math"/>
                              </a:rPr>
                              <m:t>𝒕</m:t>
                            </m:r>
                          </m:num>
                          <m:den>
                            <m:r>
                              <a:rPr lang="en-US" sz="2800" b="1" i="1" dirty="0" smtClean="0">
                                <a:latin typeface="Cambria Math"/>
                              </a:rPr>
                              <m:t>𝟑𝟔𝟎</m:t>
                            </m:r>
                          </m:den>
                        </m:f>
                      </m:num>
                      <m:den>
                        <m:r>
                          <a:rPr lang="en-US" sz="2800" b="1" i="1" dirty="0" smtClean="0">
                            <a:latin typeface="Cambria Math"/>
                          </a:rPr>
                          <m:t>𝟏</m:t>
                        </m:r>
                        <m:r>
                          <a:rPr lang="en-US" sz="2800" b="1" i="1" dirty="0" smtClean="0">
                            <a:latin typeface="Cambria Math"/>
                          </a:rPr>
                          <m:t>+</m:t>
                        </m:r>
                        <m:r>
                          <a:rPr lang="en-US" sz="2800" b="1" i="1" dirty="0" smtClean="0">
                            <a:latin typeface="Cambria Math"/>
                          </a:rPr>
                          <m:t>𝒊𝒃</m:t>
                        </m:r>
                        <m:f>
                          <m:fPr>
                            <m:ctrlPr>
                              <a:rPr lang="en-US" sz="2800" b="1" i="1" dirty="0" smtClean="0">
                                <a:latin typeface="Cambria Math"/>
                              </a:rPr>
                            </m:ctrlPr>
                          </m:fPr>
                          <m:num>
                            <m:r>
                              <a:rPr lang="en-US" sz="2800" b="1" i="1" dirty="0" smtClean="0">
                                <a:latin typeface="Cambria Math"/>
                              </a:rPr>
                              <m:t>𝒕</m:t>
                            </m:r>
                          </m:num>
                          <m:den>
                            <m:r>
                              <a:rPr lang="en-US" sz="2800" b="1" i="1" dirty="0" smtClean="0">
                                <a:latin typeface="Cambria Math"/>
                              </a:rPr>
                              <m:t>𝟑𝟔𝟎</m:t>
                            </m:r>
                          </m:den>
                        </m:f>
                      </m:den>
                    </m:f>
                  </m:oMath>
                </a14:m>
                <a:endParaRPr lang="en-US" sz="2800" b="1" dirty="0" smtClean="0"/>
              </a:p>
              <a:p>
                <a:r>
                  <a:rPr lang="en-US" sz="2800" dirty="0"/>
                  <a:t>This equation shows that when the base currency has a lower interest rate </a:t>
                </a:r>
                <a:r>
                  <a:rPr lang="en-US" sz="2800" dirty="0" smtClean="0"/>
                  <a:t>than the </a:t>
                </a:r>
                <a:r>
                  <a:rPr lang="en-US" sz="2800" dirty="0"/>
                  <a:t>price currency (i.e., the right side of the equality is positive) the base currency </a:t>
                </a:r>
                <a:r>
                  <a:rPr lang="en-US" sz="2800" dirty="0" smtClean="0"/>
                  <a:t>will trade </a:t>
                </a:r>
                <a:r>
                  <a:rPr lang="en-US" sz="2800" dirty="0"/>
                  <a:t>at a forward premium (the left side of the equality is positive).</a:t>
                </a:r>
                <a:endParaRPr lang="en-US" sz="28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1887" r="-1778"/>
                </a:stretch>
              </a:blipFill>
            </p:spPr>
            <p:txBody>
              <a:bodyPr/>
              <a:lstStyle/>
              <a:p>
                <a:r>
                  <a:rPr lang="en-US">
                    <a:noFill/>
                  </a:rPr>
                  <a:t> </a:t>
                </a:r>
              </a:p>
            </p:txBody>
          </p:sp>
        </mc:Fallback>
      </mc:AlternateContent>
    </p:spTree>
    <p:extLst>
      <p:ext uri="{BB962C8B-B14F-4D97-AF65-F5344CB8AC3E}">
        <p14:creationId xmlns:p14="http://schemas.microsoft.com/office/powerpoint/2010/main" val="2367392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CURRENCY MANAGEMENT: TACTICAL DECISIONS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9922342"/>
              </p:ext>
            </p:extLst>
          </p:nvPr>
        </p:nvGraphicFramePr>
        <p:xfrm>
          <a:off x="457200" y="1600200"/>
          <a:ext cx="8229600" cy="16510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r>
                        <a:rPr lang="en-US" dirty="0" smtClean="0"/>
                        <a:t>Invest/buy</a:t>
                      </a:r>
                      <a:endParaRPr lang="en-US" dirty="0"/>
                    </a:p>
                  </a:txBody>
                  <a:tcPr/>
                </a:tc>
                <a:tc>
                  <a:txBody>
                    <a:bodyPr/>
                    <a:lstStyle/>
                    <a:p>
                      <a:r>
                        <a:rPr lang="en-US" dirty="0" smtClean="0"/>
                        <a:t>Borrow/sell</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Implementing the carry trade</a:t>
                      </a:r>
                      <a:endParaRPr lang="en-US" dirty="0"/>
                    </a:p>
                  </a:txBody>
                  <a:tcPr/>
                </a:tc>
                <a:tc>
                  <a:txBody>
                    <a:bodyPr/>
                    <a:lstStyle/>
                    <a:p>
                      <a:r>
                        <a:rPr lang="en-US" sz="1800" b="0" i="0" u="none" strike="noStrike" kern="1200" baseline="0" dirty="0" smtClean="0">
                          <a:solidFill>
                            <a:schemeClr val="dk1"/>
                          </a:solidFill>
                          <a:latin typeface="+mn-lt"/>
                          <a:ea typeface="+mn-ea"/>
                          <a:cs typeface="+mn-cs"/>
                        </a:rPr>
                        <a:t>High-yield</a:t>
                      </a:r>
                    </a:p>
                    <a:p>
                      <a:r>
                        <a:rPr lang="en-US" sz="1800" b="0" i="0" u="none" strike="noStrike" kern="1200" baseline="0" dirty="0" smtClean="0">
                          <a:solidFill>
                            <a:schemeClr val="dk1"/>
                          </a:solidFill>
                          <a:latin typeface="+mn-lt"/>
                          <a:ea typeface="+mn-ea"/>
                          <a:cs typeface="+mn-cs"/>
                        </a:rPr>
                        <a:t>currency</a:t>
                      </a:r>
                      <a:endParaRPr lang="en-US" dirty="0"/>
                    </a:p>
                  </a:txBody>
                  <a:tcPr/>
                </a:tc>
                <a:tc>
                  <a:txBody>
                    <a:bodyPr/>
                    <a:lstStyle/>
                    <a:p>
                      <a:r>
                        <a:rPr lang="en-US" sz="1800" b="0" i="0" u="none" strike="noStrike" kern="1200" baseline="0" dirty="0" smtClean="0">
                          <a:solidFill>
                            <a:schemeClr val="dk1"/>
                          </a:solidFill>
                          <a:latin typeface="+mn-lt"/>
                          <a:ea typeface="+mn-ea"/>
                          <a:cs typeface="+mn-cs"/>
                        </a:rPr>
                        <a:t>Low-yield</a:t>
                      </a:r>
                    </a:p>
                    <a:p>
                      <a:r>
                        <a:rPr lang="en-US" sz="1800" b="0" i="0" u="none" strike="noStrike" kern="1200" baseline="0" dirty="0" smtClean="0">
                          <a:solidFill>
                            <a:schemeClr val="dk1"/>
                          </a:solidFill>
                          <a:latin typeface="+mn-lt"/>
                          <a:ea typeface="+mn-ea"/>
                          <a:cs typeface="+mn-cs"/>
                        </a:rPr>
                        <a:t>currency</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Trading the forward rate bias</a:t>
                      </a:r>
                      <a:endParaRPr lang="en-US" dirty="0"/>
                    </a:p>
                  </a:txBody>
                  <a:tcPr/>
                </a:tc>
                <a:tc>
                  <a:txBody>
                    <a:bodyPr/>
                    <a:lstStyle/>
                    <a:p>
                      <a:r>
                        <a:rPr lang="en-US" sz="1800" b="0" i="0" u="none" strike="noStrike" kern="1200" baseline="0" dirty="0" smtClean="0">
                          <a:solidFill>
                            <a:schemeClr val="dk1"/>
                          </a:solidFill>
                          <a:latin typeface="+mn-lt"/>
                          <a:ea typeface="+mn-ea"/>
                          <a:cs typeface="+mn-cs"/>
                        </a:rPr>
                        <a:t>Forward discount currency</a:t>
                      </a:r>
                      <a:endParaRPr lang="en-US" dirty="0"/>
                    </a:p>
                  </a:txBody>
                  <a:tcPr/>
                </a:tc>
                <a:tc>
                  <a:txBody>
                    <a:bodyPr/>
                    <a:lstStyle/>
                    <a:p>
                      <a:r>
                        <a:rPr lang="en-US" sz="1800" b="0" i="0" u="none" strike="noStrike" kern="1200" baseline="0" dirty="0" smtClean="0">
                          <a:solidFill>
                            <a:schemeClr val="dk1"/>
                          </a:solidFill>
                          <a:latin typeface="+mn-lt"/>
                          <a:ea typeface="+mn-ea"/>
                          <a:cs typeface="+mn-cs"/>
                        </a:rPr>
                        <a:t>Forward premium</a:t>
                      </a:r>
                    </a:p>
                    <a:p>
                      <a:r>
                        <a:rPr lang="en-US" sz="1800" b="0" i="0" u="none" strike="noStrike" kern="1200" baseline="0" dirty="0" smtClean="0">
                          <a:solidFill>
                            <a:schemeClr val="dk1"/>
                          </a:solidFill>
                          <a:latin typeface="+mn-lt"/>
                          <a:ea typeface="+mn-ea"/>
                          <a:cs typeface="+mn-cs"/>
                        </a:rPr>
                        <a:t>currency</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30283367"/>
              </p:ext>
            </p:extLst>
          </p:nvPr>
        </p:nvGraphicFramePr>
        <p:xfrm>
          <a:off x="457200" y="4343400"/>
          <a:ext cx="8153400" cy="1981200"/>
        </p:xfrm>
        <a:graphic>
          <a:graphicData uri="http://schemas.openxmlformats.org/drawingml/2006/table">
            <a:tbl>
              <a:tblPr firstRow="1" bandRow="1">
                <a:tableStyleId>{5C22544A-7EE6-4342-B048-85BDC9FD1C3A}</a:tableStyleId>
              </a:tblPr>
              <a:tblGrid>
                <a:gridCol w="2038350"/>
                <a:gridCol w="2038350"/>
                <a:gridCol w="2038350"/>
                <a:gridCol w="2038350"/>
              </a:tblGrid>
              <a:tr h="495300">
                <a:tc>
                  <a:txBody>
                    <a:bodyPr/>
                    <a:lstStyle/>
                    <a:p>
                      <a:r>
                        <a:rPr lang="en-US" dirty="0" smtClean="0"/>
                        <a:t>Todays  one year</a:t>
                      </a:r>
                      <a:endParaRPr lang="en-US" dirty="0"/>
                    </a:p>
                  </a:txBody>
                  <a:tcPr/>
                </a:tc>
                <a:tc>
                  <a:txBody>
                    <a:bodyPr/>
                    <a:lstStyle/>
                    <a:p>
                      <a:r>
                        <a:rPr lang="en-US" dirty="0" smtClean="0"/>
                        <a:t>Currency pair</a:t>
                      </a:r>
                      <a:endParaRPr lang="en-US" dirty="0"/>
                    </a:p>
                  </a:txBody>
                  <a:tcPr/>
                </a:tc>
                <a:tc gridSpan="2">
                  <a:txBody>
                    <a:bodyPr/>
                    <a:lstStyle/>
                    <a:p>
                      <a:r>
                        <a:rPr lang="en-US" dirty="0" smtClean="0"/>
                        <a:t>Exchange rate</a:t>
                      </a:r>
                      <a:endParaRPr lang="en-US" dirty="0"/>
                    </a:p>
                  </a:txBody>
                  <a:tcPr/>
                </a:tc>
                <a:tc hMerge="1">
                  <a:txBody>
                    <a:bodyPr/>
                    <a:lstStyle/>
                    <a:p>
                      <a:endParaRPr lang="en-US" dirty="0"/>
                    </a:p>
                  </a:txBody>
                  <a:tcPr/>
                </a:tc>
              </a:tr>
              <a:tr h="495300">
                <a:tc>
                  <a:txBody>
                    <a:bodyPr/>
                    <a:lstStyle/>
                    <a:p>
                      <a:r>
                        <a:rPr lang="en-US" dirty="0" smtClean="0"/>
                        <a:t>Libor</a:t>
                      </a:r>
                      <a:endParaRPr lang="en-US" dirty="0"/>
                    </a:p>
                  </a:txBody>
                  <a:tcPr/>
                </a:tc>
                <a:tc>
                  <a:txBody>
                    <a:bodyPr/>
                    <a:lstStyle/>
                    <a:p>
                      <a:endParaRPr lang="en-US" dirty="0"/>
                    </a:p>
                  </a:txBody>
                  <a:tcPr/>
                </a:tc>
                <a:tc>
                  <a:txBody>
                    <a:bodyPr/>
                    <a:lstStyle/>
                    <a:p>
                      <a:r>
                        <a:rPr lang="en-US" dirty="0" smtClean="0"/>
                        <a:t>Today</a:t>
                      </a:r>
                      <a:endParaRPr lang="en-US" dirty="0"/>
                    </a:p>
                  </a:txBody>
                  <a:tcPr/>
                </a:tc>
                <a:tc>
                  <a:txBody>
                    <a:bodyPr/>
                    <a:lstStyle/>
                    <a:p>
                      <a:r>
                        <a:rPr lang="en-US" dirty="0" smtClean="0"/>
                        <a:t>One year later</a:t>
                      </a:r>
                      <a:endParaRPr lang="en-US" dirty="0"/>
                    </a:p>
                  </a:txBody>
                  <a:tcPr/>
                </a:tc>
              </a:tr>
              <a:tr h="495300">
                <a:tc>
                  <a:txBody>
                    <a:bodyPr/>
                    <a:lstStyle/>
                    <a:p>
                      <a:r>
                        <a:rPr lang="en-US" dirty="0" err="1" smtClean="0"/>
                        <a:t>Jpy</a:t>
                      </a:r>
                      <a:r>
                        <a:rPr lang="en-US" dirty="0" smtClean="0"/>
                        <a:t> 0.1%</a:t>
                      </a:r>
                      <a:endParaRPr lang="en-US" dirty="0"/>
                    </a:p>
                  </a:txBody>
                  <a:tcPr/>
                </a:tc>
                <a:tc>
                  <a:txBody>
                    <a:bodyPr/>
                    <a:lstStyle/>
                    <a:p>
                      <a:r>
                        <a:rPr lang="en-US" dirty="0" err="1" smtClean="0"/>
                        <a:t>Jpy</a:t>
                      </a:r>
                      <a:r>
                        <a:rPr lang="en-US" dirty="0" smtClean="0"/>
                        <a:t>/</a:t>
                      </a:r>
                      <a:r>
                        <a:rPr lang="en-US" dirty="0" err="1" smtClean="0"/>
                        <a:t>usd</a:t>
                      </a:r>
                      <a:endParaRPr lang="en-US" dirty="0"/>
                    </a:p>
                  </a:txBody>
                  <a:tcPr/>
                </a:tc>
                <a:tc>
                  <a:txBody>
                    <a:bodyPr/>
                    <a:lstStyle/>
                    <a:p>
                      <a:r>
                        <a:rPr lang="en-US" dirty="0" smtClean="0"/>
                        <a:t>81.30</a:t>
                      </a:r>
                      <a:endParaRPr lang="en-US" dirty="0"/>
                    </a:p>
                  </a:txBody>
                  <a:tcPr/>
                </a:tc>
                <a:tc>
                  <a:txBody>
                    <a:bodyPr/>
                    <a:lstStyle/>
                    <a:p>
                      <a:r>
                        <a:rPr lang="en-US" dirty="0" smtClean="0"/>
                        <a:t>81.00</a:t>
                      </a:r>
                      <a:endParaRPr lang="en-US" dirty="0"/>
                    </a:p>
                  </a:txBody>
                  <a:tcPr/>
                </a:tc>
              </a:tr>
              <a:tr h="495300">
                <a:tc>
                  <a:txBody>
                    <a:bodyPr/>
                    <a:lstStyle/>
                    <a:p>
                      <a:r>
                        <a:rPr lang="en-US" dirty="0" err="1" smtClean="0"/>
                        <a:t>Aud</a:t>
                      </a:r>
                      <a:r>
                        <a:rPr lang="en-US" dirty="0" smtClean="0"/>
                        <a:t> 4.5%</a:t>
                      </a:r>
                      <a:endParaRPr lang="en-US" dirty="0"/>
                    </a:p>
                  </a:txBody>
                  <a:tcPr/>
                </a:tc>
                <a:tc>
                  <a:txBody>
                    <a:bodyPr/>
                    <a:lstStyle/>
                    <a:p>
                      <a:r>
                        <a:rPr lang="en-US" dirty="0" err="1" smtClean="0"/>
                        <a:t>Usd</a:t>
                      </a:r>
                      <a:r>
                        <a:rPr lang="en-US" dirty="0" smtClean="0"/>
                        <a:t>/</a:t>
                      </a:r>
                      <a:r>
                        <a:rPr lang="en-US" dirty="0" err="1" smtClean="0"/>
                        <a:t>aud</a:t>
                      </a:r>
                      <a:endParaRPr lang="en-US" dirty="0"/>
                    </a:p>
                  </a:txBody>
                  <a:tcPr/>
                </a:tc>
                <a:tc>
                  <a:txBody>
                    <a:bodyPr/>
                    <a:lstStyle/>
                    <a:p>
                      <a:r>
                        <a:rPr lang="en-US" dirty="0" smtClean="0"/>
                        <a:t>1.0750</a:t>
                      </a:r>
                      <a:endParaRPr lang="en-US" dirty="0"/>
                    </a:p>
                  </a:txBody>
                  <a:tcPr/>
                </a:tc>
                <a:tc>
                  <a:txBody>
                    <a:bodyPr/>
                    <a:lstStyle/>
                    <a:p>
                      <a:r>
                        <a:rPr lang="en-US" dirty="0" smtClean="0"/>
                        <a:t>1.0803</a:t>
                      </a:r>
                      <a:endParaRPr lang="en-US" dirty="0"/>
                    </a:p>
                  </a:txBody>
                  <a:tcPr/>
                </a:tc>
              </a:tr>
            </a:tbl>
          </a:graphicData>
        </a:graphic>
      </p:graphicFrame>
      <p:sp>
        <p:nvSpPr>
          <p:cNvPr id="7" name="TextBox 6"/>
          <p:cNvSpPr txBox="1"/>
          <p:nvPr/>
        </p:nvSpPr>
        <p:spPr>
          <a:xfrm>
            <a:off x="457200" y="3505200"/>
            <a:ext cx="8153400" cy="369332"/>
          </a:xfrm>
          <a:prstGeom prst="rect">
            <a:avLst/>
          </a:prstGeom>
          <a:noFill/>
        </p:spPr>
        <p:txBody>
          <a:bodyPr wrap="square" rtlCol="0">
            <a:spAutoFit/>
          </a:bodyPr>
          <a:lstStyle/>
          <a:p>
            <a:r>
              <a:rPr lang="en-US" b="1" dirty="0" smtClean="0"/>
              <a:t>Example 4: </a:t>
            </a:r>
            <a:endParaRPr lang="en-US" b="1" dirty="0"/>
          </a:p>
        </p:txBody>
      </p:sp>
    </p:spTree>
    <p:extLst>
      <p:ext uri="{BB962C8B-B14F-4D97-AF65-F5344CB8AC3E}">
        <p14:creationId xmlns:p14="http://schemas.microsoft.com/office/powerpoint/2010/main" val="3943732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CURRENCY MANAGEMENT: TACTICAL DECISIONS</a:t>
            </a:r>
          </a:p>
        </p:txBody>
      </p:sp>
      <p:sp>
        <p:nvSpPr>
          <p:cNvPr id="3" name="Content Placeholder 2"/>
          <p:cNvSpPr>
            <a:spLocks noGrp="1"/>
          </p:cNvSpPr>
          <p:nvPr>
            <p:ph idx="1"/>
          </p:nvPr>
        </p:nvSpPr>
        <p:spPr/>
        <p:txBody>
          <a:bodyPr>
            <a:normAutofit fontScale="92500" lnSpcReduction="10000"/>
          </a:bodyPr>
          <a:lstStyle/>
          <a:p>
            <a:r>
              <a:rPr lang="en-US" sz="2400" b="1" dirty="0"/>
              <a:t>4</a:t>
            </a:r>
            <a:r>
              <a:rPr lang="en-US" sz="2400" b="1" dirty="0" smtClean="0"/>
              <a:t>.4 </a:t>
            </a:r>
            <a:r>
              <a:rPr lang="en-US" sz="2400" b="1" dirty="0"/>
              <a:t>Active Currency Management Based on Volatility </a:t>
            </a:r>
            <a:r>
              <a:rPr lang="en-US" sz="2400" b="1" dirty="0" smtClean="0"/>
              <a:t>Trading</a:t>
            </a:r>
          </a:p>
          <a:p>
            <a:r>
              <a:rPr lang="en-US" sz="2400" dirty="0"/>
              <a:t>Another type of active trading style is unique to option markets and is known as </a:t>
            </a:r>
            <a:r>
              <a:rPr lang="en-US" sz="2400" dirty="0" smtClean="0"/>
              <a:t>volatility trading </a:t>
            </a:r>
            <a:r>
              <a:rPr lang="en-US" sz="2400" dirty="0"/>
              <a:t>(or simply “</a:t>
            </a:r>
            <a:r>
              <a:rPr lang="en-US" sz="2400" dirty="0" err="1"/>
              <a:t>vol</a:t>
            </a:r>
            <a:r>
              <a:rPr lang="en-US" sz="2400" dirty="0"/>
              <a:t> trading</a:t>
            </a:r>
            <a:r>
              <a:rPr lang="en-US" sz="2400" dirty="0" smtClean="0"/>
              <a:t>”).</a:t>
            </a:r>
          </a:p>
          <a:p>
            <a:r>
              <a:rPr lang="en-US" sz="2400" b="1" dirty="0"/>
              <a:t>Delta: </a:t>
            </a:r>
            <a:r>
              <a:rPr lang="en-US" sz="2400" dirty="0"/>
              <a:t>The sensitivity of the option premium to a small change in the price </a:t>
            </a:r>
            <a:r>
              <a:rPr lang="en-US" sz="2400" dirty="0" smtClean="0"/>
              <a:t>of the </a:t>
            </a:r>
            <a:r>
              <a:rPr lang="en-US" sz="2400" dirty="0"/>
              <a:t>underlying15 of the option, typically a financial asset. This sensitivity is </a:t>
            </a:r>
            <a:r>
              <a:rPr lang="en-US" sz="2400" dirty="0" smtClean="0"/>
              <a:t>an indication </a:t>
            </a:r>
            <a:r>
              <a:rPr lang="en-US" sz="2400" dirty="0"/>
              <a:t>of </a:t>
            </a:r>
            <a:r>
              <a:rPr lang="en-US" sz="2400" i="1" dirty="0"/>
              <a:t>price </a:t>
            </a:r>
            <a:r>
              <a:rPr lang="en-US" sz="2400" dirty="0"/>
              <a:t>risk</a:t>
            </a:r>
            <a:r>
              <a:rPr lang="en-US" sz="2400" dirty="0" smtClean="0"/>
              <a:t>.</a:t>
            </a:r>
          </a:p>
          <a:p>
            <a:r>
              <a:rPr lang="en-US" sz="2400" b="1" dirty="0"/>
              <a:t>Delta hedging </a:t>
            </a:r>
            <a:r>
              <a:rPr lang="en-US" sz="2400" dirty="0"/>
              <a:t>is the act of hedging away the option position’s exposure to </a:t>
            </a:r>
            <a:r>
              <a:rPr lang="en-US" sz="2400" dirty="0" smtClean="0"/>
              <a:t>delta, the </a:t>
            </a:r>
            <a:r>
              <a:rPr lang="en-US" sz="2400" dirty="0"/>
              <a:t>price risk of the underlying (the FX spot rate, in this case). Because delta shows </a:t>
            </a:r>
            <a:r>
              <a:rPr lang="en-US" sz="2400" dirty="0" smtClean="0"/>
              <a:t>the sensitivity </a:t>
            </a:r>
            <a:r>
              <a:rPr lang="en-US" sz="2400" dirty="0"/>
              <a:t>of the option price to changes in the spot exchange rate, it thus defines </a:t>
            </a:r>
            <a:r>
              <a:rPr lang="en-US" sz="2400" dirty="0" smtClean="0"/>
              <a:t>the option’s </a:t>
            </a:r>
            <a:r>
              <a:rPr lang="en-US" sz="2400" dirty="0"/>
              <a:t>hedge ratio: The size of the offsetting hedge position that will set the </a:t>
            </a:r>
            <a:r>
              <a:rPr lang="en-US" sz="2400" i="1" dirty="0"/>
              <a:t>net </a:t>
            </a:r>
            <a:r>
              <a:rPr lang="en-US" sz="2400" dirty="0" smtClean="0"/>
              <a:t>delta of </a:t>
            </a:r>
            <a:r>
              <a:rPr lang="en-US" sz="2400" dirty="0"/>
              <a:t>the combined position (option plus delta hedge) to zero. Typically </a:t>
            </a:r>
            <a:r>
              <a:rPr lang="en-US" sz="2400" dirty="0" smtClean="0"/>
              <a:t>implementing this </a:t>
            </a:r>
            <a:r>
              <a:rPr lang="en-US" sz="2400" dirty="0"/>
              <a:t>delta hedge is done using either forward contracts or a spot transaction</a:t>
            </a:r>
            <a:endParaRPr lang="en-US" sz="2400" b="1" dirty="0"/>
          </a:p>
        </p:txBody>
      </p:sp>
    </p:spTree>
    <p:extLst>
      <p:ext uri="{BB962C8B-B14F-4D97-AF65-F5344CB8AC3E}">
        <p14:creationId xmlns:p14="http://schemas.microsoft.com/office/powerpoint/2010/main" val="2419974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CURRENCY MANAGEMENT: TACTICAL DECISIONS</a:t>
            </a:r>
          </a:p>
        </p:txBody>
      </p:sp>
      <p:sp>
        <p:nvSpPr>
          <p:cNvPr id="3" name="Content Placeholder 2"/>
          <p:cNvSpPr>
            <a:spLocks noGrp="1"/>
          </p:cNvSpPr>
          <p:nvPr>
            <p:ph idx="1"/>
          </p:nvPr>
        </p:nvSpPr>
        <p:spPr/>
        <p:txBody>
          <a:bodyPr>
            <a:noAutofit/>
          </a:bodyPr>
          <a:lstStyle/>
          <a:p>
            <a:r>
              <a:rPr lang="en-US" sz="2400" dirty="0"/>
              <a:t>One simple option strategy that implements a volatility trade is a </a:t>
            </a:r>
            <a:r>
              <a:rPr lang="en-US" sz="2400" b="1" dirty="0"/>
              <a:t>straddle</a:t>
            </a:r>
            <a:r>
              <a:rPr lang="en-US" sz="2400" dirty="0"/>
              <a:t>, </a:t>
            </a:r>
            <a:r>
              <a:rPr lang="en-US" sz="2400" dirty="0" smtClean="0"/>
              <a:t>which is </a:t>
            </a:r>
            <a:r>
              <a:rPr lang="en-US" sz="2400" dirty="0"/>
              <a:t>a combination of both an </a:t>
            </a:r>
            <a:r>
              <a:rPr lang="en-US" sz="2400" dirty="0" smtClean="0"/>
              <a:t>at-the-money</a:t>
            </a:r>
            <a:r>
              <a:rPr lang="en-US" sz="2400" dirty="0"/>
              <a:t> </a:t>
            </a:r>
            <a:r>
              <a:rPr lang="en-US" sz="2400" dirty="0" smtClean="0"/>
              <a:t>(ATM</a:t>
            </a:r>
            <a:r>
              <a:rPr lang="en-US" sz="2400" dirty="0"/>
              <a:t>) put and an ATM call. A long </a:t>
            </a:r>
            <a:r>
              <a:rPr lang="en-US" sz="2400" dirty="0" smtClean="0"/>
              <a:t>straddle buys </a:t>
            </a:r>
            <a:r>
              <a:rPr lang="en-US" sz="2400" dirty="0"/>
              <a:t>both of these options. Because their deltas are –0.5 and +0.5, </a:t>
            </a:r>
            <a:r>
              <a:rPr lang="en-US" sz="2400" dirty="0" smtClean="0"/>
              <a:t>respectively, the </a:t>
            </a:r>
            <a:r>
              <a:rPr lang="en-US" sz="2400" dirty="0"/>
              <a:t>net delta of the position is zero; that is, the long straddle is delta neutral</a:t>
            </a:r>
            <a:r>
              <a:rPr lang="en-US" sz="2400" dirty="0" smtClean="0"/>
              <a:t>.</a:t>
            </a:r>
          </a:p>
          <a:p>
            <a:r>
              <a:rPr lang="en-US" sz="2400" dirty="0"/>
              <a:t>Similarly, a short straddle is a bet that the spot rate will stay relatively stable</a:t>
            </a:r>
            <a:r>
              <a:rPr lang="en-US" sz="2400" dirty="0" smtClean="0"/>
              <a:t>.</a:t>
            </a:r>
          </a:p>
          <a:p>
            <a:r>
              <a:rPr lang="en-US" sz="2400" dirty="0"/>
              <a:t>A similar option structure is </a:t>
            </a:r>
            <a:r>
              <a:rPr lang="en-US" sz="2400" dirty="0" smtClean="0"/>
              <a:t>a </a:t>
            </a:r>
            <a:r>
              <a:rPr lang="en-US" sz="2400" b="1" dirty="0" smtClean="0"/>
              <a:t>strangle </a:t>
            </a:r>
            <a:r>
              <a:rPr lang="en-US" sz="2400" dirty="0"/>
              <a:t>position for which a long position is buying </a:t>
            </a:r>
            <a:r>
              <a:rPr lang="en-US" sz="2400" dirty="0" smtClean="0"/>
              <a:t>out-of-the-money</a:t>
            </a:r>
            <a:r>
              <a:rPr lang="en-US" sz="2400" dirty="0"/>
              <a:t> </a:t>
            </a:r>
            <a:r>
              <a:rPr lang="en-US" sz="2400" dirty="0" smtClean="0"/>
              <a:t>(OTM</a:t>
            </a:r>
            <a:r>
              <a:rPr lang="en-US" sz="2400" dirty="0"/>
              <a:t>) </a:t>
            </a:r>
            <a:r>
              <a:rPr lang="en-US" sz="2400" dirty="0" smtClean="0"/>
              <a:t>puts and </a:t>
            </a:r>
            <a:r>
              <a:rPr lang="en-US" sz="2400" dirty="0"/>
              <a:t>calls with the same expiry date and the same degree of being out of the money</a:t>
            </a:r>
          </a:p>
        </p:txBody>
      </p:sp>
    </p:spTree>
    <p:extLst>
      <p:ext uri="{BB962C8B-B14F-4D97-AF65-F5344CB8AC3E}">
        <p14:creationId xmlns:p14="http://schemas.microsoft.com/office/powerpoint/2010/main" val="4273228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CURRENCY MANAGEMENT: TACTICAL DECISIONS</a:t>
            </a:r>
          </a:p>
        </p:txBody>
      </p:sp>
      <p:sp>
        <p:nvSpPr>
          <p:cNvPr id="3" name="Content Placeholder 2"/>
          <p:cNvSpPr>
            <a:spLocks noGrp="1"/>
          </p:cNvSpPr>
          <p:nvPr>
            <p:ph idx="1"/>
          </p:nvPr>
        </p:nvSpPr>
        <p:spPr/>
        <p:txBody>
          <a:bodyPr>
            <a:normAutofit/>
          </a:bodyPr>
          <a:lstStyle/>
          <a:p>
            <a:r>
              <a:rPr lang="en-US" sz="2400" dirty="0" smtClean="0"/>
              <a:t>Example 5:</a:t>
            </a:r>
          </a:p>
          <a:p>
            <a:r>
              <a:rPr lang="en-US" sz="2400" dirty="0" err="1"/>
              <a:t>McYelland</a:t>
            </a:r>
            <a:r>
              <a:rPr lang="en-US" sz="2400" dirty="0"/>
              <a:t> begins by examining yield spreads between various </a:t>
            </a:r>
            <a:r>
              <a:rPr lang="en-US" sz="2400" dirty="0" smtClean="0"/>
              <a:t>countries and </a:t>
            </a:r>
            <a:r>
              <a:rPr lang="en-US" sz="2400" dirty="0"/>
              <a:t>the implied volatility extracted from the option pricing for several </a:t>
            </a:r>
            <a:r>
              <a:rPr lang="en-US" sz="2400" dirty="0" smtClean="0"/>
              <a:t>currency pairs</a:t>
            </a:r>
            <a:r>
              <a:rPr lang="en-US" sz="2400" dirty="0"/>
              <a:t>. She collects the following data</a:t>
            </a:r>
            <a:r>
              <a:rPr lang="en-US" sz="2400" dirty="0" smtClean="0"/>
              <a:t>:</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584992916"/>
              </p:ext>
            </p:extLst>
          </p:nvPr>
        </p:nvGraphicFramePr>
        <p:xfrm>
          <a:off x="914400" y="3657600"/>
          <a:ext cx="7620000" cy="1854200"/>
        </p:xfrm>
        <a:graphic>
          <a:graphicData uri="http://schemas.openxmlformats.org/drawingml/2006/table">
            <a:tbl>
              <a:tblPr firstRow="1" bandRow="1">
                <a:tableStyleId>{5C22544A-7EE6-4342-B048-85BDC9FD1C3A}</a:tableStyleId>
              </a:tblPr>
              <a:tblGrid>
                <a:gridCol w="1905000"/>
                <a:gridCol w="1905000"/>
                <a:gridCol w="1905000"/>
                <a:gridCol w="1905000"/>
              </a:tblGrid>
              <a:tr h="370840">
                <a:tc gridSpan="2">
                  <a:txBody>
                    <a:bodyPr/>
                    <a:lstStyle/>
                    <a:p>
                      <a:pPr algn="ctr"/>
                      <a:r>
                        <a:rPr lang="en-US" dirty="0" smtClean="0"/>
                        <a:t>One-year yield levels</a:t>
                      </a:r>
                      <a:endParaRPr lang="en-US" dirty="0"/>
                    </a:p>
                  </a:txBody>
                  <a:tcPr/>
                </a:tc>
                <a:tc hMerge="1">
                  <a:txBody>
                    <a:bodyPr/>
                    <a:lstStyle/>
                    <a:p>
                      <a:endParaRPr lang="en-US" dirty="0"/>
                    </a:p>
                  </a:txBody>
                  <a:tcPr/>
                </a:tc>
                <a:tc gridSpan="2">
                  <a:txBody>
                    <a:bodyPr/>
                    <a:lstStyle/>
                    <a:p>
                      <a:pPr algn="ctr"/>
                      <a:r>
                        <a:rPr lang="en-US" dirty="0" smtClean="0"/>
                        <a:t>One-year implied volatility</a:t>
                      </a:r>
                      <a:endParaRPr lang="en-US" dirty="0"/>
                    </a:p>
                  </a:txBody>
                  <a:tcPr/>
                </a:tc>
                <a:tc hMerge="1">
                  <a:txBody>
                    <a:bodyPr/>
                    <a:lstStyle/>
                    <a:p>
                      <a:endParaRPr lang="en-US" dirty="0"/>
                    </a:p>
                  </a:txBody>
                  <a:tcPr/>
                </a:tc>
              </a:tr>
              <a:tr h="370840">
                <a:tc>
                  <a:txBody>
                    <a:bodyPr/>
                    <a:lstStyle/>
                    <a:p>
                      <a:r>
                        <a:rPr lang="en-US" dirty="0" smtClean="0"/>
                        <a:t>Switzerland</a:t>
                      </a:r>
                      <a:endParaRPr lang="en-US" dirty="0"/>
                    </a:p>
                  </a:txBody>
                  <a:tcPr/>
                </a:tc>
                <a:tc>
                  <a:txBody>
                    <a:bodyPr/>
                    <a:lstStyle/>
                    <a:p>
                      <a:r>
                        <a:rPr lang="en-US" dirty="0" smtClean="0"/>
                        <a:t>-0.103%</a:t>
                      </a:r>
                      <a:endParaRPr lang="en-US" dirty="0"/>
                    </a:p>
                  </a:txBody>
                  <a:tcPr/>
                </a:tc>
                <a:tc>
                  <a:txBody>
                    <a:bodyPr/>
                    <a:lstStyle/>
                    <a:p>
                      <a:r>
                        <a:rPr lang="en-US" dirty="0" smtClean="0"/>
                        <a:t>PLN/CHF</a:t>
                      </a:r>
                      <a:endParaRPr lang="en-US" dirty="0"/>
                    </a:p>
                  </a:txBody>
                  <a:tcPr/>
                </a:tc>
                <a:tc>
                  <a:txBody>
                    <a:bodyPr/>
                    <a:lstStyle/>
                    <a:p>
                      <a:r>
                        <a:rPr lang="en-US" dirty="0" smtClean="0"/>
                        <a:t>8.4%</a:t>
                      </a:r>
                      <a:endParaRPr lang="en-US" dirty="0"/>
                    </a:p>
                  </a:txBody>
                  <a:tcPr/>
                </a:tc>
              </a:tr>
              <a:tr h="370840">
                <a:tc>
                  <a:txBody>
                    <a:bodyPr/>
                    <a:lstStyle/>
                    <a:p>
                      <a:r>
                        <a:rPr lang="en-US" dirty="0" smtClean="0"/>
                        <a:t>United</a:t>
                      </a:r>
                      <a:r>
                        <a:rPr lang="en-US" baseline="0" dirty="0" smtClean="0"/>
                        <a:t> states</a:t>
                      </a:r>
                      <a:endParaRPr lang="en-US" dirty="0"/>
                    </a:p>
                  </a:txBody>
                  <a:tcPr/>
                </a:tc>
                <a:tc>
                  <a:txBody>
                    <a:bodyPr/>
                    <a:lstStyle/>
                    <a:p>
                      <a:r>
                        <a:rPr lang="en-US" dirty="0" smtClean="0"/>
                        <a:t>0.162%</a:t>
                      </a:r>
                      <a:endParaRPr lang="en-US" dirty="0"/>
                    </a:p>
                  </a:txBody>
                  <a:tcPr/>
                </a:tc>
                <a:tc>
                  <a:txBody>
                    <a:bodyPr/>
                    <a:lstStyle/>
                    <a:p>
                      <a:r>
                        <a:rPr lang="en-US" dirty="0" smtClean="0"/>
                        <a:t>MXN/CHF</a:t>
                      </a:r>
                      <a:endParaRPr lang="en-US" dirty="0"/>
                    </a:p>
                  </a:txBody>
                  <a:tcPr/>
                </a:tc>
                <a:tc>
                  <a:txBody>
                    <a:bodyPr/>
                    <a:lstStyle/>
                    <a:p>
                      <a:r>
                        <a:rPr lang="en-US" dirty="0" smtClean="0"/>
                        <a:t>15.6%</a:t>
                      </a:r>
                      <a:endParaRPr lang="en-US" dirty="0"/>
                    </a:p>
                  </a:txBody>
                  <a:tcPr/>
                </a:tc>
              </a:tr>
              <a:tr h="370840">
                <a:tc>
                  <a:txBody>
                    <a:bodyPr/>
                    <a:lstStyle/>
                    <a:p>
                      <a:r>
                        <a:rPr lang="en-US" dirty="0" smtClean="0"/>
                        <a:t>Poland</a:t>
                      </a:r>
                      <a:endParaRPr lang="en-US" dirty="0"/>
                    </a:p>
                  </a:txBody>
                  <a:tcPr/>
                </a:tc>
                <a:tc>
                  <a:txBody>
                    <a:bodyPr/>
                    <a:lstStyle/>
                    <a:p>
                      <a:r>
                        <a:rPr lang="en-US" dirty="0" smtClean="0"/>
                        <a:t>4.753%</a:t>
                      </a:r>
                      <a:endParaRPr lang="en-US" dirty="0"/>
                    </a:p>
                  </a:txBody>
                  <a:tcPr/>
                </a:tc>
                <a:tc>
                  <a:txBody>
                    <a:bodyPr/>
                    <a:lstStyle/>
                    <a:p>
                      <a:r>
                        <a:rPr lang="en-US" dirty="0" smtClean="0"/>
                        <a:t>PLN/USD</a:t>
                      </a:r>
                      <a:endParaRPr lang="en-US" dirty="0"/>
                    </a:p>
                  </a:txBody>
                  <a:tcPr/>
                </a:tc>
                <a:tc>
                  <a:txBody>
                    <a:bodyPr/>
                    <a:lstStyle/>
                    <a:p>
                      <a:r>
                        <a:rPr lang="en-US" dirty="0" smtClean="0"/>
                        <a:t>20.3%</a:t>
                      </a:r>
                      <a:endParaRPr lang="en-US" dirty="0"/>
                    </a:p>
                  </a:txBody>
                  <a:tcPr/>
                </a:tc>
              </a:tr>
              <a:tr h="370840">
                <a:tc>
                  <a:txBody>
                    <a:bodyPr/>
                    <a:lstStyle/>
                    <a:p>
                      <a:r>
                        <a:rPr lang="en-US" dirty="0" smtClean="0"/>
                        <a:t>Mexico</a:t>
                      </a:r>
                      <a:endParaRPr lang="en-US" dirty="0"/>
                    </a:p>
                  </a:txBody>
                  <a:tcPr/>
                </a:tc>
                <a:tc>
                  <a:txBody>
                    <a:bodyPr/>
                    <a:lstStyle/>
                    <a:p>
                      <a:r>
                        <a:rPr lang="en-US" dirty="0" smtClean="0"/>
                        <a:t>4.550%</a:t>
                      </a:r>
                      <a:endParaRPr lang="en-US" dirty="0"/>
                    </a:p>
                  </a:txBody>
                  <a:tcPr/>
                </a:tc>
                <a:tc>
                  <a:txBody>
                    <a:bodyPr/>
                    <a:lstStyle/>
                    <a:p>
                      <a:r>
                        <a:rPr lang="en-US" dirty="0" smtClean="0"/>
                        <a:t>MXN/USD</a:t>
                      </a:r>
                      <a:endParaRPr lang="en-US" dirty="0"/>
                    </a:p>
                  </a:txBody>
                  <a:tcPr/>
                </a:tc>
                <a:tc>
                  <a:txBody>
                    <a:bodyPr/>
                    <a:lstStyle/>
                    <a:p>
                      <a:r>
                        <a:rPr lang="en-US" dirty="0" smtClean="0"/>
                        <a:t>16.2%</a:t>
                      </a:r>
                      <a:endParaRPr lang="en-US" dirty="0"/>
                    </a:p>
                  </a:txBody>
                  <a:tcPr/>
                </a:tc>
              </a:tr>
            </a:tbl>
          </a:graphicData>
        </a:graphic>
      </p:graphicFrame>
    </p:spTree>
    <p:extLst>
      <p:ext uri="{BB962C8B-B14F-4D97-AF65-F5344CB8AC3E}">
        <p14:creationId xmlns:p14="http://schemas.microsoft.com/office/powerpoint/2010/main" val="140348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1.REVIEW OF FOREIGN EXCHANGE CONCEPTS</a:t>
            </a:r>
            <a:endParaRPr lang="en-US" sz="3200" dirty="0"/>
          </a:p>
        </p:txBody>
      </p:sp>
      <p:sp>
        <p:nvSpPr>
          <p:cNvPr id="3" name="Content Placeholder 2"/>
          <p:cNvSpPr>
            <a:spLocks noGrp="1"/>
          </p:cNvSpPr>
          <p:nvPr>
            <p:ph idx="1"/>
          </p:nvPr>
        </p:nvSpPr>
        <p:spPr/>
        <p:txBody>
          <a:bodyPr>
            <a:normAutofit/>
          </a:bodyPr>
          <a:lstStyle/>
          <a:p>
            <a:r>
              <a:rPr lang="en-US" sz="2400" b="1" dirty="0" smtClean="0"/>
              <a:t>1.2 forward markets</a:t>
            </a:r>
            <a:endParaRPr lang="en-US" sz="2400" dirty="0" smtClean="0"/>
          </a:p>
          <a:p>
            <a:r>
              <a:rPr lang="en-US" sz="2400" dirty="0" smtClean="0"/>
              <a:t>As </a:t>
            </a:r>
            <a:r>
              <a:rPr lang="en-US" sz="2400" dirty="0"/>
              <a:t>with other financial instruments, the </a:t>
            </a:r>
            <a:r>
              <a:rPr lang="en-US" sz="2400" dirty="0" smtClean="0"/>
              <a:t>mark-to-market value </a:t>
            </a:r>
            <a:r>
              <a:rPr lang="en-US" sz="2400" dirty="0"/>
              <a:t>of forward </a:t>
            </a:r>
            <a:r>
              <a:rPr lang="en-US" sz="2400" dirty="0" smtClean="0"/>
              <a:t>contracts reflects </a:t>
            </a:r>
            <a:r>
              <a:rPr lang="en-US" sz="2400" dirty="0"/>
              <a:t>the profit (or loss) that would be realized from closing out the position at </a:t>
            </a:r>
            <a:r>
              <a:rPr lang="en-US" sz="2400" dirty="0" smtClean="0"/>
              <a:t>current market </a:t>
            </a:r>
            <a:r>
              <a:rPr lang="en-US" sz="2400" dirty="0"/>
              <a:t>prices</a:t>
            </a:r>
            <a:r>
              <a:rPr lang="en-US" sz="2400" dirty="0" smtClean="0"/>
              <a:t>.</a:t>
            </a:r>
          </a:p>
          <a:p>
            <a:r>
              <a:rPr lang="en-US" sz="2400" dirty="0"/>
              <a:t>To close out a forward position, it must be offset with an equal </a:t>
            </a:r>
            <a:r>
              <a:rPr lang="en-US" sz="2400" dirty="0" smtClean="0"/>
              <a:t>and opposite </a:t>
            </a:r>
            <a:r>
              <a:rPr lang="en-US" sz="2400" dirty="0"/>
              <a:t>forward position using the spot exchange rate and forward points </a:t>
            </a:r>
            <a:r>
              <a:rPr lang="en-US" sz="2400" dirty="0" smtClean="0"/>
              <a:t>available in </a:t>
            </a:r>
            <a:r>
              <a:rPr lang="en-US" sz="2400" dirty="0"/>
              <a:t>the market when the offsetting position is created.</a:t>
            </a:r>
          </a:p>
        </p:txBody>
      </p:sp>
    </p:spTree>
    <p:extLst>
      <p:ext uri="{BB962C8B-B14F-4D97-AF65-F5344CB8AC3E}">
        <p14:creationId xmlns:p14="http://schemas.microsoft.com/office/powerpoint/2010/main" val="2353891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CURRENCY MANAGEMENT: TACTICAL DECISIONS</a:t>
            </a:r>
          </a:p>
        </p:txBody>
      </p:sp>
      <p:sp>
        <p:nvSpPr>
          <p:cNvPr id="3" name="Content Placeholder 2"/>
          <p:cNvSpPr>
            <a:spLocks noGrp="1"/>
          </p:cNvSpPr>
          <p:nvPr>
            <p:ph idx="1"/>
          </p:nvPr>
        </p:nvSpPr>
        <p:spPr/>
        <p:txBody>
          <a:bodyPr>
            <a:normAutofit fontScale="77500" lnSpcReduction="20000"/>
          </a:bodyPr>
          <a:lstStyle/>
          <a:p>
            <a:r>
              <a:rPr lang="en-US" dirty="0" smtClean="0"/>
              <a:t>Example 5:</a:t>
            </a:r>
          </a:p>
          <a:p>
            <a:r>
              <a:rPr lang="en-US" dirty="0" err="1" smtClean="0"/>
              <a:t>McYelland</a:t>
            </a:r>
            <a:r>
              <a:rPr lang="en-US" dirty="0" smtClean="0"/>
              <a:t> </a:t>
            </a:r>
            <a:r>
              <a:rPr lang="en-US" dirty="0"/>
              <a:t>is also examining various economic indicators to shape her </a:t>
            </a:r>
            <a:r>
              <a:rPr lang="en-US" dirty="0" smtClean="0"/>
              <a:t>market views</a:t>
            </a:r>
            <a:r>
              <a:rPr lang="en-US" dirty="0"/>
              <a:t>. After studying the economic prospects for both Japan and New </a:t>
            </a:r>
            <a:r>
              <a:rPr lang="en-US" dirty="0" smtClean="0"/>
              <a:t>Zealand, she </a:t>
            </a:r>
            <a:r>
              <a:rPr lang="en-US" dirty="0"/>
              <a:t>expects that the inflation rate for New Zealand is about to accelerate </a:t>
            </a:r>
            <a:r>
              <a:rPr lang="en-US" dirty="0" smtClean="0"/>
              <a:t>over the </a:t>
            </a:r>
            <a:r>
              <a:rPr lang="en-US" dirty="0"/>
              <a:t>next few years, whereas the inflation rate for Japan should remain </a:t>
            </a:r>
            <a:r>
              <a:rPr lang="en-US" dirty="0" smtClean="0"/>
              <a:t>relatively stable</a:t>
            </a:r>
            <a:r>
              <a:rPr lang="en-US" dirty="0"/>
              <a:t>. </a:t>
            </a:r>
            <a:endParaRPr lang="en-US" dirty="0" smtClean="0"/>
          </a:p>
          <a:p>
            <a:r>
              <a:rPr lang="en-US" dirty="0" smtClean="0"/>
              <a:t>Turning </a:t>
            </a:r>
            <a:r>
              <a:rPr lang="en-US" dirty="0"/>
              <a:t>her attention to the economic situation in India, </a:t>
            </a:r>
            <a:r>
              <a:rPr lang="en-US" dirty="0" err="1" smtClean="0"/>
              <a:t>McYelland</a:t>
            </a:r>
            <a:r>
              <a:rPr lang="en-US" dirty="0"/>
              <a:t> </a:t>
            </a:r>
            <a:r>
              <a:rPr lang="en-US" dirty="0" smtClean="0"/>
              <a:t>believes </a:t>
            </a:r>
            <a:r>
              <a:rPr lang="en-US" dirty="0"/>
              <a:t>that the Indian authorities are about to tighten monetary policy, </a:t>
            </a:r>
            <a:r>
              <a:rPr lang="en-US" dirty="0" smtClean="0"/>
              <a:t>and that </a:t>
            </a:r>
            <a:r>
              <a:rPr lang="en-US" dirty="0"/>
              <a:t>this change has not been fully priced into the market. She reconsiders </a:t>
            </a:r>
            <a:r>
              <a:rPr lang="en-US" dirty="0" smtClean="0"/>
              <a:t>her short-term</a:t>
            </a:r>
            <a:r>
              <a:rPr lang="en-US" dirty="0"/>
              <a:t> </a:t>
            </a:r>
            <a:r>
              <a:rPr lang="en-US" dirty="0" smtClean="0"/>
              <a:t>view </a:t>
            </a:r>
            <a:r>
              <a:rPr lang="en-US" dirty="0"/>
              <a:t>for the Indian rupee (i.e., the INR/USD spot rate) after </a:t>
            </a:r>
            <a:r>
              <a:rPr lang="en-US" dirty="0" smtClean="0"/>
              <a:t>conducting this </a:t>
            </a:r>
            <a:r>
              <a:rPr lang="en-US" dirty="0"/>
              <a:t>analysis.</a:t>
            </a:r>
          </a:p>
        </p:txBody>
      </p:sp>
    </p:spTree>
    <p:extLst>
      <p:ext uri="{BB962C8B-B14F-4D97-AF65-F5344CB8AC3E}">
        <p14:creationId xmlns:p14="http://schemas.microsoft.com/office/powerpoint/2010/main" val="3027657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CURRENCY MANAGEMENT: TACTICAL DECISIONS</a:t>
            </a:r>
          </a:p>
        </p:txBody>
      </p:sp>
      <p:sp>
        <p:nvSpPr>
          <p:cNvPr id="3" name="Content Placeholder 2"/>
          <p:cNvSpPr>
            <a:spLocks noGrp="1"/>
          </p:cNvSpPr>
          <p:nvPr>
            <p:ph idx="1"/>
          </p:nvPr>
        </p:nvSpPr>
        <p:spPr/>
        <p:txBody>
          <a:bodyPr>
            <a:normAutofit fontScale="77500" lnSpcReduction="20000"/>
          </a:bodyPr>
          <a:lstStyle/>
          <a:p>
            <a:r>
              <a:rPr lang="en-US" dirty="0" smtClean="0"/>
              <a:t>Example 5:</a:t>
            </a:r>
          </a:p>
          <a:p>
            <a:r>
              <a:rPr lang="en-US" dirty="0" err="1" smtClean="0"/>
              <a:t>McYelland</a:t>
            </a:r>
            <a:r>
              <a:rPr lang="en-US" dirty="0" smtClean="0"/>
              <a:t> </a:t>
            </a:r>
            <a:r>
              <a:rPr lang="en-US" dirty="0"/>
              <a:t>also examines the exchange rate volatility for several </a:t>
            </a:r>
            <a:r>
              <a:rPr lang="en-US" dirty="0" smtClean="0"/>
              <a:t>currency pairs </a:t>
            </a:r>
            <a:r>
              <a:rPr lang="en-US" dirty="0"/>
              <a:t>to which the investment trusts are exposed. Based on her analysis of </a:t>
            </a:r>
            <a:r>
              <a:rPr lang="en-US" dirty="0" smtClean="0"/>
              <a:t>the situation</a:t>
            </a:r>
            <a:r>
              <a:rPr lang="en-US" dirty="0"/>
              <a:t>, she believes that the exchange rate between Chilean peso and the </a:t>
            </a:r>
            <a:r>
              <a:rPr lang="en-US" dirty="0" smtClean="0"/>
              <a:t>US dollar </a:t>
            </a:r>
            <a:r>
              <a:rPr lang="en-US" dirty="0"/>
              <a:t>(CLP/USD) is about to become much more volatile than usual, </a:t>
            </a:r>
            <a:r>
              <a:rPr lang="en-US" dirty="0" smtClean="0"/>
              <a:t>although she </a:t>
            </a:r>
            <a:r>
              <a:rPr lang="en-US" dirty="0"/>
              <a:t>has no strong views about whether the CLP will appreciate or </a:t>
            </a:r>
            <a:r>
              <a:rPr lang="en-US" dirty="0" smtClean="0"/>
              <a:t>depreciate. </a:t>
            </a:r>
          </a:p>
          <a:p>
            <a:r>
              <a:rPr lang="en-US" dirty="0" smtClean="0"/>
              <a:t>One </a:t>
            </a:r>
            <a:r>
              <a:rPr lang="en-US" dirty="0"/>
              <a:t>of </a:t>
            </a:r>
            <a:r>
              <a:rPr lang="en-US" dirty="0" err="1"/>
              <a:t>McYelland’s</a:t>
            </a:r>
            <a:r>
              <a:rPr lang="en-US" dirty="0"/>
              <a:t> colleagues, Catalina Ortega, is a market technician </a:t>
            </a:r>
            <a:r>
              <a:rPr lang="en-US" dirty="0" smtClean="0"/>
              <a:t>and offers </a:t>
            </a:r>
            <a:r>
              <a:rPr lang="en-US" dirty="0"/>
              <a:t>to help </a:t>
            </a:r>
            <a:r>
              <a:rPr lang="en-US" dirty="0" err="1"/>
              <a:t>McYelland</a:t>
            </a:r>
            <a:r>
              <a:rPr lang="en-US" dirty="0"/>
              <a:t> time her various market position entry and exit </a:t>
            </a:r>
            <a:r>
              <a:rPr lang="en-US" dirty="0" smtClean="0"/>
              <a:t>points based </a:t>
            </a:r>
            <a:r>
              <a:rPr lang="en-US" dirty="0"/>
              <a:t>on chart patterns. While examining the JPY/NZD price chart, </a:t>
            </a:r>
            <a:r>
              <a:rPr lang="en-US" dirty="0" smtClean="0"/>
              <a:t>Ortega notices </a:t>
            </a:r>
            <a:r>
              <a:rPr lang="en-US" dirty="0"/>
              <a:t>that the </a:t>
            </a:r>
            <a:r>
              <a:rPr lang="en-US" dirty="0" smtClean="0"/>
              <a:t>200-day moving </a:t>
            </a:r>
            <a:r>
              <a:rPr lang="en-US" dirty="0"/>
              <a:t>average is at 62.0405 and the current spot </a:t>
            </a:r>
            <a:r>
              <a:rPr lang="en-US" dirty="0" smtClean="0"/>
              <a:t>rate is </a:t>
            </a:r>
            <a:r>
              <a:rPr lang="en-US" dirty="0"/>
              <a:t>62.0315.</a:t>
            </a:r>
          </a:p>
        </p:txBody>
      </p:sp>
    </p:spTree>
    <p:extLst>
      <p:ext uri="{BB962C8B-B14F-4D97-AF65-F5344CB8AC3E}">
        <p14:creationId xmlns:p14="http://schemas.microsoft.com/office/powerpoint/2010/main" val="2189760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CURRENCY MANAGEMENT: TACTICAL DECISIONS</a:t>
            </a:r>
          </a:p>
        </p:txBody>
      </p:sp>
      <p:sp>
        <p:nvSpPr>
          <p:cNvPr id="3" name="Content Placeholder 2"/>
          <p:cNvSpPr>
            <a:spLocks noGrp="1"/>
          </p:cNvSpPr>
          <p:nvPr>
            <p:ph idx="1"/>
          </p:nvPr>
        </p:nvSpPr>
        <p:spPr/>
        <p:txBody>
          <a:bodyPr>
            <a:normAutofit fontScale="70000" lnSpcReduction="20000"/>
          </a:bodyPr>
          <a:lstStyle/>
          <a:p>
            <a:r>
              <a:rPr lang="en-US" b="1" dirty="0"/>
              <a:t>1 </a:t>
            </a:r>
            <a:r>
              <a:rPr lang="en-US" dirty="0"/>
              <a:t>Based on the data she collected, all else equal, </a:t>
            </a:r>
            <a:r>
              <a:rPr lang="en-US" dirty="0" err="1"/>
              <a:t>McYelland’s</a:t>
            </a:r>
            <a:r>
              <a:rPr lang="en-US" dirty="0"/>
              <a:t> </a:t>
            </a:r>
            <a:r>
              <a:rPr lang="en-US" i="1" dirty="0"/>
              <a:t>best </a:t>
            </a:r>
            <a:r>
              <a:rPr lang="en-US" dirty="0"/>
              <a:t>option </a:t>
            </a:r>
            <a:r>
              <a:rPr lang="en-US" dirty="0" smtClean="0"/>
              <a:t>for implementing </a:t>
            </a:r>
            <a:r>
              <a:rPr lang="en-US" dirty="0"/>
              <a:t>a carry trade position would be to fund in:</a:t>
            </a:r>
          </a:p>
          <a:p>
            <a:r>
              <a:rPr lang="en-US" b="1" dirty="0"/>
              <a:t>A </a:t>
            </a:r>
            <a:r>
              <a:rPr lang="en-US" dirty="0"/>
              <a:t>USD and invest in PLN.</a:t>
            </a:r>
          </a:p>
          <a:p>
            <a:r>
              <a:rPr lang="en-US" b="1" dirty="0"/>
              <a:t>B </a:t>
            </a:r>
            <a:r>
              <a:rPr lang="en-US" dirty="0"/>
              <a:t>CHF and invest in MXN.</a:t>
            </a:r>
          </a:p>
          <a:p>
            <a:r>
              <a:rPr lang="en-US" b="1" dirty="0"/>
              <a:t>C </a:t>
            </a:r>
            <a:r>
              <a:rPr lang="en-US" dirty="0"/>
              <a:t>CHF and invest in PLN</a:t>
            </a:r>
            <a:r>
              <a:rPr lang="en-US" dirty="0" smtClean="0"/>
              <a:t>.</a:t>
            </a:r>
          </a:p>
          <a:p>
            <a:endParaRPr lang="en-US" dirty="0"/>
          </a:p>
          <a:p>
            <a:r>
              <a:rPr lang="en-US" b="1" dirty="0"/>
              <a:t>2 </a:t>
            </a:r>
            <a:r>
              <a:rPr lang="en-US" dirty="0"/>
              <a:t>Based on </a:t>
            </a:r>
            <a:r>
              <a:rPr lang="en-US" dirty="0" err="1"/>
              <a:t>McYelland’s</a:t>
            </a:r>
            <a:r>
              <a:rPr lang="en-US" dirty="0"/>
              <a:t> inflation forecasts, all else equal, she would be </a:t>
            </a:r>
            <a:r>
              <a:rPr lang="en-US" i="1" dirty="0" smtClean="0"/>
              <a:t>more likely </a:t>
            </a:r>
            <a:r>
              <a:rPr lang="en-US" dirty="0"/>
              <a:t>to expect a(n):</a:t>
            </a:r>
          </a:p>
          <a:p>
            <a:r>
              <a:rPr lang="en-US" b="1" dirty="0"/>
              <a:t>A </a:t>
            </a:r>
            <a:r>
              <a:rPr lang="en-US" dirty="0"/>
              <a:t>depreciation in the JPY/NZD.</a:t>
            </a:r>
          </a:p>
          <a:p>
            <a:r>
              <a:rPr lang="en-US" b="1" dirty="0"/>
              <a:t>B </a:t>
            </a:r>
            <a:r>
              <a:rPr lang="en-US" dirty="0"/>
              <a:t>increase in capital flows from Japan to New Zealand.</a:t>
            </a:r>
          </a:p>
          <a:p>
            <a:r>
              <a:rPr lang="en-US" b="1" dirty="0"/>
              <a:t>C </a:t>
            </a:r>
            <a:r>
              <a:rPr lang="en-US" dirty="0"/>
              <a:t>more accommodative monetary policy by the Reserve Bank of </a:t>
            </a:r>
            <a:r>
              <a:rPr lang="en-US" dirty="0" smtClean="0"/>
              <a:t>New Zealand</a:t>
            </a:r>
            <a:r>
              <a:rPr lang="en-US" dirty="0"/>
              <a:t>.</a:t>
            </a:r>
          </a:p>
        </p:txBody>
      </p:sp>
    </p:spTree>
    <p:extLst>
      <p:ext uri="{BB962C8B-B14F-4D97-AF65-F5344CB8AC3E}">
        <p14:creationId xmlns:p14="http://schemas.microsoft.com/office/powerpoint/2010/main" val="2572751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CURRENCY MANAGEMENT: TACTICAL DECISIONS</a:t>
            </a:r>
          </a:p>
        </p:txBody>
      </p:sp>
      <p:sp>
        <p:nvSpPr>
          <p:cNvPr id="3" name="Content Placeholder 2"/>
          <p:cNvSpPr>
            <a:spLocks noGrp="1"/>
          </p:cNvSpPr>
          <p:nvPr>
            <p:ph idx="1"/>
          </p:nvPr>
        </p:nvSpPr>
        <p:spPr/>
        <p:txBody>
          <a:bodyPr>
            <a:normAutofit fontScale="55000" lnSpcReduction="20000"/>
          </a:bodyPr>
          <a:lstStyle/>
          <a:p>
            <a:r>
              <a:rPr lang="en-US" b="1" dirty="0"/>
              <a:t>3 </a:t>
            </a:r>
            <a:r>
              <a:rPr lang="en-US" dirty="0"/>
              <a:t>Given her analysis for India, </a:t>
            </a:r>
            <a:r>
              <a:rPr lang="en-US" dirty="0" err="1"/>
              <a:t>McYelland’s</a:t>
            </a:r>
            <a:r>
              <a:rPr lang="en-US" dirty="0"/>
              <a:t> </a:t>
            </a:r>
            <a:r>
              <a:rPr lang="en-US" dirty="0" smtClean="0"/>
              <a:t>short-term market </a:t>
            </a:r>
            <a:r>
              <a:rPr lang="en-US" dirty="0"/>
              <a:t>view for </a:t>
            </a:r>
            <a:r>
              <a:rPr lang="en-US" dirty="0" smtClean="0"/>
              <a:t>the INR/USD </a:t>
            </a:r>
            <a:r>
              <a:rPr lang="en-US" dirty="0"/>
              <a:t>spot rate is now </a:t>
            </a:r>
            <a:r>
              <a:rPr lang="en-US" i="1" dirty="0"/>
              <a:t>most likely </a:t>
            </a:r>
            <a:r>
              <a:rPr lang="en-US" dirty="0"/>
              <a:t>to be:</a:t>
            </a:r>
          </a:p>
          <a:p>
            <a:r>
              <a:rPr lang="en-US" b="1" dirty="0"/>
              <a:t>A </a:t>
            </a:r>
            <a:r>
              <a:rPr lang="en-US" dirty="0"/>
              <a:t>biased toward appreciation.</a:t>
            </a:r>
          </a:p>
          <a:p>
            <a:r>
              <a:rPr lang="en-US" b="1" dirty="0"/>
              <a:t>B </a:t>
            </a:r>
            <a:r>
              <a:rPr lang="en-US" dirty="0"/>
              <a:t>biased toward depreciation.</a:t>
            </a:r>
          </a:p>
          <a:p>
            <a:r>
              <a:rPr lang="en-US" b="1" dirty="0"/>
              <a:t>C </a:t>
            </a:r>
            <a:r>
              <a:rPr lang="en-US" dirty="0"/>
              <a:t>unchanged because it is only a </a:t>
            </a:r>
            <a:r>
              <a:rPr lang="en-US" dirty="0" smtClean="0"/>
              <a:t>short-run view.</a:t>
            </a:r>
          </a:p>
          <a:p>
            <a:endParaRPr lang="en-US" dirty="0"/>
          </a:p>
          <a:p>
            <a:r>
              <a:rPr lang="en-US" b="1" dirty="0"/>
              <a:t>4 </a:t>
            </a:r>
            <a:r>
              <a:rPr lang="en-US" dirty="0"/>
              <a:t>Using CLP/USD options, what would be the </a:t>
            </a:r>
            <a:r>
              <a:rPr lang="en-US" i="1" dirty="0"/>
              <a:t>cheapest </a:t>
            </a:r>
            <a:r>
              <a:rPr lang="en-US" dirty="0"/>
              <a:t>way for </a:t>
            </a:r>
            <a:r>
              <a:rPr lang="en-US" dirty="0" err="1" smtClean="0"/>
              <a:t>McYelland</a:t>
            </a:r>
            <a:r>
              <a:rPr lang="en-US" dirty="0"/>
              <a:t> </a:t>
            </a:r>
            <a:r>
              <a:rPr lang="en-US" dirty="0" smtClean="0"/>
              <a:t>to </a:t>
            </a:r>
            <a:r>
              <a:rPr lang="en-US" dirty="0"/>
              <a:t>implement her market view for the CLP?</a:t>
            </a:r>
          </a:p>
          <a:p>
            <a:r>
              <a:rPr lang="en-US" b="1" dirty="0"/>
              <a:t>A </a:t>
            </a:r>
            <a:r>
              <a:rPr lang="en-US" dirty="0"/>
              <a:t>Buy a straddle</a:t>
            </a:r>
          </a:p>
          <a:p>
            <a:r>
              <a:rPr lang="en-US" b="1" dirty="0"/>
              <a:t>B </a:t>
            </a:r>
            <a:r>
              <a:rPr lang="en-US" dirty="0"/>
              <a:t>Buy a </a:t>
            </a:r>
            <a:r>
              <a:rPr lang="en-US" dirty="0" smtClean="0"/>
              <a:t>25-delta strangle</a:t>
            </a:r>
            <a:endParaRPr lang="en-US" dirty="0"/>
          </a:p>
          <a:p>
            <a:r>
              <a:rPr lang="en-US" b="1" dirty="0"/>
              <a:t>C </a:t>
            </a:r>
            <a:r>
              <a:rPr lang="en-US" dirty="0"/>
              <a:t>Sell a </a:t>
            </a:r>
            <a:r>
              <a:rPr lang="en-US" dirty="0" smtClean="0"/>
              <a:t>40-delta strangle</a:t>
            </a:r>
          </a:p>
          <a:p>
            <a:endParaRPr lang="en-US" dirty="0"/>
          </a:p>
          <a:p>
            <a:r>
              <a:rPr lang="en-US" b="1" dirty="0"/>
              <a:t>5 </a:t>
            </a:r>
            <a:r>
              <a:rPr lang="en-US" dirty="0"/>
              <a:t>Based on Ortega’s analysis, she would </a:t>
            </a:r>
            <a:r>
              <a:rPr lang="en-US" i="1" dirty="0"/>
              <a:t>most likely </a:t>
            </a:r>
            <a:r>
              <a:rPr lang="en-US" dirty="0"/>
              <a:t>expect:</a:t>
            </a:r>
          </a:p>
          <a:p>
            <a:r>
              <a:rPr lang="en-US" b="1" dirty="0"/>
              <a:t>A </a:t>
            </a:r>
            <a:r>
              <a:rPr lang="en-US" dirty="0"/>
              <a:t>support near 62.0400.</a:t>
            </a:r>
          </a:p>
          <a:p>
            <a:r>
              <a:rPr lang="en-US" b="1" dirty="0"/>
              <a:t>B </a:t>
            </a:r>
            <a:r>
              <a:rPr lang="en-US" dirty="0"/>
              <a:t>resistance near 62.0310.</a:t>
            </a:r>
          </a:p>
          <a:p>
            <a:r>
              <a:rPr lang="en-US" b="1" dirty="0"/>
              <a:t>C </a:t>
            </a:r>
            <a:r>
              <a:rPr lang="en-US" dirty="0"/>
              <a:t>resistance near 62.0400.</a:t>
            </a:r>
          </a:p>
        </p:txBody>
      </p:sp>
    </p:spTree>
    <p:extLst>
      <p:ext uri="{BB962C8B-B14F-4D97-AF65-F5344CB8AC3E}">
        <p14:creationId xmlns:p14="http://schemas.microsoft.com/office/powerpoint/2010/main" val="309963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5.TOOLS </a:t>
            </a:r>
            <a:r>
              <a:rPr lang="en-US" sz="3200" dirty="0"/>
              <a:t>OF CURRENCY MANAGEMENT</a:t>
            </a:r>
          </a:p>
        </p:txBody>
      </p:sp>
      <p:sp>
        <p:nvSpPr>
          <p:cNvPr id="3" name="Content Placeholder 2"/>
          <p:cNvSpPr>
            <a:spLocks noGrp="1"/>
          </p:cNvSpPr>
          <p:nvPr>
            <p:ph idx="1"/>
          </p:nvPr>
        </p:nvSpPr>
        <p:spPr/>
        <p:txBody>
          <a:bodyPr>
            <a:normAutofit/>
          </a:bodyPr>
          <a:lstStyle/>
          <a:p>
            <a:r>
              <a:rPr lang="en-US" sz="2400" b="1" dirty="0" smtClean="0"/>
              <a:t>5.1 </a:t>
            </a:r>
            <a:r>
              <a:rPr lang="en-US" sz="2400" b="1" dirty="0"/>
              <a:t>Forward </a:t>
            </a:r>
            <a:r>
              <a:rPr lang="en-US" sz="2400" b="1" dirty="0" smtClean="0"/>
              <a:t>Contracts:</a:t>
            </a:r>
          </a:p>
          <a:p>
            <a:r>
              <a:rPr lang="en-US" sz="2400" dirty="0"/>
              <a:t>Futures or forward contracts on currencies can </a:t>
            </a:r>
            <a:r>
              <a:rPr lang="en-US" sz="2400" dirty="0" smtClean="0"/>
              <a:t>be used </a:t>
            </a:r>
            <a:r>
              <a:rPr lang="en-US" sz="2400" dirty="0"/>
              <a:t>to obtain full currency hedges, although most institutional investors prefer </a:t>
            </a:r>
            <a:r>
              <a:rPr lang="en-US" sz="2400" dirty="0" smtClean="0"/>
              <a:t>to use </a:t>
            </a:r>
            <a:r>
              <a:rPr lang="en-US" sz="2400" dirty="0"/>
              <a:t>forward contracts for the following reasons</a:t>
            </a:r>
            <a:r>
              <a:rPr lang="en-US" sz="2400" dirty="0" smtClean="0"/>
              <a:t>:</a:t>
            </a:r>
          </a:p>
          <a:p>
            <a:r>
              <a:rPr lang="en-US" sz="2400" dirty="0" smtClean="0"/>
              <a:t>1.Futures </a:t>
            </a:r>
            <a:r>
              <a:rPr lang="en-US" sz="2400" dirty="0"/>
              <a:t>contracts are standardized in terms of settlement dates and </a:t>
            </a:r>
            <a:r>
              <a:rPr lang="en-US" sz="2400" dirty="0" smtClean="0"/>
              <a:t>contract sizes</a:t>
            </a:r>
            <a:r>
              <a:rPr lang="en-US" sz="2400" dirty="0"/>
              <a:t>. These may not correspond to the portfolio’s investment parameters</a:t>
            </a:r>
            <a:r>
              <a:rPr lang="en-US" sz="2400" dirty="0" smtClean="0"/>
              <a:t>.</a:t>
            </a:r>
          </a:p>
          <a:p>
            <a:r>
              <a:rPr lang="en-US" sz="2400" dirty="0" smtClean="0"/>
              <a:t>2.Futures </a:t>
            </a:r>
            <a:r>
              <a:rPr lang="en-US" sz="2400" dirty="0"/>
              <a:t>contracts may not always be available in the currency pair that the </a:t>
            </a:r>
            <a:r>
              <a:rPr lang="en-US" sz="2400" dirty="0" smtClean="0"/>
              <a:t>portfolio manager </a:t>
            </a:r>
            <a:r>
              <a:rPr lang="en-US" sz="2400" dirty="0"/>
              <a:t>wants to hedge</a:t>
            </a:r>
            <a:r>
              <a:rPr lang="en-US" sz="2400" dirty="0" smtClean="0"/>
              <a:t>.</a:t>
            </a:r>
          </a:p>
          <a:p>
            <a:r>
              <a:rPr lang="en-US" sz="2400" dirty="0" smtClean="0"/>
              <a:t>3.Futures </a:t>
            </a:r>
            <a:r>
              <a:rPr lang="en-US" sz="2400" dirty="0"/>
              <a:t>contracts require </a:t>
            </a:r>
            <a:r>
              <a:rPr lang="en-US" sz="2400" dirty="0" smtClean="0"/>
              <a:t>up-front margin </a:t>
            </a:r>
            <a:r>
              <a:rPr lang="en-US" sz="2400" dirty="0"/>
              <a:t>(initial margin).</a:t>
            </a:r>
            <a:endParaRPr lang="en-US" sz="2400" dirty="0" smtClean="0"/>
          </a:p>
        </p:txBody>
      </p:sp>
    </p:spTree>
    <p:extLst>
      <p:ext uri="{BB962C8B-B14F-4D97-AF65-F5344CB8AC3E}">
        <p14:creationId xmlns:p14="http://schemas.microsoft.com/office/powerpoint/2010/main" val="3747692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lnSpcReduction="10000"/>
          </a:bodyPr>
          <a:lstStyle/>
          <a:p>
            <a:r>
              <a:rPr lang="en-US" sz="2400" b="1" dirty="0" smtClean="0"/>
              <a:t>5.1.1</a:t>
            </a:r>
            <a:r>
              <a:rPr lang="en-US" sz="2400" b="1" i="1" dirty="0"/>
              <a:t>Hedge Ratios with Forward Contracts</a:t>
            </a:r>
            <a:endParaRPr lang="en-US" sz="2400" b="1" dirty="0" smtClean="0"/>
          </a:p>
          <a:p>
            <a:r>
              <a:rPr lang="en-US" sz="2400" dirty="0" smtClean="0"/>
              <a:t>A </a:t>
            </a:r>
            <a:r>
              <a:rPr lang="en-US" sz="2400" b="1" dirty="0"/>
              <a:t>static hedge </a:t>
            </a:r>
            <a:r>
              <a:rPr lang="en-US" sz="2400" dirty="0"/>
              <a:t>(i.e., </a:t>
            </a:r>
            <a:r>
              <a:rPr lang="en-US" sz="2400" dirty="0" smtClean="0"/>
              <a:t>unchanging hedge</a:t>
            </a:r>
            <a:r>
              <a:rPr lang="en-US" sz="2400" dirty="0"/>
              <a:t>) will avoid transaction costs, but will also tend to accumulate unwanted </a:t>
            </a:r>
            <a:r>
              <a:rPr lang="en-US" sz="2400" dirty="0" smtClean="0"/>
              <a:t>currency exposures </a:t>
            </a:r>
            <a:r>
              <a:rPr lang="en-US" sz="2400" dirty="0"/>
              <a:t>as the value of the </a:t>
            </a:r>
            <a:r>
              <a:rPr lang="en-US" sz="2400" dirty="0" smtClean="0"/>
              <a:t>foreign-currency assets </a:t>
            </a:r>
            <a:r>
              <a:rPr lang="en-US" sz="2400" dirty="0"/>
              <a:t>change</a:t>
            </a:r>
            <a:r>
              <a:rPr lang="en-US" sz="2400" dirty="0" smtClean="0"/>
              <a:t>.</a:t>
            </a:r>
          </a:p>
          <a:p>
            <a:r>
              <a:rPr lang="en-US" sz="2400" dirty="0"/>
              <a:t>This characteristic </a:t>
            </a:r>
            <a:r>
              <a:rPr lang="en-US" sz="2400" dirty="0" smtClean="0"/>
              <a:t>will cause </a:t>
            </a:r>
            <a:r>
              <a:rPr lang="en-US" sz="2400" dirty="0"/>
              <a:t>a mismatch between the market value of the </a:t>
            </a:r>
            <a:r>
              <a:rPr lang="en-US" sz="2400" dirty="0" smtClean="0"/>
              <a:t>foreign-currency asset portfolio and </a:t>
            </a:r>
            <a:r>
              <a:rPr lang="en-US" sz="2400" dirty="0"/>
              <a:t>the nominal size of the forward contract used for the currency hedge; this is </a:t>
            </a:r>
            <a:r>
              <a:rPr lang="en-US" sz="2400" dirty="0" smtClean="0"/>
              <a:t>pure currency </a:t>
            </a:r>
            <a:r>
              <a:rPr lang="en-US" sz="2400" dirty="0"/>
              <a:t>risk. For this reason, the portfolio manager will typically need to </a:t>
            </a:r>
            <a:r>
              <a:rPr lang="en-US" sz="2400" dirty="0" smtClean="0"/>
              <a:t>implement a </a:t>
            </a:r>
            <a:r>
              <a:rPr lang="en-US" sz="2400" b="1" dirty="0"/>
              <a:t>dynamic hedge </a:t>
            </a:r>
            <a:r>
              <a:rPr lang="en-US" sz="2400" dirty="0"/>
              <a:t>by rebalancing the portfolio periodically. This hedge </a:t>
            </a:r>
            <a:r>
              <a:rPr lang="en-US" sz="2400" dirty="0" smtClean="0"/>
              <a:t>rebalancing will </a:t>
            </a:r>
            <a:r>
              <a:rPr lang="en-US" sz="2400" dirty="0"/>
              <a:t>mean adjusting some combination of the size, number, and maturities of </a:t>
            </a:r>
            <a:r>
              <a:rPr lang="en-US" sz="2400" dirty="0" smtClean="0"/>
              <a:t>the forward </a:t>
            </a:r>
            <a:r>
              <a:rPr lang="en-US" sz="2400" dirty="0"/>
              <a:t>currency contracts.</a:t>
            </a:r>
          </a:p>
        </p:txBody>
      </p:sp>
    </p:spTree>
    <p:extLst>
      <p:ext uri="{BB962C8B-B14F-4D97-AF65-F5344CB8AC3E}">
        <p14:creationId xmlns:p14="http://schemas.microsoft.com/office/powerpoint/2010/main" val="1924761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92500" lnSpcReduction="10000"/>
          </a:bodyPr>
          <a:lstStyle/>
          <a:p>
            <a:r>
              <a:rPr lang="en-US" dirty="0"/>
              <a:t>However, we can observe that the higher the degree of risk aversion, the more </a:t>
            </a:r>
            <a:r>
              <a:rPr lang="en-US" dirty="0" smtClean="0"/>
              <a:t>frequently the </a:t>
            </a:r>
            <a:r>
              <a:rPr lang="en-US" dirty="0"/>
              <a:t>hedge is likely to be rebalanced back to the “neutral” hedge ratio. </a:t>
            </a:r>
            <a:endParaRPr lang="en-US" dirty="0" smtClean="0"/>
          </a:p>
          <a:p>
            <a:r>
              <a:rPr lang="en-US" dirty="0" smtClean="0"/>
              <a:t>Similarly, the </a:t>
            </a:r>
            <a:r>
              <a:rPr lang="en-US" dirty="0"/>
              <a:t>greater the tolerance for active trading, and the stronger the commitment to </a:t>
            </a:r>
            <a:r>
              <a:rPr lang="en-US" dirty="0" smtClean="0"/>
              <a:t>a particular </a:t>
            </a:r>
            <a:r>
              <a:rPr lang="en-US" dirty="0"/>
              <a:t>market view, the more likely it is that the actual hedge ratio will be </a:t>
            </a:r>
            <a:r>
              <a:rPr lang="en-US" dirty="0" smtClean="0"/>
              <a:t>allowed to </a:t>
            </a:r>
            <a:r>
              <a:rPr lang="en-US" dirty="0"/>
              <a:t>vary from a “neutral” setting, possibly through entering into new forward contracts.</a:t>
            </a:r>
          </a:p>
        </p:txBody>
      </p:sp>
    </p:spTree>
    <p:extLst>
      <p:ext uri="{BB962C8B-B14F-4D97-AF65-F5344CB8AC3E}">
        <p14:creationId xmlns:p14="http://schemas.microsoft.com/office/powerpoint/2010/main" val="923724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lnSpcReduction="10000"/>
          </a:bodyPr>
          <a:lstStyle/>
          <a:p>
            <a:r>
              <a:rPr lang="en-US" sz="2400" b="1" dirty="0" smtClean="0"/>
              <a:t>5.1.2 </a:t>
            </a:r>
            <a:r>
              <a:rPr lang="en-US" sz="2400" b="1" i="1" dirty="0"/>
              <a:t>Roll Yield</a:t>
            </a:r>
            <a:endParaRPr lang="en-US" sz="2400" b="1" dirty="0" smtClean="0"/>
          </a:p>
          <a:p>
            <a:r>
              <a:rPr lang="en-US" sz="2400" dirty="0" smtClean="0"/>
              <a:t>The </a:t>
            </a:r>
            <a:r>
              <a:rPr lang="en-US" sz="2400" dirty="0"/>
              <a:t>roll yield (also called the roll return) on a hedge results from the fact that </a:t>
            </a:r>
            <a:r>
              <a:rPr lang="en-US" sz="2400" dirty="0" smtClean="0"/>
              <a:t>forward contracts </a:t>
            </a:r>
            <a:r>
              <a:rPr lang="en-US" sz="2400" dirty="0"/>
              <a:t>are priced at the spot rate adjusted for the number of forward points </a:t>
            </a:r>
            <a:r>
              <a:rPr lang="en-US" sz="2400" dirty="0" smtClean="0"/>
              <a:t>at that </a:t>
            </a:r>
            <a:r>
              <a:rPr lang="en-US" sz="2400" dirty="0"/>
              <a:t>maturity (see the example shown in Exhibit 3). This forward point </a:t>
            </a:r>
            <a:r>
              <a:rPr lang="en-US" sz="2400" dirty="0" smtClean="0"/>
              <a:t>adjustment can </a:t>
            </a:r>
            <a:r>
              <a:rPr lang="en-US" sz="2400" dirty="0"/>
              <a:t>either benefit or detract from portfolio returns (positive and negative roll </a:t>
            </a:r>
            <a:r>
              <a:rPr lang="en-US" sz="2400" dirty="0" smtClean="0"/>
              <a:t>yield, respectively</a:t>
            </a:r>
            <a:r>
              <a:rPr lang="en-US" sz="2400" dirty="0"/>
              <a:t>) depending on whether the forward points are at a premium or </a:t>
            </a:r>
            <a:r>
              <a:rPr lang="en-US" sz="2400" dirty="0" smtClean="0"/>
              <a:t>discount, and </a:t>
            </a:r>
            <a:r>
              <a:rPr lang="en-US" sz="2400" dirty="0"/>
              <a:t>what side of the market (buying or selling) the portfolio manager is on</a:t>
            </a:r>
            <a:r>
              <a:rPr lang="en-US" sz="2400" dirty="0" smtClean="0"/>
              <a:t>.</a:t>
            </a:r>
          </a:p>
          <a:p>
            <a:r>
              <a:rPr lang="en-US" sz="2400" dirty="0"/>
              <a:t>The magnitude of roll yield is given by |(</a:t>
            </a:r>
            <a:r>
              <a:rPr lang="en-US" sz="2400" i="1" dirty="0"/>
              <a:t>FP/B </a:t>
            </a:r>
            <a:r>
              <a:rPr lang="en-US" sz="2400" dirty="0"/>
              <a:t>‒ </a:t>
            </a:r>
            <a:r>
              <a:rPr lang="en-US" sz="2400" i="1" dirty="0"/>
              <a:t>SP/B</a:t>
            </a:r>
            <a:r>
              <a:rPr lang="en-US" sz="2400" dirty="0"/>
              <a:t>)/</a:t>
            </a:r>
            <a:r>
              <a:rPr lang="en-US" sz="2400" i="1" dirty="0"/>
              <a:t>SP/B</a:t>
            </a:r>
            <a:r>
              <a:rPr lang="en-US" sz="2400" dirty="0"/>
              <a:t>| where “||” </a:t>
            </a:r>
            <a:r>
              <a:rPr lang="en-US" sz="2400" dirty="0" smtClean="0"/>
              <a:t>indicates absolute </a:t>
            </a:r>
            <a:r>
              <a:rPr lang="en-US" sz="2400" dirty="0"/>
              <a:t>value.</a:t>
            </a:r>
          </a:p>
        </p:txBody>
      </p:sp>
    </p:spTree>
    <p:extLst>
      <p:ext uri="{BB962C8B-B14F-4D97-AF65-F5344CB8AC3E}">
        <p14:creationId xmlns:p14="http://schemas.microsoft.com/office/powerpoint/2010/main" val="1679130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a:bodyPr>
          <a:lstStyle/>
          <a:p>
            <a:r>
              <a:rPr lang="en-US" sz="2400" dirty="0" smtClean="0"/>
              <a:t>Example6:</a:t>
            </a:r>
            <a:r>
              <a:rPr lang="en-US" sz="2400" dirty="0"/>
              <a:t>The Hedging Decision</a:t>
            </a:r>
            <a:endParaRPr lang="en-US" sz="2400" dirty="0" smtClean="0"/>
          </a:p>
          <a:p>
            <a:r>
              <a:rPr lang="en-US" sz="2400" dirty="0"/>
              <a:t>The reporting currency of Hong Kong </a:t>
            </a:r>
            <a:r>
              <a:rPr lang="en-US" sz="2400" dirty="0" smtClean="0"/>
              <a:t>SAR-based </a:t>
            </a:r>
            <a:r>
              <a:rPr lang="en-US" sz="2400" dirty="0" err="1" smtClean="0"/>
              <a:t>Kwun</a:t>
            </a:r>
            <a:r>
              <a:rPr lang="en-US" sz="2400" dirty="0" smtClean="0"/>
              <a:t> </a:t>
            </a:r>
            <a:r>
              <a:rPr lang="en-US" sz="2400" dirty="0"/>
              <a:t>Tong </a:t>
            </a:r>
            <a:r>
              <a:rPr lang="en-US" sz="2400" dirty="0" smtClean="0"/>
              <a:t>Investment Advisors </a:t>
            </a:r>
            <a:r>
              <a:rPr lang="en-US" sz="2400" dirty="0"/>
              <a:t>is the Hong Kong dollar (HKD). The investment committee is </a:t>
            </a:r>
            <a:r>
              <a:rPr lang="en-US" sz="2400" dirty="0" smtClean="0"/>
              <a:t>examining whether </a:t>
            </a:r>
            <a:r>
              <a:rPr lang="en-US" sz="2400" dirty="0"/>
              <a:t>it should implement a currency hedge for the firm’s </a:t>
            </a:r>
            <a:r>
              <a:rPr lang="en-US" sz="2400" dirty="0" smtClean="0"/>
              <a:t>exposures to </a:t>
            </a:r>
            <a:r>
              <a:rPr lang="en-US" sz="2400" dirty="0"/>
              <a:t>the GBP and the ZAR (the firm has long exposures to both of these </a:t>
            </a:r>
            <a:r>
              <a:rPr lang="en-US" sz="2400" dirty="0" smtClean="0"/>
              <a:t>foreign currencies</a:t>
            </a:r>
            <a:r>
              <a:rPr lang="en-US" sz="2400" dirty="0"/>
              <a:t>). The hedge would use forward contracts. The following data </a:t>
            </a:r>
            <a:r>
              <a:rPr lang="en-US" sz="2400" dirty="0" smtClean="0"/>
              <a:t>relevant to </a:t>
            </a:r>
            <a:r>
              <a:rPr lang="en-US" sz="2400" dirty="0"/>
              <a:t>assessing the expected cost of the hedge and the expected move in the </a:t>
            </a:r>
            <a:r>
              <a:rPr lang="en-US" sz="2400" dirty="0" smtClean="0"/>
              <a:t>spot exchange </a:t>
            </a:r>
            <a:r>
              <a:rPr lang="en-US" sz="2400" dirty="0"/>
              <a:t>rate has been developed by the firm’s market strategist</a:t>
            </a:r>
            <a:r>
              <a:rPr lang="en-US" sz="2400" dirty="0" smtClean="0"/>
              <a:t>.</a:t>
            </a:r>
          </a:p>
          <a:p>
            <a:endParaRPr lang="en-US" sz="2400" dirty="0" smtClean="0"/>
          </a:p>
          <a:p>
            <a:endParaRPr lang="en-US" sz="2400" dirty="0" smtClean="0"/>
          </a:p>
          <a:p>
            <a:endParaRPr lang="en-US" dirty="0" smtClean="0"/>
          </a:p>
        </p:txBody>
      </p:sp>
    </p:spTree>
    <p:extLst>
      <p:ext uri="{BB962C8B-B14F-4D97-AF65-F5344CB8AC3E}">
        <p14:creationId xmlns:p14="http://schemas.microsoft.com/office/powerpoint/2010/main" val="2983816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8101926"/>
              </p:ext>
            </p:extLst>
          </p:nvPr>
        </p:nvGraphicFramePr>
        <p:xfrm>
          <a:off x="533400" y="1752600"/>
          <a:ext cx="8229600" cy="16560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dirty="0"/>
                    </a:p>
                  </a:txBody>
                  <a:tcPr/>
                </a:tc>
                <a:tc>
                  <a:txBody>
                    <a:bodyPr/>
                    <a:lstStyle/>
                    <a:p>
                      <a:r>
                        <a:rPr lang="en-US" sz="1800" b="1" i="0" u="none" strike="noStrike" kern="1200" baseline="0" dirty="0" smtClean="0">
                          <a:solidFill>
                            <a:schemeClr val="lt1"/>
                          </a:solidFill>
                          <a:latin typeface="+mn-lt"/>
                          <a:ea typeface="+mn-ea"/>
                          <a:cs typeface="+mn-cs"/>
                        </a:rPr>
                        <a:t>Current Spot Rate</a:t>
                      </a:r>
                      <a:endParaRPr lang="en-US" dirty="0"/>
                    </a:p>
                  </a:txBody>
                  <a:tcPr/>
                </a:tc>
                <a:tc>
                  <a:txBody>
                    <a:bodyPr/>
                    <a:lstStyle/>
                    <a:p>
                      <a:r>
                        <a:rPr lang="en-US" sz="1800" b="1" i="0" u="none" strike="noStrike" kern="1200" baseline="0" dirty="0" smtClean="0">
                          <a:solidFill>
                            <a:schemeClr val="lt1"/>
                          </a:solidFill>
                          <a:latin typeface="+mn-lt"/>
                          <a:ea typeface="+mn-ea"/>
                          <a:cs typeface="+mn-cs"/>
                        </a:rPr>
                        <a:t>Six-Month</a:t>
                      </a:r>
                    </a:p>
                    <a:p>
                      <a:r>
                        <a:rPr lang="en-US" sz="1800" b="1" i="0" u="none" strike="noStrike" kern="1200" baseline="0" dirty="0" smtClean="0">
                          <a:solidFill>
                            <a:schemeClr val="lt1"/>
                          </a:solidFill>
                          <a:latin typeface="+mn-lt"/>
                          <a:ea typeface="+mn-ea"/>
                          <a:cs typeface="+mn-cs"/>
                        </a:rPr>
                        <a:t>Forward Rate</a:t>
                      </a:r>
                      <a:endParaRPr lang="en-US" dirty="0"/>
                    </a:p>
                  </a:txBody>
                  <a:tcPr/>
                </a:tc>
                <a:tc>
                  <a:txBody>
                    <a:bodyPr/>
                    <a:lstStyle/>
                    <a:p>
                      <a:r>
                        <a:rPr lang="en-US" sz="1800" b="1" i="0" u="none" strike="noStrike" kern="1200" baseline="0" dirty="0" smtClean="0">
                          <a:solidFill>
                            <a:schemeClr val="lt1"/>
                          </a:solidFill>
                          <a:latin typeface="+mn-lt"/>
                          <a:ea typeface="+mn-ea"/>
                          <a:cs typeface="+mn-cs"/>
                        </a:rPr>
                        <a:t>Six-Month</a:t>
                      </a:r>
                    </a:p>
                    <a:p>
                      <a:r>
                        <a:rPr lang="en-US" sz="1800" b="1" i="0" u="none" strike="noStrike" kern="1200" baseline="0" dirty="0" smtClean="0">
                          <a:solidFill>
                            <a:schemeClr val="lt1"/>
                          </a:solidFill>
                          <a:latin typeface="+mn-lt"/>
                          <a:ea typeface="+mn-ea"/>
                          <a:cs typeface="+mn-cs"/>
                        </a:rPr>
                        <a:t>Forecast</a:t>
                      </a:r>
                    </a:p>
                    <a:p>
                      <a:r>
                        <a:rPr lang="en-US" sz="1800" b="1" i="0" u="none" strike="noStrike" kern="1200" baseline="0" dirty="0" smtClean="0">
                          <a:solidFill>
                            <a:schemeClr val="lt1"/>
                          </a:solidFill>
                          <a:latin typeface="+mn-lt"/>
                          <a:ea typeface="+mn-ea"/>
                          <a:cs typeface="+mn-cs"/>
                        </a:rPr>
                        <a:t>Spot Rate</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HKD/GBP</a:t>
                      </a:r>
                      <a:endParaRPr lang="en-US" dirty="0"/>
                    </a:p>
                  </a:txBody>
                  <a:tcPr/>
                </a:tc>
                <a:tc>
                  <a:txBody>
                    <a:bodyPr/>
                    <a:lstStyle/>
                    <a:p>
                      <a:r>
                        <a:rPr lang="en-US" sz="1800" b="0" i="0" u="none" strike="noStrike" kern="1200" baseline="0" dirty="0" smtClean="0">
                          <a:solidFill>
                            <a:schemeClr val="dk1"/>
                          </a:solidFill>
                          <a:latin typeface="+mn-lt"/>
                          <a:ea typeface="+mn-ea"/>
                          <a:cs typeface="+mn-cs"/>
                        </a:rPr>
                        <a:t>12.4610</a:t>
                      </a:r>
                      <a:endParaRPr lang="en-US" dirty="0"/>
                    </a:p>
                  </a:txBody>
                  <a:tcPr/>
                </a:tc>
                <a:tc>
                  <a:txBody>
                    <a:bodyPr/>
                    <a:lstStyle/>
                    <a:p>
                      <a:r>
                        <a:rPr lang="en-US" sz="1800" b="0" i="0" u="none" strike="noStrike" kern="1200" baseline="0" dirty="0" smtClean="0">
                          <a:solidFill>
                            <a:schemeClr val="dk1"/>
                          </a:solidFill>
                          <a:latin typeface="+mn-lt"/>
                          <a:ea typeface="+mn-ea"/>
                          <a:cs typeface="+mn-cs"/>
                        </a:rPr>
                        <a:t>12.6550</a:t>
                      </a:r>
                      <a:endParaRPr lang="en-US" dirty="0"/>
                    </a:p>
                  </a:txBody>
                  <a:tcPr/>
                </a:tc>
                <a:tc>
                  <a:txBody>
                    <a:bodyPr/>
                    <a:lstStyle/>
                    <a:p>
                      <a:r>
                        <a:rPr lang="en-US" sz="1800" b="0" i="0" u="none" strike="noStrike" kern="1200" baseline="0" dirty="0" smtClean="0">
                          <a:solidFill>
                            <a:schemeClr val="dk1"/>
                          </a:solidFill>
                          <a:latin typeface="+mn-lt"/>
                          <a:ea typeface="+mn-ea"/>
                          <a:cs typeface="+mn-cs"/>
                        </a:rPr>
                        <a:t>12.3000</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HKD/ZAR</a:t>
                      </a:r>
                      <a:endParaRPr lang="en-US" dirty="0"/>
                    </a:p>
                  </a:txBody>
                  <a:tcPr/>
                </a:tc>
                <a:tc>
                  <a:txBody>
                    <a:bodyPr/>
                    <a:lstStyle/>
                    <a:p>
                      <a:r>
                        <a:rPr lang="en-US" sz="1800" b="0" i="0" u="none" strike="noStrike" kern="1200" baseline="0" dirty="0" smtClean="0">
                          <a:solidFill>
                            <a:schemeClr val="dk1"/>
                          </a:solidFill>
                          <a:latin typeface="+mn-lt"/>
                          <a:ea typeface="+mn-ea"/>
                          <a:cs typeface="+mn-cs"/>
                        </a:rPr>
                        <a:t>0.9510</a:t>
                      </a:r>
                      <a:endParaRPr lang="en-US" dirty="0"/>
                    </a:p>
                  </a:txBody>
                  <a:tcPr/>
                </a:tc>
                <a:tc>
                  <a:txBody>
                    <a:bodyPr/>
                    <a:lstStyle/>
                    <a:p>
                      <a:r>
                        <a:rPr lang="en-US" sz="1800" b="0" i="0" u="none" strike="noStrike" kern="1200" baseline="0" dirty="0" smtClean="0">
                          <a:solidFill>
                            <a:schemeClr val="dk1"/>
                          </a:solidFill>
                          <a:latin typeface="+mn-lt"/>
                          <a:ea typeface="+mn-ea"/>
                          <a:cs typeface="+mn-cs"/>
                        </a:rPr>
                        <a:t>0.9275</a:t>
                      </a:r>
                      <a:endParaRPr lang="en-US" dirty="0"/>
                    </a:p>
                  </a:txBody>
                  <a:tcPr/>
                </a:tc>
                <a:tc>
                  <a:txBody>
                    <a:bodyPr/>
                    <a:lstStyle/>
                    <a:p>
                      <a:r>
                        <a:rPr lang="en-US" sz="1800" b="0" i="0" u="none" strike="noStrike" kern="1200" baseline="0" dirty="0" smtClean="0">
                          <a:solidFill>
                            <a:schemeClr val="dk1"/>
                          </a:solidFill>
                          <a:latin typeface="+mn-lt"/>
                          <a:ea typeface="+mn-ea"/>
                          <a:cs typeface="+mn-cs"/>
                        </a:rPr>
                        <a:t>0.9300</a:t>
                      </a:r>
                      <a:endParaRPr lang="en-US" dirty="0"/>
                    </a:p>
                  </a:txBody>
                  <a:tcPr/>
                </a:tc>
              </a:tr>
            </a:tbl>
          </a:graphicData>
        </a:graphic>
      </p:graphicFrame>
      <p:sp>
        <p:nvSpPr>
          <p:cNvPr id="5" name="TextBox 4"/>
          <p:cNvSpPr txBox="1"/>
          <p:nvPr/>
        </p:nvSpPr>
        <p:spPr>
          <a:xfrm>
            <a:off x="533400" y="3657600"/>
            <a:ext cx="8229600" cy="1200329"/>
          </a:xfrm>
          <a:prstGeom prst="rect">
            <a:avLst/>
          </a:prstGeom>
          <a:noFill/>
        </p:spPr>
        <p:txBody>
          <a:bodyPr wrap="square" rtlCol="0">
            <a:spAutoFit/>
          </a:bodyPr>
          <a:lstStyle/>
          <a:p>
            <a:r>
              <a:rPr lang="en-US" sz="2400" b="1" dirty="0"/>
              <a:t>1 </a:t>
            </a:r>
            <a:r>
              <a:rPr lang="en-US" sz="2400" dirty="0"/>
              <a:t>Recommend whether to hedge the firm’s long GBP exposure. Justify </a:t>
            </a:r>
            <a:r>
              <a:rPr lang="en-US" sz="2400" dirty="0" smtClean="0"/>
              <a:t>your recommendation</a:t>
            </a:r>
            <a:r>
              <a:rPr lang="en-US" sz="2400" dirty="0"/>
              <a:t>.</a:t>
            </a:r>
          </a:p>
          <a:p>
            <a:r>
              <a:rPr lang="en-US" sz="2400" b="1" dirty="0"/>
              <a:t>2 </a:t>
            </a:r>
            <a:r>
              <a:rPr lang="en-US" sz="2400" dirty="0"/>
              <a:t>Discuss the </a:t>
            </a:r>
            <a:r>
              <a:rPr lang="en-US" sz="2400" dirty="0" smtClean="0"/>
              <a:t>trade-offs in </a:t>
            </a:r>
            <a:r>
              <a:rPr lang="en-US" sz="2400" dirty="0"/>
              <a:t>hedging the firm’s long ZAR exposure.</a:t>
            </a:r>
          </a:p>
        </p:txBody>
      </p:sp>
      <p:sp>
        <p:nvSpPr>
          <p:cNvPr id="6" name="TextBox 5"/>
          <p:cNvSpPr txBox="1"/>
          <p:nvPr/>
        </p:nvSpPr>
        <p:spPr>
          <a:xfrm>
            <a:off x="533400" y="5029200"/>
            <a:ext cx="8229600" cy="1200329"/>
          </a:xfrm>
          <a:prstGeom prst="rect">
            <a:avLst/>
          </a:prstGeom>
          <a:noFill/>
        </p:spPr>
        <p:txBody>
          <a:bodyPr wrap="square" rtlCol="0">
            <a:spAutoFit/>
          </a:bodyPr>
          <a:lstStyle/>
          <a:p>
            <a:r>
              <a:rPr lang="en-US" dirty="0"/>
              <a:t>In this case, </a:t>
            </a:r>
            <a:r>
              <a:rPr lang="en-US" dirty="0" smtClean="0"/>
              <a:t>the decision </a:t>
            </a:r>
            <a:r>
              <a:rPr lang="en-US" dirty="0"/>
              <a:t>to hedge the currency risk would depend on the trade-offs</a:t>
            </a:r>
          </a:p>
          <a:p>
            <a:r>
              <a:rPr lang="en-US" dirty="0" smtClean="0"/>
              <a:t>Between </a:t>
            </a:r>
            <a:r>
              <a:rPr lang="en-US" dirty="0"/>
              <a:t>(1) the level of risk aversion of the firm; and (2) the conviction the firm held</a:t>
            </a:r>
          </a:p>
          <a:p>
            <a:r>
              <a:rPr lang="en-US" dirty="0"/>
              <a:t>in the currency forecast—that is, the level of certainty that the ZAR would not</a:t>
            </a:r>
          </a:p>
          <a:p>
            <a:r>
              <a:rPr lang="en-US" dirty="0"/>
              <a:t>depreciate by more than 2.5%.</a:t>
            </a:r>
          </a:p>
        </p:txBody>
      </p:sp>
    </p:spTree>
    <p:extLst>
      <p:ext uri="{BB962C8B-B14F-4D97-AF65-F5344CB8AC3E}">
        <p14:creationId xmlns:p14="http://schemas.microsoft.com/office/powerpoint/2010/main" val="183802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1.REVIEW OF FOREIGN EXCHANGE CONCEPTS</a:t>
            </a:r>
            <a:endParaRPr lang="en-US" sz="3200" dirty="0"/>
          </a:p>
        </p:txBody>
      </p:sp>
      <p:sp>
        <p:nvSpPr>
          <p:cNvPr id="3" name="Content Placeholder 2"/>
          <p:cNvSpPr>
            <a:spLocks noGrp="1"/>
          </p:cNvSpPr>
          <p:nvPr>
            <p:ph idx="1"/>
          </p:nvPr>
        </p:nvSpPr>
        <p:spPr/>
        <p:txBody>
          <a:bodyPr>
            <a:normAutofit fontScale="92500" lnSpcReduction="20000"/>
          </a:bodyPr>
          <a:lstStyle/>
          <a:p>
            <a:r>
              <a:rPr lang="en-US" sz="2400" b="1" dirty="0" smtClean="0"/>
              <a:t>Example 1:</a:t>
            </a:r>
          </a:p>
          <a:p>
            <a:r>
              <a:rPr lang="en-US" sz="2400" dirty="0"/>
              <a:t>Suppose that a market participant bought </a:t>
            </a:r>
            <a:r>
              <a:rPr lang="en-US" sz="2400" dirty="0" smtClean="0"/>
              <a:t>GBP10,000,000 for </a:t>
            </a:r>
            <a:r>
              <a:rPr lang="en-US" sz="2400" dirty="0"/>
              <a:t>delivery against the AUD in six months at an “</a:t>
            </a:r>
            <a:r>
              <a:rPr lang="en-US" sz="2400" dirty="0" smtClean="0"/>
              <a:t>all-in” forward </a:t>
            </a:r>
            <a:r>
              <a:rPr lang="en-US" sz="2400" dirty="0"/>
              <a:t>rate of 1.6100 </a:t>
            </a:r>
            <a:r>
              <a:rPr lang="en-US" sz="2400" dirty="0" smtClean="0"/>
              <a:t>AUD/GBP</a:t>
            </a:r>
            <a:r>
              <a:rPr lang="en-US" sz="2400" dirty="0"/>
              <a:t>. (The </a:t>
            </a:r>
            <a:r>
              <a:rPr lang="en-US" sz="2400" dirty="0" smtClean="0"/>
              <a:t>all-in forward </a:t>
            </a:r>
            <a:r>
              <a:rPr lang="en-US" sz="2400" dirty="0"/>
              <a:t>rate is simply the sum of the spot rate and the forward </a:t>
            </a:r>
            <a:r>
              <a:rPr lang="en-US" sz="2400" dirty="0" smtClean="0"/>
              <a:t>points, appropriately </a:t>
            </a:r>
            <a:r>
              <a:rPr lang="en-US" sz="2400" dirty="0"/>
              <a:t>scaled to size.) Three months later, the market participant wants </a:t>
            </a:r>
            <a:r>
              <a:rPr lang="en-US" sz="2400" dirty="0" smtClean="0"/>
              <a:t>to close </a:t>
            </a:r>
            <a:r>
              <a:rPr lang="en-US" sz="2400" dirty="0"/>
              <a:t>out this forward contract. To do that would require selling GBP10,000,000 </a:t>
            </a:r>
            <a:r>
              <a:rPr lang="en-US" sz="2400" dirty="0" smtClean="0"/>
              <a:t>three months </a:t>
            </a:r>
            <a:r>
              <a:rPr lang="en-US" sz="2400" dirty="0"/>
              <a:t>forward using the AUD/GBP spot exchange rate and forward points in </a:t>
            </a:r>
            <a:r>
              <a:rPr lang="en-US" sz="2400" dirty="0" smtClean="0"/>
              <a:t>effect at </a:t>
            </a:r>
            <a:r>
              <a:rPr lang="en-US" sz="2400" dirty="0"/>
              <a:t>that time. Assume the bid–offer for spot and forward points three months prior </a:t>
            </a:r>
            <a:r>
              <a:rPr lang="en-US" sz="2400" dirty="0" smtClean="0"/>
              <a:t>to the </a:t>
            </a:r>
            <a:r>
              <a:rPr lang="en-US" sz="2400" dirty="0"/>
              <a:t>settlement date are as follows</a:t>
            </a:r>
            <a:r>
              <a:rPr lang="en-US" sz="2400" dirty="0" smtClean="0"/>
              <a:t>:</a:t>
            </a:r>
          </a:p>
          <a:p>
            <a:r>
              <a:rPr lang="en-US" sz="2400" dirty="0"/>
              <a:t>Spot rate (AUD/GBP) 1.6210/1.6215</a:t>
            </a:r>
          </a:p>
          <a:p>
            <a:r>
              <a:rPr lang="en-US" sz="2400" dirty="0" smtClean="0"/>
              <a:t>Three-month points 130/140</a:t>
            </a:r>
          </a:p>
          <a:p>
            <a:r>
              <a:rPr lang="en-US" sz="2400" dirty="0" smtClean="0"/>
              <a:t>three-month AUD Libor </a:t>
            </a:r>
            <a:r>
              <a:rPr lang="en-US" sz="2400" dirty="0"/>
              <a:t>is 4.80% (annualized)</a:t>
            </a:r>
          </a:p>
        </p:txBody>
      </p:sp>
    </p:spTree>
    <p:extLst>
      <p:ext uri="{BB962C8B-B14F-4D97-AF65-F5344CB8AC3E}">
        <p14:creationId xmlns:p14="http://schemas.microsoft.com/office/powerpoint/2010/main" val="27751554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a:bodyPr>
          <a:lstStyle/>
          <a:p>
            <a:r>
              <a:rPr lang="en-US" sz="2400" b="1" dirty="0" smtClean="0"/>
              <a:t>5.2 Currency Options</a:t>
            </a:r>
          </a:p>
          <a:p>
            <a:r>
              <a:rPr lang="en-US" sz="2400" dirty="0"/>
              <a:t>As with forward contracts, a portfolio manager will have to make judgments </a:t>
            </a:r>
            <a:r>
              <a:rPr lang="en-US" sz="2400" dirty="0" smtClean="0"/>
              <a:t>about the </a:t>
            </a:r>
            <a:r>
              <a:rPr lang="en-US" sz="2400" dirty="0"/>
              <a:t>cost/benefit </a:t>
            </a:r>
            <a:r>
              <a:rPr lang="en-US" sz="2400" dirty="0" smtClean="0"/>
              <a:t>trade-offs of options-based strategies</a:t>
            </a:r>
            <a:r>
              <a:rPr lang="en-US" sz="2400" dirty="0"/>
              <a:t>. Although options do allow </a:t>
            </a:r>
            <a:r>
              <a:rPr lang="en-US" sz="2400" dirty="0" smtClean="0"/>
              <a:t>the portfolio </a:t>
            </a:r>
            <a:r>
              <a:rPr lang="en-US" sz="2400" dirty="0"/>
              <a:t>upside potential from favorable currency movements, options can also be </a:t>
            </a:r>
            <a:r>
              <a:rPr lang="en-US" sz="2400" dirty="0" smtClean="0"/>
              <a:t>a very </a:t>
            </a:r>
            <a:r>
              <a:rPr lang="en-US" sz="2400" dirty="0"/>
              <a:t>expensive form of insurance.</a:t>
            </a:r>
            <a:endParaRPr lang="en-US" sz="2400" b="1" dirty="0"/>
          </a:p>
        </p:txBody>
      </p:sp>
    </p:spTree>
    <p:extLst>
      <p:ext uri="{BB962C8B-B14F-4D97-AF65-F5344CB8AC3E}">
        <p14:creationId xmlns:p14="http://schemas.microsoft.com/office/powerpoint/2010/main" val="1518048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5.TOOLS OF CURRENCY MANAGEMENT</a:t>
            </a:r>
          </a:p>
        </p:txBody>
      </p:sp>
      <p:sp>
        <p:nvSpPr>
          <p:cNvPr id="3" name="Content Placeholder 2"/>
          <p:cNvSpPr>
            <a:spLocks noGrp="1"/>
          </p:cNvSpPr>
          <p:nvPr>
            <p:ph idx="1"/>
          </p:nvPr>
        </p:nvSpPr>
        <p:spPr/>
        <p:txBody>
          <a:bodyPr>
            <a:normAutofit/>
          </a:bodyPr>
          <a:lstStyle/>
          <a:p>
            <a:pPr marL="0" indent="0">
              <a:buNone/>
            </a:pPr>
            <a:r>
              <a:rPr lang="en-US" sz="2400" b="1" dirty="0" smtClean="0"/>
              <a:t>Example 7:</a:t>
            </a:r>
          </a:p>
          <a:p>
            <a:r>
              <a:rPr lang="en-US" sz="2000" dirty="0" err="1"/>
              <a:t>Brixworth</a:t>
            </a:r>
            <a:r>
              <a:rPr lang="en-US" sz="2000" dirty="0"/>
              <a:t> &amp; St. Ives Asset Management is a </a:t>
            </a:r>
            <a:r>
              <a:rPr lang="en-US" sz="2000" dirty="0" smtClean="0"/>
              <a:t>UK-based firm </a:t>
            </a:r>
            <a:r>
              <a:rPr lang="en-US" sz="2000" dirty="0"/>
              <a:t>managing a </a:t>
            </a:r>
            <a:r>
              <a:rPr lang="en-US" sz="2000" dirty="0" smtClean="0"/>
              <a:t>dynamic hedging </a:t>
            </a:r>
            <a:r>
              <a:rPr lang="en-US" sz="2000" dirty="0"/>
              <a:t>program for the currency exposures in its Aggressive Growth </a:t>
            </a:r>
            <a:r>
              <a:rPr lang="en-US" sz="2000" dirty="0" smtClean="0"/>
              <a:t>Fund. One </a:t>
            </a:r>
            <a:r>
              <a:rPr lang="en-US" sz="2000" dirty="0"/>
              <a:t>of the fund’s </a:t>
            </a:r>
            <a:r>
              <a:rPr lang="en-US" sz="2000" dirty="0" smtClean="0"/>
              <a:t>foreign-currency asset </a:t>
            </a:r>
            <a:r>
              <a:rPr lang="en-US" sz="2000" dirty="0"/>
              <a:t>holdings is denominated in the </a:t>
            </a:r>
            <a:r>
              <a:rPr lang="en-US" sz="2000" dirty="0" smtClean="0"/>
              <a:t>Mexican peso </a:t>
            </a:r>
            <a:r>
              <a:rPr lang="en-US" sz="2000" dirty="0"/>
              <a:t>(MXN), and one month ago </a:t>
            </a:r>
            <a:r>
              <a:rPr lang="en-US" sz="2000" dirty="0" err="1"/>
              <a:t>Brixworth</a:t>
            </a:r>
            <a:r>
              <a:rPr lang="en-US" sz="2000" dirty="0"/>
              <a:t> &amp; St. Ives fully hedged this </a:t>
            </a:r>
            <a:r>
              <a:rPr lang="en-US" sz="2000" dirty="0" smtClean="0"/>
              <a:t>exposure using </a:t>
            </a:r>
            <a:r>
              <a:rPr lang="en-US" sz="2000" dirty="0"/>
              <a:t>a </a:t>
            </a:r>
            <a:r>
              <a:rPr lang="en-US" sz="2000" dirty="0" smtClean="0"/>
              <a:t>two-month MXN/GBP </a:t>
            </a:r>
            <a:r>
              <a:rPr lang="en-US" sz="2000" dirty="0"/>
              <a:t>forward contract. The following table </a:t>
            </a:r>
            <a:r>
              <a:rPr lang="en-US" sz="2000" dirty="0" smtClean="0"/>
              <a:t>provides the </a:t>
            </a:r>
            <a:r>
              <a:rPr lang="en-US" sz="2000" dirty="0"/>
              <a:t>relevant information</a:t>
            </a:r>
            <a:r>
              <a:rPr lang="en-US" sz="2000" dirty="0" smtClean="0"/>
              <a:t>.</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273609839"/>
              </p:ext>
            </p:extLst>
          </p:nvPr>
        </p:nvGraphicFramePr>
        <p:xfrm>
          <a:off x="990600" y="3962400"/>
          <a:ext cx="7543800" cy="2661920"/>
        </p:xfrm>
        <a:graphic>
          <a:graphicData uri="http://schemas.openxmlformats.org/drawingml/2006/table">
            <a:tbl>
              <a:tblPr firstRow="1" bandRow="1">
                <a:tableStyleId>{5C22544A-7EE6-4342-B048-85BDC9FD1C3A}</a:tableStyleId>
              </a:tblPr>
              <a:tblGrid>
                <a:gridCol w="2514600"/>
                <a:gridCol w="2514600"/>
                <a:gridCol w="2514600"/>
              </a:tblGrid>
              <a:tr h="370840">
                <a:tc>
                  <a:txBody>
                    <a:bodyPr/>
                    <a:lstStyle/>
                    <a:p>
                      <a:endParaRPr lang="en-US" dirty="0"/>
                    </a:p>
                  </a:txBody>
                  <a:tcPr/>
                </a:tc>
                <a:tc>
                  <a:txBody>
                    <a:bodyPr/>
                    <a:lstStyle/>
                    <a:p>
                      <a:r>
                        <a:rPr lang="en-US" sz="1800" b="1" i="0" u="none" strike="noStrike" kern="1200" baseline="0" dirty="0" smtClean="0">
                          <a:solidFill>
                            <a:schemeClr val="lt1"/>
                          </a:solidFill>
                          <a:latin typeface="+mn-lt"/>
                          <a:ea typeface="+mn-ea"/>
                          <a:cs typeface="+mn-cs"/>
                        </a:rPr>
                        <a:t>One Month Ago</a:t>
                      </a:r>
                      <a:endParaRPr lang="en-US" dirty="0"/>
                    </a:p>
                  </a:txBody>
                  <a:tcPr/>
                </a:tc>
                <a:tc>
                  <a:txBody>
                    <a:bodyPr/>
                    <a:lstStyle/>
                    <a:p>
                      <a:r>
                        <a:rPr lang="en-US" dirty="0" smtClean="0"/>
                        <a:t>today</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Value of assets (in MXN)</a:t>
                      </a:r>
                      <a:endParaRPr lang="en-US" dirty="0"/>
                    </a:p>
                  </a:txBody>
                  <a:tcPr/>
                </a:tc>
                <a:tc>
                  <a:txBody>
                    <a:bodyPr/>
                    <a:lstStyle/>
                    <a:p>
                      <a:r>
                        <a:rPr lang="en-US" sz="1800" b="0" i="0" u="none" strike="noStrike" kern="1200" baseline="0" dirty="0" smtClean="0">
                          <a:solidFill>
                            <a:schemeClr val="dk1"/>
                          </a:solidFill>
                          <a:latin typeface="+mn-lt"/>
                          <a:ea typeface="+mn-ea"/>
                          <a:cs typeface="+mn-cs"/>
                        </a:rPr>
                        <a:t>10,000,000</a:t>
                      </a:r>
                      <a:endParaRPr lang="en-US" dirty="0"/>
                    </a:p>
                  </a:txBody>
                  <a:tcPr/>
                </a:tc>
                <a:tc>
                  <a:txBody>
                    <a:bodyPr/>
                    <a:lstStyle/>
                    <a:p>
                      <a:r>
                        <a:rPr lang="en-US" sz="1800" b="0" i="0" u="none" strike="noStrike" kern="1200" baseline="0" dirty="0" smtClean="0">
                          <a:solidFill>
                            <a:schemeClr val="dk1"/>
                          </a:solidFill>
                          <a:latin typeface="+mn-lt"/>
                          <a:ea typeface="+mn-ea"/>
                          <a:cs typeface="+mn-cs"/>
                        </a:rPr>
                        <a:t>9,500,000</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MXN/GBP spot rate (bid–offer)</a:t>
                      </a:r>
                      <a:endParaRPr lang="en-US" dirty="0"/>
                    </a:p>
                  </a:txBody>
                  <a:tcPr/>
                </a:tc>
                <a:tc>
                  <a:txBody>
                    <a:bodyPr/>
                    <a:lstStyle/>
                    <a:p>
                      <a:r>
                        <a:rPr lang="en-US" sz="1800" b="0" i="0" u="none" strike="noStrike" kern="1200" baseline="0" dirty="0" smtClean="0">
                          <a:solidFill>
                            <a:schemeClr val="dk1"/>
                          </a:solidFill>
                          <a:latin typeface="+mn-lt"/>
                          <a:ea typeface="+mn-ea"/>
                          <a:cs typeface="+mn-cs"/>
                        </a:rPr>
                        <a:t>20.0500/20.0580</a:t>
                      </a:r>
                      <a:endParaRPr lang="en-US" dirty="0"/>
                    </a:p>
                  </a:txBody>
                  <a:tcPr/>
                </a:tc>
                <a:tc>
                  <a:txBody>
                    <a:bodyPr/>
                    <a:lstStyle/>
                    <a:p>
                      <a:r>
                        <a:rPr lang="en-US" sz="1800" b="0" i="0" u="none" strike="noStrike" kern="1200" baseline="0" dirty="0" smtClean="0">
                          <a:solidFill>
                            <a:schemeClr val="dk1"/>
                          </a:solidFill>
                          <a:latin typeface="+mn-lt"/>
                          <a:ea typeface="+mn-ea"/>
                          <a:cs typeface="+mn-cs"/>
                        </a:rPr>
                        <a:t>19.5985/20.0065</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One-month forward points (bid–offer)</a:t>
                      </a:r>
                      <a:endParaRPr lang="en-US" dirty="0"/>
                    </a:p>
                  </a:txBody>
                  <a:tcPr/>
                </a:tc>
                <a:tc>
                  <a:txBody>
                    <a:bodyPr/>
                    <a:lstStyle/>
                    <a:p>
                      <a:r>
                        <a:rPr lang="en-US" sz="1800" b="0" i="0" u="none" strike="noStrike" kern="1200" baseline="0" dirty="0" smtClean="0">
                          <a:solidFill>
                            <a:schemeClr val="dk1"/>
                          </a:solidFill>
                          <a:latin typeface="+mn-lt"/>
                          <a:ea typeface="+mn-ea"/>
                          <a:cs typeface="+mn-cs"/>
                        </a:rPr>
                        <a:t>625/640</a:t>
                      </a:r>
                      <a:endParaRPr lang="en-US" dirty="0"/>
                    </a:p>
                  </a:txBody>
                  <a:tcPr/>
                </a:tc>
                <a:tc>
                  <a:txBody>
                    <a:bodyPr/>
                    <a:lstStyle/>
                    <a:p>
                      <a:r>
                        <a:rPr lang="en-US" sz="1800" b="0" i="0" u="none" strike="noStrike" kern="1200" baseline="0" dirty="0" smtClean="0">
                          <a:solidFill>
                            <a:schemeClr val="dk1"/>
                          </a:solidFill>
                          <a:latin typeface="+mn-lt"/>
                          <a:ea typeface="+mn-ea"/>
                          <a:cs typeface="+mn-cs"/>
                        </a:rPr>
                        <a:t>650/665</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Two-month forward points (bid–offer)</a:t>
                      </a:r>
                      <a:endParaRPr lang="en-US" dirty="0"/>
                    </a:p>
                  </a:txBody>
                  <a:tcPr/>
                </a:tc>
                <a:tc>
                  <a:txBody>
                    <a:bodyPr/>
                    <a:lstStyle/>
                    <a:p>
                      <a:r>
                        <a:rPr lang="en-US" sz="1800" b="0" i="0" u="none" strike="noStrike" kern="1200" baseline="0" dirty="0" smtClean="0">
                          <a:solidFill>
                            <a:schemeClr val="dk1"/>
                          </a:solidFill>
                          <a:latin typeface="+mn-lt"/>
                          <a:ea typeface="+mn-ea"/>
                          <a:cs typeface="+mn-cs"/>
                        </a:rPr>
                        <a:t>875/900</a:t>
                      </a:r>
                      <a:endParaRPr lang="en-US" dirty="0"/>
                    </a:p>
                  </a:txBody>
                  <a:tcPr/>
                </a:tc>
                <a:tc>
                  <a:txBody>
                    <a:bodyPr/>
                    <a:lstStyle/>
                    <a:p>
                      <a:r>
                        <a:rPr lang="en-US" sz="1800" b="0" i="0" u="none" strike="noStrike" kern="1200" baseline="0" dirty="0" smtClean="0">
                          <a:solidFill>
                            <a:schemeClr val="dk1"/>
                          </a:solidFill>
                          <a:latin typeface="+mn-lt"/>
                          <a:ea typeface="+mn-ea"/>
                          <a:cs typeface="+mn-cs"/>
                        </a:rPr>
                        <a:t>900/950</a:t>
                      </a:r>
                      <a:endParaRPr lang="en-US" dirty="0"/>
                    </a:p>
                  </a:txBody>
                  <a:tcPr/>
                </a:tc>
              </a:tr>
            </a:tbl>
          </a:graphicData>
        </a:graphic>
      </p:graphicFrame>
    </p:spTree>
    <p:extLst>
      <p:ext uri="{BB962C8B-B14F-4D97-AF65-F5344CB8AC3E}">
        <p14:creationId xmlns:p14="http://schemas.microsoft.com/office/powerpoint/2010/main" val="2911204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85000" lnSpcReduction="10000"/>
          </a:bodyPr>
          <a:lstStyle/>
          <a:p>
            <a:r>
              <a:rPr lang="en-US" sz="2400" dirty="0"/>
              <a:t>The Aggressive Growth Fund also has an </a:t>
            </a:r>
            <a:r>
              <a:rPr lang="en-US" sz="2400" dirty="0" err="1"/>
              <a:t>unhedged</a:t>
            </a:r>
            <a:r>
              <a:rPr lang="en-US" sz="2400" dirty="0"/>
              <a:t> </a:t>
            </a:r>
            <a:r>
              <a:rPr lang="en-US" sz="2400" dirty="0" smtClean="0"/>
              <a:t>foreign-currency asset</a:t>
            </a:r>
            <a:r>
              <a:rPr lang="en-US" sz="2400" dirty="0"/>
              <a:t> </a:t>
            </a:r>
            <a:r>
              <a:rPr lang="en-US" sz="2400" dirty="0" smtClean="0"/>
              <a:t>exposure </a:t>
            </a:r>
            <a:r>
              <a:rPr lang="en-US" sz="2400" dirty="0"/>
              <a:t>denominated in the South African rand (ZAR). The current </a:t>
            </a:r>
            <a:r>
              <a:rPr lang="en-US" sz="2400" dirty="0" smtClean="0"/>
              <a:t>mid-market spot </a:t>
            </a:r>
            <a:r>
              <a:rPr lang="en-US" sz="2400" dirty="0"/>
              <a:t>rate in the ZAR/GBP currency pair is 5.1050</a:t>
            </a:r>
            <a:r>
              <a:rPr lang="en-US" sz="2400" dirty="0" smtClean="0"/>
              <a:t>.</a:t>
            </a:r>
          </a:p>
          <a:p>
            <a:endParaRPr lang="en-US" sz="2400" dirty="0" smtClean="0"/>
          </a:p>
          <a:p>
            <a:r>
              <a:rPr lang="en-US" sz="2400" b="1" dirty="0"/>
              <a:t>1 </a:t>
            </a:r>
            <a:r>
              <a:rPr lang="en-US" sz="2400" dirty="0"/>
              <a:t>One month ago, </a:t>
            </a:r>
            <a:r>
              <a:rPr lang="en-US" sz="2400" dirty="0" err="1"/>
              <a:t>Brixworth</a:t>
            </a:r>
            <a:r>
              <a:rPr lang="en-US" sz="2400" dirty="0"/>
              <a:t> &amp; St. Ives </a:t>
            </a:r>
            <a:r>
              <a:rPr lang="en-US" sz="2400" i="1" dirty="0"/>
              <a:t>most likely </a:t>
            </a:r>
            <a:r>
              <a:rPr lang="en-US" sz="2400" dirty="0"/>
              <a:t>sold:</a:t>
            </a:r>
          </a:p>
          <a:p>
            <a:r>
              <a:rPr lang="en-US" sz="2400" b="1" dirty="0"/>
              <a:t>A </a:t>
            </a:r>
            <a:r>
              <a:rPr lang="en-US" sz="2400" dirty="0"/>
              <a:t>MXN9,500,000 forward at an </a:t>
            </a:r>
            <a:r>
              <a:rPr lang="en-US" sz="2400" dirty="0" smtClean="0"/>
              <a:t>all-in forward </a:t>
            </a:r>
            <a:r>
              <a:rPr lang="en-US" sz="2400" dirty="0"/>
              <a:t>rate of </a:t>
            </a:r>
            <a:r>
              <a:rPr lang="en-US" sz="2400" dirty="0" smtClean="0"/>
              <a:t>MXN/GBP 19.6635</a:t>
            </a:r>
            <a:r>
              <a:rPr lang="en-US" sz="2400" dirty="0"/>
              <a:t>.</a:t>
            </a:r>
          </a:p>
          <a:p>
            <a:r>
              <a:rPr lang="en-US" sz="2400" b="1" dirty="0"/>
              <a:t>B </a:t>
            </a:r>
            <a:r>
              <a:rPr lang="en-US" sz="2400" dirty="0"/>
              <a:t>MXN10,000,000 forward at an </a:t>
            </a:r>
            <a:r>
              <a:rPr lang="en-US" sz="2400" dirty="0" smtClean="0"/>
              <a:t>all-in forward </a:t>
            </a:r>
            <a:r>
              <a:rPr lang="en-US" sz="2400" dirty="0"/>
              <a:t>rate of </a:t>
            </a:r>
            <a:r>
              <a:rPr lang="en-US" sz="2400" dirty="0" smtClean="0"/>
              <a:t>MXN/GBP 20.1375</a:t>
            </a:r>
            <a:r>
              <a:rPr lang="en-US" sz="2400" dirty="0"/>
              <a:t>.</a:t>
            </a:r>
          </a:p>
          <a:p>
            <a:r>
              <a:rPr lang="en-US" sz="2400" b="1" dirty="0"/>
              <a:t>C </a:t>
            </a:r>
            <a:r>
              <a:rPr lang="en-US" sz="2400" dirty="0"/>
              <a:t>MXN10,000,000 forward at an </a:t>
            </a:r>
            <a:r>
              <a:rPr lang="en-US" sz="2400" dirty="0" smtClean="0"/>
              <a:t>all-in forward </a:t>
            </a:r>
            <a:r>
              <a:rPr lang="en-US" sz="2400" dirty="0"/>
              <a:t>rate of </a:t>
            </a:r>
            <a:r>
              <a:rPr lang="en-US" sz="2400" dirty="0" smtClean="0"/>
              <a:t>MXN/GBP 20.1480.</a:t>
            </a:r>
          </a:p>
          <a:p>
            <a:endParaRPr lang="en-US" sz="2400" dirty="0"/>
          </a:p>
          <a:p>
            <a:r>
              <a:rPr lang="en-US" sz="2400" b="1" dirty="0"/>
              <a:t>2 </a:t>
            </a:r>
            <a:r>
              <a:rPr lang="en-US" sz="2400" dirty="0"/>
              <a:t>To rebalance the hedge today, the firm would </a:t>
            </a:r>
            <a:r>
              <a:rPr lang="en-US" sz="2400" i="1" dirty="0"/>
              <a:t>most likely </a:t>
            </a:r>
            <a:r>
              <a:rPr lang="en-US" sz="2400" dirty="0"/>
              <a:t>need to:</a:t>
            </a:r>
          </a:p>
          <a:p>
            <a:r>
              <a:rPr lang="en-US" sz="2400" b="1" dirty="0"/>
              <a:t>A </a:t>
            </a:r>
            <a:r>
              <a:rPr lang="en-US" sz="2400" dirty="0"/>
              <a:t>buy MXN500,000 spot.</a:t>
            </a:r>
          </a:p>
          <a:p>
            <a:r>
              <a:rPr lang="en-US" sz="2400" b="1" dirty="0"/>
              <a:t>B </a:t>
            </a:r>
            <a:r>
              <a:rPr lang="en-US" sz="2400" dirty="0"/>
              <a:t>buy MXN500,000 forward.</a:t>
            </a:r>
          </a:p>
          <a:p>
            <a:r>
              <a:rPr lang="en-US" sz="2400" b="1" dirty="0"/>
              <a:t>C </a:t>
            </a:r>
            <a:r>
              <a:rPr lang="en-US" sz="2400" dirty="0"/>
              <a:t>sell MXN500,000 forward.</a:t>
            </a:r>
          </a:p>
        </p:txBody>
      </p:sp>
    </p:spTree>
    <p:extLst>
      <p:ext uri="{BB962C8B-B14F-4D97-AF65-F5344CB8AC3E}">
        <p14:creationId xmlns:p14="http://schemas.microsoft.com/office/powerpoint/2010/main" val="547099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70000" lnSpcReduction="20000"/>
          </a:bodyPr>
          <a:lstStyle/>
          <a:p>
            <a:r>
              <a:rPr lang="en-US" b="1" dirty="0"/>
              <a:t>3 </a:t>
            </a:r>
            <a:r>
              <a:rPr lang="en-US" dirty="0"/>
              <a:t>Given the data in the table, the roll yield on this hedge at the </a:t>
            </a:r>
            <a:r>
              <a:rPr lang="en-US" dirty="0" smtClean="0"/>
              <a:t>forward contracts</a:t>
            </a:r>
            <a:r>
              <a:rPr lang="en-US" dirty="0"/>
              <a:t>’ maturity date is </a:t>
            </a:r>
            <a:r>
              <a:rPr lang="en-US" i="1" dirty="0"/>
              <a:t>most likely </a:t>
            </a:r>
            <a:r>
              <a:rPr lang="en-US" dirty="0"/>
              <a:t>to be:</a:t>
            </a:r>
          </a:p>
          <a:p>
            <a:r>
              <a:rPr lang="en-US" b="1" dirty="0"/>
              <a:t>A </a:t>
            </a:r>
            <a:r>
              <a:rPr lang="en-US" dirty="0"/>
              <a:t>zero.</a:t>
            </a:r>
          </a:p>
          <a:p>
            <a:r>
              <a:rPr lang="en-US" b="1" dirty="0"/>
              <a:t>B </a:t>
            </a:r>
            <a:r>
              <a:rPr lang="en-US" dirty="0"/>
              <a:t>negative.</a:t>
            </a:r>
          </a:p>
          <a:p>
            <a:r>
              <a:rPr lang="en-US" b="1" dirty="0"/>
              <a:t>C </a:t>
            </a:r>
            <a:r>
              <a:rPr lang="en-US" dirty="0"/>
              <a:t>positive</a:t>
            </a:r>
            <a:r>
              <a:rPr lang="en-US" dirty="0" smtClean="0"/>
              <a:t>.</a:t>
            </a:r>
          </a:p>
          <a:p>
            <a:endParaRPr lang="en-US" dirty="0"/>
          </a:p>
          <a:p>
            <a:r>
              <a:rPr lang="en-US" b="1" dirty="0"/>
              <a:t>4 </a:t>
            </a:r>
            <a:r>
              <a:rPr lang="en-US" dirty="0"/>
              <a:t>Assuming that all ZAR/GBP options considered have the same </a:t>
            </a:r>
            <a:r>
              <a:rPr lang="en-US" dirty="0" smtClean="0"/>
              <a:t>notional amount </a:t>
            </a:r>
            <a:r>
              <a:rPr lang="en-US" dirty="0"/>
              <a:t>and maturity, the </a:t>
            </a:r>
            <a:r>
              <a:rPr lang="en-US" i="1" dirty="0"/>
              <a:t>most </a:t>
            </a:r>
            <a:r>
              <a:rPr lang="en-US" dirty="0"/>
              <a:t>expensive hedge that </a:t>
            </a:r>
            <a:r>
              <a:rPr lang="en-US" dirty="0" err="1"/>
              <a:t>Brixworth</a:t>
            </a:r>
            <a:r>
              <a:rPr lang="en-US" dirty="0"/>
              <a:t> &amp; St. </a:t>
            </a:r>
            <a:r>
              <a:rPr lang="en-US" dirty="0" smtClean="0"/>
              <a:t>Ives could </a:t>
            </a:r>
            <a:r>
              <a:rPr lang="en-US" dirty="0"/>
              <a:t>use to hedge its ZAR exposure is a long position in a(n):</a:t>
            </a:r>
          </a:p>
          <a:p>
            <a:r>
              <a:rPr lang="en-US" b="1" dirty="0"/>
              <a:t>A </a:t>
            </a:r>
            <a:r>
              <a:rPr lang="en-US" dirty="0"/>
              <a:t>ATM call.</a:t>
            </a:r>
          </a:p>
          <a:p>
            <a:r>
              <a:rPr lang="en-US" b="1" dirty="0"/>
              <a:t>B </a:t>
            </a:r>
            <a:r>
              <a:rPr lang="en-US" dirty="0" smtClean="0"/>
              <a:t>25-delta call</a:t>
            </a:r>
            <a:r>
              <a:rPr lang="en-US" dirty="0"/>
              <a:t>.</a:t>
            </a:r>
          </a:p>
          <a:p>
            <a:r>
              <a:rPr lang="en-US" b="1" dirty="0"/>
              <a:t>C </a:t>
            </a:r>
            <a:r>
              <a:rPr lang="en-US" dirty="0"/>
              <a:t>put with a strike of 5.1050.</a:t>
            </a:r>
          </a:p>
        </p:txBody>
      </p:sp>
    </p:spTree>
    <p:extLst>
      <p:ext uri="{BB962C8B-B14F-4D97-AF65-F5344CB8AC3E}">
        <p14:creationId xmlns:p14="http://schemas.microsoft.com/office/powerpoint/2010/main" val="2967994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a:bodyPr>
          <a:lstStyle/>
          <a:p>
            <a:r>
              <a:rPr lang="en-US" sz="1800" b="1" dirty="0"/>
              <a:t>5</a:t>
            </a:r>
            <a:r>
              <a:rPr lang="en-US" sz="1800" b="1" dirty="0" smtClean="0"/>
              <a:t>.3 </a:t>
            </a:r>
            <a:r>
              <a:rPr lang="en-US" sz="1800" b="1" dirty="0"/>
              <a:t>Strategies to Reduce Hedging Costs and Modify </a:t>
            </a:r>
            <a:r>
              <a:rPr lang="en-US" sz="1800" b="1" dirty="0" smtClean="0"/>
              <a:t>a Portfolio’s </a:t>
            </a:r>
            <a:r>
              <a:rPr lang="en-US" sz="1800" b="1" dirty="0"/>
              <a:t>Risk </a:t>
            </a:r>
            <a:r>
              <a:rPr lang="en-US" sz="1800" b="1" dirty="0" smtClean="0"/>
              <a:t>Profile</a:t>
            </a:r>
          </a:p>
          <a:p>
            <a:r>
              <a:rPr lang="en-US" sz="1800" dirty="0"/>
              <a:t>The key point to keep in mind is </a:t>
            </a:r>
            <a:r>
              <a:rPr lang="en-US" sz="1800" dirty="0" smtClean="0"/>
              <a:t>that all </a:t>
            </a:r>
            <a:r>
              <a:rPr lang="en-US" sz="1800" dirty="0"/>
              <a:t>of these various </a:t>
            </a:r>
            <a:r>
              <a:rPr lang="en-US" sz="1800" dirty="0" smtClean="0"/>
              <a:t>cost-reduction measures </a:t>
            </a:r>
            <a:r>
              <a:rPr lang="en-US" sz="1800" dirty="0"/>
              <a:t>invariably involve some combination </a:t>
            </a:r>
            <a:r>
              <a:rPr lang="en-US" sz="1800" dirty="0" smtClean="0"/>
              <a:t>of </a:t>
            </a:r>
            <a:r>
              <a:rPr lang="en-US" sz="1800" i="1" dirty="0" smtClean="0"/>
              <a:t>less </a:t>
            </a:r>
            <a:r>
              <a:rPr lang="en-US" sz="1800" i="1" dirty="0"/>
              <a:t>downside protection </a:t>
            </a:r>
            <a:r>
              <a:rPr lang="en-US" sz="1800" dirty="0"/>
              <a:t>and/or </a:t>
            </a:r>
            <a:r>
              <a:rPr lang="en-US" sz="1800" i="1" dirty="0"/>
              <a:t>less upside potential </a:t>
            </a:r>
            <a:r>
              <a:rPr lang="en-US" sz="1800" dirty="0"/>
              <a:t>for the hedge. In efficient </a:t>
            </a:r>
            <a:r>
              <a:rPr lang="en-US" sz="1800" dirty="0" smtClean="0"/>
              <a:t>markets, lower </a:t>
            </a:r>
            <a:r>
              <a:rPr lang="en-US" sz="1800" dirty="0"/>
              <a:t>insurance premiums mean lower insurance</a:t>
            </a:r>
            <a:r>
              <a:rPr lang="en-US" sz="1800" dirty="0" smtClean="0"/>
              <a:t>.</a:t>
            </a:r>
          </a:p>
          <a:p>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500089115"/>
              </p:ext>
            </p:extLst>
          </p:nvPr>
        </p:nvGraphicFramePr>
        <p:xfrm>
          <a:off x="838200" y="3200400"/>
          <a:ext cx="7696200" cy="3235960"/>
        </p:xfrm>
        <a:graphic>
          <a:graphicData uri="http://schemas.openxmlformats.org/drawingml/2006/table">
            <a:tbl>
              <a:tblPr firstRow="1" bandRow="1">
                <a:tableStyleId>{5C22544A-7EE6-4342-B048-85BDC9FD1C3A}</a:tableStyleId>
              </a:tblPr>
              <a:tblGrid>
                <a:gridCol w="2565400"/>
                <a:gridCol w="2235200"/>
                <a:gridCol w="2895600"/>
              </a:tblGrid>
              <a:tr h="370840">
                <a:tc gridSpan="3">
                  <a:txBody>
                    <a:bodyPr/>
                    <a:lstStyle/>
                    <a:p>
                      <a:pPr algn="ctr"/>
                      <a:r>
                        <a:rPr lang="en-US" sz="1800" b="1" i="0" u="none" strike="noStrike" kern="1200" baseline="0" dirty="0" smtClean="0">
                          <a:solidFill>
                            <a:schemeClr val="lt1"/>
                          </a:solidFill>
                          <a:latin typeface="+mn-lt"/>
                          <a:ea typeface="+mn-ea"/>
                          <a:cs typeface="+mn-cs"/>
                        </a:rPr>
                        <a:t>Select Currency Management Strategies</a:t>
                      </a:r>
                    </a:p>
                  </a:txBody>
                  <a:tcPr/>
                </a:tc>
                <a:tc hMerge="1">
                  <a:txBody>
                    <a:bodyPr/>
                    <a:lstStyle/>
                    <a:p>
                      <a:endParaRPr lang="en-US"/>
                    </a:p>
                  </a:txBody>
                  <a:tcPr/>
                </a:tc>
                <a:tc hMerge="1">
                  <a:txBody>
                    <a:bodyPr/>
                    <a:lstStyle/>
                    <a:p>
                      <a:endParaRPr lang="en-US" dirty="0"/>
                    </a:p>
                  </a:txBody>
                  <a:tcPr/>
                </a:tc>
              </a:tr>
              <a:tr h="370840">
                <a:tc>
                  <a:txBody>
                    <a:bodyPr/>
                    <a:lstStyle/>
                    <a:p>
                      <a:r>
                        <a:rPr lang="en-US" sz="1800" b="1" i="0" u="none" strike="noStrike" kern="1200" baseline="0" dirty="0" smtClean="0">
                          <a:solidFill>
                            <a:schemeClr val="dk1"/>
                          </a:solidFill>
                          <a:latin typeface="+mn-lt"/>
                          <a:ea typeface="+mn-ea"/>
                          <a:cs typeface="+mn-cs"/>
                        </a:rPr>
                        <a:t>Forward Contracts</a:t>
                      </a:r>
                      <a:endParaRPr lang="en-US" dirty="0"/>
                    </a:p>
                  </a:txBody>
                  <a:tcPr/>
                </a:tc>
                <a:tc>
                  <a:txBody>
                    <a:bodyPr/>
                    <a:lstStyle/>
                    <a:p>
                      <a:r>
                        <a:rPr lang="en-US" sz="1800" b="0" i="0" u="none" strike="noStrike" kern="1200" baseline="0" dirty="0" smtClean="0">
                          <a:solidFill>
                            <a:schemeClr val="dk1"/>
                          </a:solidFill>
                          <a:latin typeface="+mn-lt"/>
                          <a:ea typeface="+mn-ea"/>
                          <a:cs typeface="+mn-cs"/>
                        </a:rPr>
                        <a:t>Over-/under-hedging</a:t>
                      </a:r>
                      <a:endParaRPr lang="en-US" dirty="0"/>
                    </a:p>
                  </a:txBody>
                  <a:tcPr/>
                </a:tc>
                <a:tc>
                  <a:txBody>
                    <a:bodyPr/>
                    <a:lstStyle/>
                    <a:p>
                      <a:r>
                        <a:rPr lang="en-US" sz="1800" b="0" i="0" u="none" strike="noStrike" kern="1200" baseline="0" dirty="0" smtClean="0">
                          <a:solidFill>
                            <a:schemeClr val="dk1"/>
                          </a:solidFill>
                          <a:latin typeface="+mn-lt"/>
                          <a:ea typeface="+mn-ea"/>
                          <a:cs typeface="+mn-cs"/>
                        </a:rPr>
                        <a:t>Profit from market view</a:t>
                      </a:r>
                      <a:endParaRPr lang="en-US" dirty="0"/>
                    </a:p>
                  </a:txBody>
                  <a:tcPr/>
                </a:tc>
              </a:tr>
              <a:tr h="370840">
                <a:tc>
                  <a:txBody>
                    <a:bodyPr/>
                    <a:lstStyle/>
                    <a:p>
                      <a:r>
                        <a:rPr lang="en-US" sz="1800" b="1" i="0" u="none" strike="noStrike" kern="1200" baseline="0" dirty="0" smtClean="0">
                          <a:solidFill>
                            <a:schemeClr val="dk1"/>
                          </a:solidFill>
                          <a:latin typeface="+mn-lt"/>
                          <a:ea typeface="+mn-ea"/>
                          <a:cs typeface="+mn-cs"/>
                        </a:rPr>
                        <a:t>Option Contracts</a:t>
                      </a:r>
                      <a:endParaRPr lang="en-US" dirty="0"/>
                    </a:p>
                  </a:txBody>
                  <a:tcPr/>
                </a:tc>
                <a:tc>
                  <a:txBody>
                    <a:bodyPr/>
                    <a:lstStyle/>
                    <a:p>
                      <a:r>
                        <a:rPr lang="en-US" sz="1800" b="0" i="0" u="none" strike="noStrike" kern="1200" baseline="0" dirty="0" smtClean="0">
                          <a:solidFill>
                            <a:schemeClr val="dk1"/>
                          </a:solidFill>
                          <a:latin typeface="+mn-lt"/>
                          <a:ea typeface="+mn-ea"/>
                          <a:cs typeface="+mn-cs"/>
                        </a:rPr>
                        <a:t>OTM options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Cheaper than ATM</a:t>
                      </a:r>
                      <a:endParaRPr lang="en-US" dirty="0"/>
                    </a:p>
                  </a:txBody>
                  <a:tcPr/>
                </a:tc>
              </a:tr>
              <a:tr h="370840">
                <a:tc>
                  <a:txBody>
                    <a:bodyPr/>
                    <a:lstStyle/>
                    <a:p>
                      <a:endParaRPr lang="en-US" dirty="0"/>
                    </a:p>
                  </a:txBody>
                  <a:tcPr/>
                </a:tc>
                <a:tc>
                  <a:txBody>
                    <a:bodyPr/>
                    <a:lstStyle/>
                    <a:p>
                      <a:r>
                        <a:rPr lang="en-US" sz="1800" b="0" i="0" u="none" strike="noStrike" kern="1200" baseline="0" dirty="0" smtClean="0">
                          <a:solidFill>
                            <a:schemeClr val="dk1"/>
                          </a:solidFill>
                          <a:latin typeface="+mn-lt"/>
                          <a:ea typeface="+mn-ea"/>
                          <a:cs typeface="+mn-cs"/>
                        </a:rPr>
                        <a:t>Risk reversals</a:t>
                      </a:r>
                      <a:endParaRPr lang="en-US" dirty="0"/>
                    </a:p>
                  </a:txBody>
                  <a:tcPr/>
                </a:tc>
                <a:tc>
                  <a:txBody>
                    <a:bodyPr/>
                    <a:lstStyle/>
                    <a:p>
                      <a:r>
                        <a:rPr lang="en-US" sz="1400" b="0" i="0" u="none" strike="noStrike" kern="1200" baseline="0" dirty="0" smtClean="0">
                          <a:solidFill>
                            <a:schemeClr val="dk1"/>
                          </a:solidFill>
                          <a:latin typeface="+mn-lt"/>
                          <a:ea typeface="+mn-ea"/>
                          <a:cs typeface="+mn-cs"/>
                        </a:rPr>
                        <a:t>Write options to earn premiums</a:t>
                      </a:r>
                      <a:endParaRPr lang="en-US" sz="1400" dirty="0"/>
                    </a:p>
                  </a:txBody>
                  <a:tcPr/>
                </a:tc>
              </a:tr>
              <a:tr h="370840">
                <a:tc>
                  <a:txBody>
                    <a:bodyPr/>
                    <a:lstStyle/>
                    <a:p>
                      <a:endParaRPr lang="en-US"/>
                    </a:p>
                  </a:txBody>
                  <a:tcPr/>
                </a:tc>
                <a:tc>
                  <a:txBody>
                    <a:bodyPr/>
                    <a:lstStyle/>
                    <a:p>
                      <a:r>
                        <a:rPr lang="en-US" sz="1800" b="0" i="0" u="none" strike="noStrike" kern="1200" baseline="0" dirty="0" smtClean="0">
                          <a:solidFill>
                            <a:schemeClr val="dk1"/>
                          </a:solidFill>
                          <a:latin typeface="+mn-lt"/>
                          <a:ea typeface="+mn-ea"/>
                          <a:cs typeface="+mn-cs"/>
                        </a:rPr>
                        <a:t>Put/call spreads</a:t>
                      </a:r>
                      <a:endParaRPr lang="en-US" dirty="0"/>
                    </a:p>
                  </a:txBody>
                  <a:tcPr/>
                </a:tc>
                <a:tc>
                  <a:txBody>
                    <a:bodyPr/>
                    <a:lstStyle/>
                    <a:p>
                      <a:r>
                        <a:rPr lang="en-US" sz="1400" b="0" i="0" u="none" strike="noStrike" kern="1200" baseline="0" dirty="0" smtClean="0">
                          <a:solidFill>
                            <a:schemeClr val="dk1"/>
                          </a:solidFill>
                          <a:latin typeface="+mn-lt"/>
                          <a:ea typeface="+mn-ea"/>
                          <a:cs typeface="+mn-cs"/>
                        </a:rPr>
                        <a:t>Write options to earn premiums</a:t>
                      </a:r>
                      <a:endParaRPr lang="en-US" sz="1400" dirty="0"/>
                    </a:p>
                  </a:txBody>
                  <a:tcPr/>
                </a:tc>
              </a:tr>
              <a:tr h="370840">
                <a:tc>
                  <a:txBody>
                    <a:bodyPr/>
                    <a:lstStyle/>
                    <a:p>
                      <a:endParaRPr lang="en-US"/>
                    </a:p>
                  </a:txBody>
                  <a:tcPr/>
                </a:tc>
                <a:tc>
                  <a:txBody>
                    <a:bodyPr/>
                    <a:lstStyle/>
                    <a:p>
                      <a:r>
                        <a:rPr lang="en-US" sz="1800" b="0" i="0" u="none" strike="noStrike" kern="1200" baseline="0" dirty="0" smtClean="0">
                          <a:solidFill>
                            <a:schemeClr val="dk1"/>
                          </a:solidFill>
                          <a:latin typeface="+mn-lt"/>
                          <a:ea typeface="+mn-ea"/>
                          <a:cs typeface="+mn-cs"/>
                        </a:rPr>
                        <a:t>Seagull spreads</a:t>
                      </a:r>
                      <a:endParaRPr lang="en-US" dirty="0"/>
                    </a:p>
                  </a:txBody>
                  <a:tcPr/>
                </a:tc>
                <a:tc>
                  <a:txBody>
                    <a:bodyPr/>
                    <a:lstStyle/>
                    <a:p>
                      <a:r>
                        <a:rPr lang="en-US" sz="1400" b="0" i="0" u="none" strike="noStrike" kern="1200" baseline="0" dirty="0" smtClean="0">
                          <a:solidFill>
                            <a:schemeClr val="dk1"/>
                          </a:solidFill>
                          <a:latin typeface="+mn-lt"/>
                          <a:ea typeface="+mn-ea"/>
                          <a:cs typeface="+mn-cs"/>
                        </a:rPr>
                        <a:t>Write options to earn premiums</a:t>
                      </a:r>
                      <a:endParaRPr lang="en-US" sz="1400" dirty="0"/>
                    </a:p>
                  </a:txBody>
                  <a:tcPr/>
                </a:tc>
              </a:tr>
              <a:tr h="370840">
                <a:tc>
                  <a:txBody>
                    <a:bodyPr/>
                    <a:lstStyle/>
                    <a:p>
                      <a:r>
                        <a:rPr lang="en-US" sz="1800" b="1" i="0" u="none" strike="noStrike" kern="1200" baseline="0" dirty="0" smtClean="0">
                          <a:solidFill>
                            <a:schemeClr val="dk1"/>
                          </a:solidFill>
                          <a:latin typeface="+mn-lt"/>
                          <a:ea typeface="+mn-ea"/>
                          <a:cs typeface="+mn-cs"/>
                        </a:rPr>
                        <a:t>Exotic Options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Knock-in/out features</a:t>
                      </a:r>
                      <a:endParaRPr lang="en-US" dirty="0"/>
                    </a:p>
                  </a:txBody>
                  <a:tcPr/>
                </a:tc>
                <a:tc>
                  <a:txBody>
                    <a:bodyPr/>
                    <a:lstStyle/>
                    <a:p>
                      <a:r>
                        <a:rPr lang="en-US" sz="1800" b="0" i="0" u="none" strike="noStrike" kern="1200" baseline="0" dirty="0" smtClean="0">
                          <a:solidFill>
                            <a:schemeClr val="dk1"/>
                          </a:solidFill>
                          <a:latin typeface="+mn-lt"/>
                          <a:ea typeface="+mn-ea"/>
                          <a:cs typeface="+mn-cs"/>
                        </a:rPr>
                        <a:t>Reduced downside/upside</a:t>
                      </a:r>
                    </a:p>
                    <a:p>
                      <a:r>
                        <a:rPr lang="en-US" sz="1800" b="0" i="0" u="none" strike="noStrike" kern="1200" baseline="0" dirty="0" smtClean="0">
                          <a:solidFill>
                            <a:schemeClr val="dk1"/>
                          </a:solidFill>
                          <a:latin typeface="+mn-lt"/>
                          <a:ea typeface="+mn-ea"/>
                          <a:cs typeface="+mn-cs"/>
                        </a:rPr>
                        <a:t>exposure</a:t>
                      </a:r>
                      <a:endParaRPr lang="en-US" dirty="0"/>
                    </a:p>
                  </a:txBody>
                  <a:tcPr/>
                </a:tc>
              </a:tr>
              <a:tr h="370840">
                <a:tc>
                  <a:txBody>
                    <a:bodyPr/>
                    <a:lstStyle/>
                    <a:p>
                      <a:endParaRPr lang="en-US"/>
                    </a:p>
                  </a:txBody>
                  <a:tcPr/>
                </a:tc>
                <a:tc>
                  <a:txBody>
                    <a:bodyPr/>
                    <a:lstStyle/>
                    <a:p>
                      <a:r>
                        <a:rPr lang="en-US" sz="1800" b="0" i="0" u="none" strike="noStrike" kern="1200" baseline="0" dirty="0" smtClean="0">
                          <a:solidFill>
                            <a:schemeClr val="dk1"/>
                          </a:solidFill>
                          <a:latin typeface="+mn-lt"/>
                          <a:ea typeface="+mn-ea"/>
                          <a:cs typeface="+mn-cs"/>
                        </a:rPr>
                        <a:t>Digital options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Extreme payoff strategies</a:t>
                      </a:r>
                      <a:endParaRPr lang="en-US" dirty="0"/>
                    </a:p>
                  </a:txBody>
                  <a:tcPr/>
                </a:tc>
              </a:tr>
            </a:tbl>
          </a:graphicData>
        </a:graphic>
      </p:graphicFrame>
    </p:spTree>
    <p:extLst>
      <p:ext uri="{BB962C8B-B14F-4D97-AF65-F5344CB8AC3E}">
        <p14:creationId xmlns:p14="http://schemas.microsoft.com/office/powerpoint/2010/main" val="560333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a:bodyPr>
          <a:lstStyle/>
          <a:p>
            <a:r>
              <a:rPr lang="en-US" sz="2400" b="1" dirty="0"/>
              <a:t>5</a:t>
            </a:r>
            <a:r>
              <a:rPr lang="en-US" sz="2400" b="1" dirty="0" smtClean="0"/>
              <a:t>.3.1 </a:t>
            </a:r>
            <a:r>
              <a:rPr lang="en-US" sz="2400" b="1" i="1" dirty="0"/>
              <a:t>Over-/</a:t>
            </a:r>
            <a:r>
              <a:rPr lang="en-US" sz="2400" b="1" i="1" dirty="0" smtClean="0"/>
              <a:t>Under-Hedging Using </a:t>
            </a:r>
            <a:r>
              <a:rPr lang="en-US" sz="2400" b="1" i="1" dirty="0"/>
              <a:t>Forward </a:t>
            </a:r>
            <a:r>
              <a:rPr lang="en-US" sz="2400" b="1" i="1" dirty="0" smtClean="0"/>
              <a:t>Contracts</a:t>
            </a:r>
          </a:p>
          <a:p>
            <a:r>
              <a:rPr lang="en-US" sz="2400" dirty="0"/>
              <a:t>A variant of this approach would be to adjust the hedge ratio based on </a:t>
            </a:r>
            <a:r>
              <a:rPr lang="en-US" sz="2400" dirty="0" smtClean="0"/>
              <a:t>exchange rate </a:t>
            </a:r>
            <a:r>
              <a:rPr lang="en-US" sz="2400" dirty="0"/>
              <a:t>movements: to increase the hedge ratio if the base currency depreciated, </a:t>
            </a:r>
            <a:r>
              <a:rPr lang="en-US" sz="2400" dirty="0" smtClean="0"/>
              <a:t>but decrease </a:t>
            </a:r>
            <a:r>
              <a:rPr lang="en-US" sz="2400" dirty="0"/>
              <a:t>the hedge ratio if the base currency appreciated</a:t>
            </a:r>
            <a:r>
              <a:rPr lang="en-US" sz="2400" dirty="0" smtClean="0"/>
              <a:t>.</a:t>
            </a:r>
          </a:p>
          <a:p>
            <a:r>
              <a:rPr lang="en-US" sz="2400" b="1" dirty="0"/>
              <a:t>5</a:t>
            </a:r>
            <a:r>
              <a:rPr lang="en-US" sz="2400" b="1" dirty="0" smtClean="0"/>
              <a:t>.3.2 </a:t>
            </a:r>
            <a:r>
              <a:rPr lang="en-US" sz="2400" b="1" i="1" dirty="0"/>
              <a:t>Protective Put Using OTM </a:t>
            </a:r>
            <a:r>
              <a:rPr lang="en-US" sz="2400" b="1" i="1" dirty="0" smtClean="0"/>
              <a:t>Options</a:t>
            </a:r>
          </a:p>
          <a:p>
            <a:r>
              <a:rPr lang="en-US" sz="2400" dirty="0"/>
              <a:t>One way to reduce the cost of using options is to accept some downside risk </a:t>
            </a:r>
            <a:r>
              <a:rPr lang="en-US" sz="2400" dirty="0" smtClean="0"/>
              <a:t>by using </a:t>
            </a:r>
            <a:r>
              <a:rPr lang="en-US" sz="2400" dirty="0"/>
              <a:t>an OTM option, such as a 25- or </a:t>
            </a:r>
            <a:r>
              <a:rPr lang="en-US" sz="2400" dirty="0" smtClean="0"/>
              <a:t>10-delta option</a:t>
            </a:r>
            <a:r>
              <a:rPr lang="en-US" sz="2400" dirty="0"/>
              <a:t>. These options will </a:t>
            </a:r>
            <a:r>
              <a:rPr lang="en-US" sz="2400"/>
              <a:t>be </a:t>
            </a:r>
            <a:r>
              <a:rPr lang="en-US" sz="2400" smtClean="0"/>
              <a:t>less costly</a:t>
            </a:r>
            <a:r>
              <a:rPr lang="en-US" sz="2400" dirty="0"/>
              <a:t>, but also do not fully protect the portfolio from adverse currency movements.</a:t>
            </a:r>
            <a:endParaRPr lang="en-US" sz="2400" b="1" dirty="0"/>
          </a:p>
        </p:txBody>
      </p:sp>
    </p:spTree>
    <p:extLst>
      <p:ext uri="{BB962C8B-B14F-4D97-AF65-F5344CB8AC3E}">
        <p14:creationId xmlns:p14="http://schemas.microsoft.com/office/powerpoint/2010/main" val="2390690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lstStyle/>
          <a:p>
            <a:r>
              <a:rPr lang="en-US" sz="2400" b="1" dirty="0" smtClean="0"/>
              <a:t>5.3.3 </a:t>
            </a:r>
            <a:r>
              <a:rPr lang="en-US" sz="2400" b="1" i="1" dirty="0" smtClean="0"/>
              <a:t>Risk </a:t>
            </a:r>
            <a:r>
              <a:rPr lang="en-US" sz="2400" b="1" i="1" dirty="0"/>
              <a:t>Reversal (or Collar</a:t>
            </a:r>
            <a:r>
              <a:rPr lang="en-US" sz="2400" b="1" i="1" dirty="0" smtClean="0"/>
              <a:t>)</a:t>
            </a:r>
          </a:p>
          <a:p>
            <a:r>
              <a:rPr lang="en-US" sz="2400" dirty="0"/>
              <a:t>Another set of option strategies involves </a:t>
            </a:r>
            <a:r>
              <a:rPr lang="en-US" sz="2400" i="1" dirty="0"/>
              <a:t>selling </a:t>
            </a:r>
            <a:r>
              <a:rPr lang="en-US" sz="2400" dirty="0"/>
              <a:t>options (also known as writing </a:t>
            </a:r>
            <a:r>
              <a:rPr lang="en-US" sz="2400" dirty="0" smtClean="0"/>
              <a:t>options) to </a:t>
            </a:r>
            <a:r>
              <a:rPr lang="en-US" sz="2400" dirty="0"/>
              <a:t>earn income that can be used to offset the cost of buying a put option, which </a:t>
            </a:r>
            <a:r>
              <a:rPr lang="en-US" sz="2400" dirty="0" smtClean="0"/>
              <a:t>forms the </a:t>
            </a:r>
            <a:r>
              <a:rPr lang="en-US" sz="2400" dirty="0"/>
              <a:t>“core” of the hedge.</a:t>
            </a:r>
            <a:endParaRPr lang="en-US" sz="2400" dirty="0" smtClean="0"/>
          </a:p>
          <a:p>
            <a:r>
              <a:rPr lang="en-US" sz="2400" dirty="0"/>
              <a:t>In professional FX markets, having a long position in a call option and a </a:t>
            </a:r>
            <a:r>
              <a:rPr lang="en-US" sz="2400" dirty="0" smtClean="0"/>
              <a:t>short position </a:t>
            </a:r>
            <a:r>
              <a:rPr lang="en-US" sz="2400" dirty="0"/>
              <a:t>in a put option is called a </a:t>
            </a:r>
            <a:r>
              <a:rPr lang="en-US" sz="2400" b="1" dirty="0"/>
              <a:t>risk reversal</a:t>
            </a:r>
            <a:r>
              <a:rPr lang="en-US" sz="2400" dirty="0"/>
              <a:t>.</a:t>
            </a:r>
          </a:p>
        </p:txBody>
      </p:sp>
    </p:spTree>
    <p:extLst>
      <p:ext uri="{BB962C8B-B14F-4D97-AF65-F5344CB8AC3E}">
        <p14:creationId xmlns:p14="http://schemas.microsoft.com/office/powerpoint/2010/main" val="1455102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92500"/>
          </a:bodyPr>
          <a:lstStyle/>
          <a:p>
            <a:r>
              <a:rPr lang="en-US" sz="2400" b="1" dirty="0" smtClean="0"/>
              <a:t>5.3.4 </a:t>
            </a:r>
            <a:r>
              <a:rPr lang="en-US" sz="2400" b="1" dirty="0"/>
              <a:t>Put </a:t>
            </a:r>
            <a:r>
              <a:rPr lang="en-US" sz="2400" b="1" dirty="0" smtClean="0"/>
              <a:t>Spread</a:t>
            </a:r>
          </a:p>
          <a:p>
            <a:r>
              <a:rPr lang="en-US" sz="2400" dirty="0"/>
              <a:t>This position is typically structured by buying an OTM put, and </a:t>
            </a:r>
            <a:r>
              <a:rPr lang="en-US" sz="2400" dirty="0" smtClean="0"/>
              <a:t>writing a deeper-OTM put </a:t>
            </a:r>
            <a:r>
              <a:rPr lang="en-US" sz="2400" dirty="0"/>
              <a:t>to gain income from premiums; both options involved have </a:t>
            </a:r>
            <a:r>
              <a:rPr lang="en-US" sz="2400" dirty="0" smtClean="0"/>
              <a:t>the same </a:t>
            </a:r>
            <a:r>
              <a:rPr lang="en-US" sz="2400" dirty="0"/>
              <a:t>maturity</a:t>
            </a:r>
            <a:r>
              <a:rPr lang="en-US" sz="2400" dirty="0" smtClean="0"/>
              <a:t>.</a:t>
            </a:r>
          </a:p>
          <a:p>
            <a:r>
              <a:rPr lang="en-US" sz="2400" dirty="0"/>
              <a:t>The put spread reduces the cost of the hedge, but at the cost of </a:t>
            </a:r>
            <a:r>
              <a:rPr lang="en-US" sz="2400" dirty="0" smtClean="0"/>
              <a:t>more limited </a:t>
            </a:r>
            <a:r>
              <a:rPr lang="en-US" sz="2400" dirty="0"/>
              <a:t>downside protection.</a:t>
            </a:r>
            <a:endParaRPr lang="en-US" sz="2400" b="1" dirty="0" smtClean="0"/>
          </a:p>
          <a:p>
            <a:r>
              <a:rPr lang="en-US" sz="2400" b="1" dirty="0"/>
              <a:t>5</a:t>
            </a:r>
            <a:r>
              <a:rPr lang="en-US" sz="2400" b="1" dirty="0" smtClean="0"/>
              <a:t>.3.5 </a:t>
            </a:r>
            <a:r>
              <a:rPr lang="en-US" sz="2400" b="1" i="1" dirty="0"/>
              <a:t>Seagull </a:t>
            </a:r>
            <a:r>
              <a:rPr lang="en-US" sz="2400" b="1" i="1" dirty="0" smtClean="0"/>
              <a:t>Spread</a:t>
            </a:r>
          </a:p>
          <a:p>
            <a:r>
              <a:rPr lang="en-US" sz="2400" dirty="0"/>
              <a:t>Of course, the manager can </a:t>
            </a:r>
            <a:r>
              <a:rPr lang="en-US" sz="2400" dirty="0" smtClean="0"/>
              <a:t>always do </a:t>
            </a:r>
            <a:r>
              <a:rPr lang="en-US" sz="2400" dirty="0"/>
              <a:t>both: that is, be long a protective put and then write </a:t>
            </a:r>
            <a:r>
              <a:rPr lang="en-US" sz="2400" i="1" dirty="0"/>
              <a:t>both </a:t>
            </a:r>
            <a:r>
              <a:rPr lang="en-US" sz="2400" dirty="0"/>
              <a:t>a call and a </a:t>
            </a:r>
            <a:r>
              <a:rPr lang="en-US" sz="2400" dirty="0" smtClean="0"/>
              <a:t>deep-OTM put</a:t>
            </a:r>
            <a:r>
              <a:rPr lang="en-US" sz="2400" dirty="0"/>
              <a:t>. This option structure is sometimes referred to as a </a:t>
            </a:r>
            <a:r>
              <a:rPr lang="en-US" sz="2400" b="1" dirty="0"/>
              <a:t>seagull spread</a:t>
            </a:r>
            <a:r>
              <a:rPr lang="en-US" sz="2400" dirty="0" smtClean="0"/>
              <a:t>.</a:t>
            </a:r>
          </a:p>
          <a:p>
            <a:r>
              <a:rPr lang="en-US" sz="2400" dirty="0"/>
              <a:t>As always, lower structure costs come with some </a:t>
            </a:r>
            <a:r>
              <a:rPr lang="en-US" sz="2400" dirty="0" smtClean="0"/>
              <a:t>combination of </a:t>
            </a:r>
            <a:r>
              <a:rPr lang="en-US" sz="2400" dirty="0"/>
              <a:t>lower downside protection and/or less upside potential.</a:t>
            </a:r>
            <a:endParaRPr lang="en-US" sz="2400" b="1" dirty="0"/>
          </a:p>
        </p:txBody>
      </p:sp>
    </p:spTree>
    <p:extLst>
      <p:ext uri="{BB962C8B-B14F-4D97-AF65-F5344CB8AC3E}">
        <p14:creationId xmlns:p14="http://schemas.microsoft.com/office/powerpoint/2010/main" val="2184165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a:bodyPr>
          <a:lstStyle/>
          <a:p>
            <a:r>
              <a:rPr lang="en-US" sz="2400" b="1" dirty="0" smtClean="0"/>
              <a:t>5.3.6 </a:t>
            </a:r>
            <a:r>
              <a:rPr lang="en-US" sz="2400" b="1" i="1" dirty="0"/>
              <a:t>Exotic </a:t>
            </a:r>
            <a:r>
              <a:rPr lang="en-US" sz="2400" b="1" i="1" dirty="0" smtClean="0"/>
              <a:t>Options</a:t>
            </a:r>
          </a:p>
          <a:p>
            <a:r>
              <a:rPr lang="en-US" sz="2400" dirty="0"/>
              <a:t>In general, the term “exotic” refers to all options that are not “vanilla.” In FX, </a:t>
            </a:r>
            <a:r>
              <a:rPr lang="en-US" sz="2400" dirty="0" smtClean="0"/>
              <a:t>vanilla refers </a:t>
            </a:r>
            <a:r>
              <a:rPr lang="en-US" sz="2400" dirty="0"/>
              <a:t>essentially to </a:t>
            </a:r>
            <a:r>
              <a:rPr lang="en-US" sz="2400" dirty="0" smtClean="0"/>
              <a:t>European-style put </a:t>
            </a:r>
            <a:r>
              <a:rPr lang="en-US" sz="2400" dirty="0"/>
              <a:t>and call options</a:t>
            </a:r>
            <a:r>
              <a:rPr lang="en-US" sz="2400" dirty="0" smtClean="0"/>
              <a:t>.</a:t>
            </a:r>
          </a:p>
          <a:p>
            <a:r>
              <a:rPr lang="en-US" sz="2400" dirty="0"/>
              <a:t>The two most common type of exotic options encountered in foreign </a:t>
            </a:r>
            <a:r>
              <a:rPr lang="en-US" sz="2400" dirty="0" smtClean="0"/>
              <a:t>exchange markets </a:t>
            </a:r>
            <a:r>
              <a:rPr lang="en-US" sz="2400" dirty="0"/>
              <a:t>are those with </a:t>
            </a:r>
            <a:r>
              <a:rPr lang="en-US" sz="2400" b="1" dirty="0" smtClean="0"/>
              <a:t>knock-in/ knock-out</a:t>
            </a:r>
            <a:r>
              <a:rPr lang="en-US" sz="2400" b="1" dirty="0"/>
              <a:t> </a:t>
            </a:r>
            <a:r>
              <a:rPr lang="en-US" sz="2400" dirty="0" smtClean="0"/>
              <a:t>features </a:t>
            </a:r>
            <a:r>
              <a:rPr lang="en-US" sz="2400" dirty="0"/>
              <a:t>and digital options</a:t>
            </a:r>
            <a:r>
              <a:rPr lang="en-US" sz="2400" dirty="0" smtClean="0"/>
              <a:t>.</a:t>
            </a:r>
          </a:p>
        </p:txBody>
      </p:sp>
    </p:spTree>
    <p:extLst>
      <p:ext uri="{BB962C8B-B14F-4D97-AF65-F5344CB8AC3E}">
        <p14:creationId xmlns:p14="http://schemas.microsoft.com/office/powerpoint/2010/main" val="1314154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70000" lnSpcReduction="20000"/>
          </a:bodyPr>
          <a:lstStyle/>
          <a:p>
            <a:r>
              <a:rPr lang="en-US" b="1" dirty="0"/>
              <a:t>5.3.6 </a:t>
            </a:r>
            <a:r>
              <a:rPr lang="en-US" b="1" i="1" dirty="0"/>
              <a:t>Exotic </a:t>
            </a:r>
            <a:r>
              <a:rPr lang="en-US" b="1" i="1" dirty="0" smtClean="0"/>
              <a:t>Options</a:t>
            </a:r>
            <a:endParaRPr lang="en-US" dirty="0" smtClean="0"/>
          </a:p>
          <a:p>
            <a:r>
              <a:rPr lang="en-US" dirty="0" smtClean="0"/>
              <a:t>An </a:t>
            </a:r>
            <a:r>
              <a:rPr lang="en-US" dirty="0"/>
              <a:t>option with a knock-in feature is essentially a vanilla option that is created only when the spot exchange rate touches a pre-specified level (this trigger level, called the “barrier,” is not the same as the strike price). Similarly a knock-out option is a vanilla option that ceases to exist when the spot exchange rate touches some pre-specified barrier level. Because these options only exist (i.e., get knocked-in or knocked-out) under certain circumstances, they are more restrictive than vanilla options and hence are cheaper. But again, the knock-in/ out features provide less upside potential and/ or downside protection.</a:t>
            </a:r>
            <a:endParaRPr lang="en-US" b="1" dirty="0"/>
          </a:p>
          <a:p>
            <a:r>
              <a:rPr lang="en-US" dirty="0"/>
              <a:t>Digital options are also called binary options, or </a:t>
            </a:r>
            <a:r>
              <a:rPr lang="en-US" dirty="0" smtClean="0"/>
              <a:t>all-or- nothing</a:t>
            </a:r>
            <a:r>
              <a:rPr lang="en-US" dirty="0"/>
              <a:t> </a:t>
            </a:r>
            <a:r>
              <a:rPr lang="en-US" dirty="0" smtClean="0"/>
              <a:t>options</a:t>
            </a:r>
            <a:r>
              <a:rPr lang="en-US" dirty="0"/>
              <a:t>. They </a:t>
            </a:r>
            <a:r>
              <a:rPr lang="en-US" dirty="0" smtClean="0"/>
              <a:t>are called </a:t>
            </a:r>
            <a:r>
              <a:rPr lang="en-US" dirty="0"/>
              <a:t>this because they pay a </a:t>
            </a:r>
            <a:r>
              <a:rPr lang="en-US" i="1" dirty="0"/>
              <a:t>fixed </a:t>
            </a:r>
            <a:r>
              <a:rPr lang="en-US" dirty="0"/>
              <a:t>amount if they “touch” their exercise level at </a:t>
            </a:r>
            <a:r>
              <a:rPr lang="en-US" dirty="0" smtClean="0"/>
              <a:t>any time </a:t>
            </a:r>
            <a:r>
              <a:rPr lang="en-US" dirty="0"/>
              <a:t>before expiry (even if by a single pip).</a:t>
            </a:r>
          </a:p>
        </p:txBody>
      </p:sp>
    </p:spTree>
    <p:extLst>
      <p:ext uri="{BB962C8B-B14F-4D97-AF65-F5344CB8AC3E}">
        <p14:creationId xmlns:p14="http://schemas.microsoft.com/office/powerpoint/2010/main" val="243753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1.REVIEW OF FOREIGN EXCHANGE CONCEPTS</a:t>
            </a:r>
            <a:endParaRPr lang="en-US" sz="3200" dirty="0"/>
          </a:p>
        </p:txBody>
      </p:sp>
      <p:sp>
        <p:nvSpPr>
          <p:cNvPr id="3" name="Content Placeholder 2"/>
          <p:cNvSpPr>
            <a:spLocks noGrp="1"/>
          </p:cNvSpPr>
          <p:nvPr>
            <p:ph idx="1"/>
          </p:nvPr>
        </p:nvSpPr>
        <p:spPr/>
        <p:txBody>
          <a:bodyPr>
            <a:normAutofit fontScale="77500" lnSpcReduction="20000"/>
          </a:bodyPr>
          <a:lstStyle/>
          <a:p>
            <a:r>
              <a:rPr lang="en-US" b="1" dirty="0" smtClean="0"/>
              <a:t>1.3 </a:t>
            </a:r>
            <a:r>
              <a:rPr lang="en-US" b="1" dirty="0" err="1" smtClean="0"/>
              <a:t>fx</a:t>
            </a:r>
            <a:r>
              <a:rPr lang="en-US" b="1" dirty="0" smtClean="0"/>
              <a:t> swap markets</a:t>
            </a:r>
          </a:p>
          <a:p>
            <a:r>
              <a:rPr lang="en-US" sz="3100" dirty="0"/>
              <a:t>An FX swap transaction consists of offsetting </a:t>
            </a:r>
            <a:r>
              <a:rPr lang="en-US" sz="3100" dirty="0" smtClean="0"/>
              <a:t>and simultaneous </a:t>
            </a:r>
            <a:r>
              <a:rPr lang="en-US" sz="3100" dirty="0"/>
              <a:t>spot and </a:t>
            </a:r>
            <a:r>
              <a:rPr lang="en-US" sz="3100" dirty="0" smtClean="0"/>
              <a:t>forward transactions</a:t>
            </a:r>
            <a:r>
              <a:rPr lang="en-US" sz="3100" dirty="0"/>
              <a:t>, in which the base currency is being bought (sold) spot and sold (</a:t>
            </a:r>
            <a:r>
              <a:rPr lang="en-US" sz="3100" dirty="0" smtClean="0"/>
              <a:t>bought) forward</a:t>
            </a:r>
            <a:r>
              <a:rPr lang="en-US" sz="3100" dirty="0"/>
              <a:t>. These two transactions are often referred to as the “legs” of the swap. </a:t>
            </a:r>
            <a:r>
              <a:rPr lang="en-US" sz="3100" dirty="0" smtClean="0"/>
              <a:t>The two </a:t>
            </a:r>
            <a:r>
              <a:rPr lang="en-US" sz="3100" dirty="0"/>
              <a:t>legs of the swap can either be of equal size (a “matched” swap) or one can </a:t>
            </a:r>
            <a:r>
              <a:rPr lang="en-US" sz="3100" dirty="0" smtClean="0"/>
              <a:t>be larger </a:t>
            </a:r>
            <a:r>
              <a:rPr lang="en-US" sz="3100" dirty="0"/>
              <a:t>than the other (a “mismatched” swap). FX swaps are distinct from </a:t>
            </a:r>
            <a:r>
              <a:rPr lang="en-US" sz="3100" dirty="0" smtClean="0"/>
              <a:t>currency swaps</a:t>
            </a:r>
            <a:r>
              <a:rPr lang="en-US" sz="3100" dirty="0"/>
              <a:t>. Similar to currency swaps, FX swaps involve an exchange of principal </a:t>
            </a:r>
            <a:r>
              <a:rPr lang="en-US" sz="3100" dirty="0" smtClean="0"/>
              <a:t>amounts in </a:t>
            </a:r>
            <a:r>
              <a:rPr lang="en-US" sz="3100" dirty="0"/>
              <a:t>different currencies at swap initiation that is reversed at swap maturity. </a:t>
            </a:r>
            <a:r>
              <a:rPr lang="en-US" sz="3100" dirty="0" smtClean="0"/>
              <a:t>Unlike currency </a:t>
            </a:r>
            <a:r>
              <a:rPr lang="en-US" sz="3100" dirty="0"/>
              <a:t>swaps, FX swaps have no interim interest payments and are nearly </a:t>
            </a:r>
            <a:r>
              <a:rPr lang="en-US" sz="3100" dirty="0" smtClean="0"/>
              <a:t>always of </a:t>
            </a:r>
            <a:r>
              <a:rPr lang="en-US" sz="3100" dirty="0"/>
              <a:t>much shorter term than currency swaps.</a:t>
            </a:r>
            <a:endParaRPr lang="en-US" sz="3100" dirty="0" smtClean="0"/>
          </a:p>
          <a:p>
            <a:endParaRPr lang="en-US" dirty="0"/>
          </a:p>
        </p:txBody>
      </p:sp>
    </p:spTree>
    <p:extLst>
      <p:ext uri="{BB962C8B-B14F-4D97-AF65-F5344CB8AC3E}">
        <p14:creationId xmlns:p14="http://schemas.microsoft.com/office/powerpoint/2010/main" val="2101843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62500" lnSpcReduction="20000"/>
          </a:bodyPr>
          <a:lstStyle/>
          <a:p>
            <a:r>
              <a:rPr lang="en-US" b="1" dirty="0" smtClean="0"/>
              <a:t>Example 8:</a:t>
            </a:r>
          </a:p>
          <a:p>
            <a:r>
              <a:rPr lang="en-US" dirty="0" err="1"/>
              <a:t>Brixworth</a:t>
            </a:r>
            <a:r>
              <a:rPr lang="en-US" dirty="0"/>
              <a:t> &amp; St. Ives Asset Management, the </a:t>
            </a:r>
            <a:r>
              <a:rPr lang="en-US" dirty="0" smtClean="0"/>
              <a:t>UK-based investment </a:t>
            </a:r>
            <a:r>
              <a:rPr lang="en-US" dirty="0"/>
              <a:t>firm, </a:t>
            </a:r>
            <a:r>
              <a:rPr lang="en-US" dirty="0" smtClean="0"/>
              <a:t>has hedged </a:t>
            </a:r>
            <a:r>
              <a:rPr lang="en-US" dirty="0"/>
              <a:t>the exposure of its Aggressive Growth Fund to the MXN with a </a:t>
            </a:r>
            <a:r>
              <a:rPr lang="en-US" dirty="0" smtClean="0"/>
              <a:t>long position </a:t>
            </a:r>
            <a:r>
              <a:rPr lang="en-US" dirty="0"/>
              <a:t>in a MXN/GBP forward contract. The fund’s </a:t>
            </a:r>
            <a:r>
              <a:rPr lang="en-US" dirty="0" smtClean="0"/>
              <a:t>foreign-currency asset</a:t>
            </a:r>
            <a:r>
              <a:rPr lang="en-US" dirty="0"/>
              <a:t> </a:t>
            </a:r>
            <a:r>
              <a:rPr lang="en-US" dirty="0" smtClean="0"/>
              <a:t>exposure </a:t>
            </a:r>
            <a:r>
              <a:rPr lang="en-US" dirty="0"/>
              <a:t>to the ZAR is hedged by buying an ATM call option on the </a:t>
            </a:r>
            <a:r>
              <a:rPr lang="en-US" dirty="0" smtClean="0"/>
              <a:t>ZAR/GBP currency </a:t>
            </a:r>
            <a:r>
              <a:rPr lang="en-US" dirty="0"/>
              <a:t>pair. The portfolio managers at </a:t>
            </a:r>
            <a:r>
              <a:rPr lang="en-US" dirty="0" err="1"/>
              <a:t>Brixworth</a:t>
            </a:r>
            <a:r>
              <a:rPr lang="en-US" dirty="0"/>
              <a:t> &amp; St. Ives are looking at </a:t>
            </a:r>
            <a:r>
              <a:rPr lang="en-US" dirty="0" smtClean="0"/>
              <a:t>ways to </a:t>
            </a:r>
            <a:r>
              <a:rPr lang="en-US" dirty="0"/>
              <a:t>modify the risk–reward </a:t>
            </a:r>
            <a:r>
              <a:rPr lang="en-US" dirty="0" smtClean="0"/>
              <a:t>trade-offs and </a:t>
            </a:r>
            <a:r>
              <a:rPr lang="en-US" dirty="0"/>
              <a:t>net costs of their currency hedges</a:t>
            </a:r>
            <a:r>
              <a:rPr lang="en-US" dirty="0" smtClean="0"/>
              <a:t>.</a:t>
            </a:r>
          </a:p>
          <a:p>
            <a:r>
              <a:rPr lang="en-US" dirty="0"/>
              <a:t>Jasmine Khan, one of the analysts at </a:t>
            </a:r>
            <a:r>
              <a:rPr lang="en-US" dirty="0" err="1"/>
              <a:t>Brixworth</a:t>
            </a:r>
            <a:r>
              <a:rPr lang="en-US" dirty="0"/>
              <a:t> &amp; St. Ives, proposes </a:t>
            </a:r>
            <a:r>
              <a:rPr lang="en-US" dirty="0" smtClean="0"/>
              <a:t>an option-based</a:t>
            </a:r>
            <a:r>
              <a:rPr lang="en-US" dirty="0"/>
              <a:t> </a:t>
            </a:r>
            <a:r>
              <a:rPr lang="en-US" dirty="0" smtClean="0"/>
              <a:t>hedge </a:t>
            </a:r>
            <a:r>
              <a:rPr lang="en-US" dirty="0"/>
              <a:t>structure for the </a:t>
            </a:r>
            <a:r>
              <a:rPr lang="en-US" dirty="0" smtClean="0"/>
              <a:t>long-ZAR exposure </a:t>
            </a:r>
            <a:r>
              <a:rPr lang="en-US" dirty="0"/>
              <a:t>that would </a:t>
            </a:r>
            <a:r>
              <a:rPr lang="en-US" dirty="0" smtClean="0"/>
              <a:t>replace the </a:t>
            </a:r>
            <a:r>
              <a:rPr lang="en-US" dirty="0"/>
              <a:t>hedge based on the ATM call option with either long or short positions </a:t>
            </a:r>
            <a:r>
              <a:rPr lang="en-US" dirty="0" smtClean="0"/>
              <a:t>in the </a:t>
            </a:r>
            <a:r>
              <a:rPr lang="en-US" dirty="0"/>
              <a:t>following three options on ZAR/GBP:</a:t>
            </a:r>
            <a:endParaRPr lang="en-US" dirty="0" smtClean="0"/>
          </a:p>
          <a:p>
            <a:r>
              <a:rPr lang="en-US" b="1" dirty="0"/>
              <a:t>a </a:t>
            </a:r>
            <a:r>
              <a:rPr lang="en-US" dirty="0"/>
              <a:t>ATM put option</a:t>
            </a:r>
          </a:p>
          <a:p>
            <a:r>
              <a:rPr lang="en-US" b="1" dirty="0"/>
              <a:t>b </a:t>
            </a:r>
            <a:r>
              <a:rPr lang="en-US" dirty="0" smtClean="0"/>
              <a:t>25-delta put </a:t>
            </a:r>
            <a:r>
              <a:rPr lang="en-US" dirty="0"/>
              <a:t>option</a:t>
            </a:r>
          </a:p>
          <a:p>
            <a:r>
              <a:rPr lang="en-US" b="1" dirty="0"/>
              <a:t>c </a:t>
            </a:r>
            <a:r>
              <a:rPr lang="en-US" dirty="0" smtClean="0"/>
              <a:t>25-delta call option</a:t>
            </a:r>
          </a:p>
        </p:txBody>
      </p:sp>
    </p:spTree>
    <p:extLst>
      <p:ext uri="{BB962C8B-B14F-4D97-AF65-F5344CB8AC3E}">
        <p14:creationId xmlns:p14="http://schemas.microsoft.com/office/powerpoint/2010/main" val="4197598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70000" lnSpcReduction="20000"/>
          </a:bodyPr>
          <a:lstStyle/>
          <a:p>
            <a:r>
              <a:rPr lang="en-US" dirty="0"/>
              <a:t>Khan argues that these three options can be combined into a hedge structure that will have some limited downside risk, but provide complete hedge protection starting at the relevant 25-delta strike level. The structure will also have unlimited upside potential, although this will not start until the ZAR/GBP exchange rate moves to the relevant 25-delta strike level. Finally, this structure can be created at a relatively low cost because it involves option writing</a:t>
            </a:r>
            <a:r>
              <a:rPr lang="en-US" dirty="0" smtClean="0"/>
              <a:t>.</a:t>
            </a:r>
          </a:p>
          <a:p>
            <a:endParaRPr lang="en-US" dirty="0"/>
          </a:p>
          <a:p>
            <a:r>
              <a:rPr lang="en-US" b="1" dirty="0"/>
              <a:t>1 </a:t>
            </a:r>
            <a:r>
              <a:rPr lang="en-US" dirty="0"/>
              <a:t>The </a:t>
            </a:r>
            <a:r>
              <a:rPr lang="en-US" i="1" dirty="0"/>
              <a:t>best </a:t>
            </a:r>
            <a:r>
              <a:rPr lang="en-US" dirty="0"/>
              <a:t>method for </a:t>
            </a:r>
            <a:r>
              <a:rPr lang="en-US" dirty="0" err="1"/>
              <a:t>Brixworth</a:t>
            </a:r>
            <a:r>
              <a:rPr lang="en-US" dirty="0"/>
              <a:t> &amp; St. Ives to gain some upside </a:t>
            </a:r>
            <a:r>
              <a:rPr lang="en-US" dirty="0" smtClean="0"/>
              <a:t>potential for </a:t>
            </a:r>
            <a:r>
              <a:rPr lang="en-US" dirty="0"/>
              <a:t>the hedge on the Aggressive Growth Fund’s MXN exposure </a:t>
            </a:r>
            <a:r>
              <a:rPr lang="en-US" dirty="0" smtClean="0"/>
              <a:t>using MXN/GBP </a:t>
            </a:r>
            <a:r>
              <a:rPr lang="en-US" dirty="0"/>
              <a:t>options is to replace the forward contract with a:</a:t>
            </a:r>
          </a:p>
          <a:p>
            <a:r>
              <a:rPr lang="en-US" b="1" dirty="0"/>
              <a:t>A </a:t>
            </a:r>
            <a:r>
              <a:rPr lang="en-US" dirty="0"/>
              <a:t>long position in an OTM put.</a:t>
            </a:r>
          </a:p>
          <a:p>
            <a:r>
              <a:rPr lang="en-US" b="1" dirty="0"/>
              <a:t>B </a:t>
            </a:r>
            <a:r>
              <a:rPr lang="en-US" dirty="0"/>
              <a:t>short position in an ATM call.</a:t>
            </a:r>
          </a:p>
          <a:p>
            <a:r>
              <a:rPr lang="en-US" b="1" dirty="0"/>
              <a:t>C </a:t>
            </a:r>
            <a:r>
              <a:rPr lang="en-US" dirty="0"/>
              <a:t>long position in a </a:t>
            </a:r>
            <a:r>
              <a:rPr lang="en-US" dirty="0" smtClean="0"/>
              <a:t>25-delta risk </a:t>
            </a:r>
            <a:r>
              <a:rPr lang="en-US" dirty="0"/>
              <a:t>reversal.</a:t>
            </a:r>
          </a:p>
        </p:txBody>
      </p:sp>
    </p:spTree>
    <p:extLst>
      <p:ext uri="{BB962C8B-B14F-4D97-AF65-F5344CB8AC3E}">
        <p14:creationId xmlns:p14="http://schemas.microsoft.com/office/powerpoint/2010/main" val="25537308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70000" lnSpcReduction="20000"/>
          </a:bodyPr>
          <a:lstStyle/>
          <a:p>
            <a:r>
              <a:rPr lang="en-US" b="1" dirty="0"/>
              <a:t>2 </a:t>
            </a:r>
            <a:r>
              <a:rPr lang="en-US" dirty="0"/>
              <a:t>While keeping the ATM call option in the ZAR/GBP, the method </a:t>
            </a:r>
            <a:r>
              <a:rPr lang="en-US" dirty="0" smtClean="0"/>
              <a:t>that would </a:t>
            </a:r>
            <a:r>
              <a:rPr lang="en-US" dirty="0"/>
              <a:t>lead to </a:t>
            </a:r>
            <a:r>
              <a:rPr lang="en-US" i="1" dirty="0"/>
              <a:t>greatest </a:t>
            </a:r>
            <a:r>
              <a:rPr lang="en-US" dirty="0"/>
              <a:t>cost reduction on the hedge would be to:</a:t>
            </a:r>
          </a:p>
          <a:p>
            <a:r>
              <a:rPr lang="en-US" b="1" dirty="0"/>
              <a:t>A </a:t>
            </a:r>
            <a:r>
              <a:rPr lang="en-US" dirty="0"/>
              <a:t>buy a </a:t>
            </a:r>
            <a:r>
              <a:rPr lang="en-US" dirty="0" smtClean="0"/>
              <a:t>25-delta put</a:t>
            </a:r>
            <a:r>
              <a:rPr lang="en-US" dirty="0"/>
              <a:t>.</a:t>
            </a:r>
          </a:p>
          <a:p>
            <a:r>
              <a:rPr lang="en-US" b="1" dirty="0"/>
              <a:t>B </a:t>
            </a:r>
            <a:r>
              <a:rPr lang="en-US" dirty="0" smtClean="0"/>
              <a:t>write a 10-delta call.</a:t>
            </a:r>
          </a:p>
          <a:p>
            <a:r>
              <a:rPr lang="en-US" b="1" dirty="0"/>
              <a:t>C </a:t>
            </a:r>
            <a:r>
              <a:rPr lang="en-US" dirty="0"/>
              <a:t>write a </a:t>
            </a:r>
            <a:r>
              <a:rPr lang="en-US" dirty="0" smtClean="0"/>
              <a:t>25-delta call.</a:t>
            </a:r>
          </a:p>
          <a:p>
            <a:endParaRPr lang="en-US" dirty="0" smtClean="0"/>
          </a:p>
          <a:p>
            <a:r>
              <a:rPr lang="en-US" b="1" dirty="0"/>
              <a:t>3 </a:t>
            </a:r>
            <a:r>
              <a:rPr lang="en-US" dirty="0"/>
              <a:t>Setting up Khan’s proposed hedge structure would </a:t>
            </a:r>
            <a:r>
              <a:rPr lang="en-US" i="1" dirty="0"/>
              <a:t>most likely </a:t>
            </a:r>
            <a:r>
              <a:rPr lang="en-US" dirty="0" smtClean="0"/>
              <a:t>involve being</a:t>
            </a:r>
            <a:r>
              <a:rPr lang="en-US" dirty="0"/>
              <a:t>:</a:t>
            </a:r>
          </a:p>
          <a:p>
            <a:r>
              <a:rPr lang="en-US" b="1" dirty="0"/>
              <a:t>A </a:t>
            </a:r>
            <a:r>
              <a:rPr lang="en-US" dirty="0"/>
              <a:t>long the </a:t>
            </a:r>
            <a:r>
              <a:rPr lang="en-US" dirty="0" smtClean="0"/>
              <a:t>25-delta options </a:t>
            </a:r>
            <a:r>
              <a:rPr lang="en-US" dirty="0"/>
              <a:t>and short the ATM option.</a:t>
            </a:r>
          </a:p>
          <a:p>
            <a:r>
              <a:rPr lang="en-US" b="1" dirty="0"/>
              <a:t>B </a:t>
            </a:r>
            <a:r>
              <a:rPr lang="en-US" dirty="0"/>
              <a:t>long the </a:t>
            </a:r>
            <a:r>
              <a:rPr lang="en-US" dirty="0" smtClean="0"/>
              <a:t>25-delta call</a:t>
            </a:r>
            <a:r>
              <a:rPr lang="en-US" dirty="0"/>
              <a:t>, and short both the ATM and </a:t>
            </a:r>
            <a:r>
              <a:rPr lang="en-US" dirty="0" smtClean="0"/>
              <a:t>25-delta put</a:t>
            </a:r>
            <a:r>
              <a:rPr lang="en-US" dirty="0"/>
              <a:t> </a:t>
            </a:r>
            <a:r>
              <a:rPr lang="en-US" dirty="0" smtClean="0"/>
              <a:t>options</a:t>
            </a:r>
            <a:r>
              <a:rPr lang="en-US" dirty="0"/>
              <a:t>.</a:t>
            </a:r>
          </a:p>
          <a:p>
            <a:r>
              <a:rPr lang="en-US" b="1" dirty="0"/>
              <a:t>C </a:t>
            </a:r>
            <a:r>
              <a:rPr lang="en-US" dirty="0"/>
              <a:t>short the </a:t>
            </a:r>
            <a:r>
              <a:rPr lang="en-US" dirty="0" smtClean="0"/>
              <a:t>25-delta call</a:t>
            </a:r>
            <a:r>
              <a:rPr lang="en-US" dirty="0"/>
              <a:t>, and long both the ATM and </a:t>
            </a:r>
            <a:r>
              <a:rPr lang="en-US" dirty="0" smtClean="0"/>
              <a:t>25-delta Put options</a:t>
            </a:r>
            <a:r>
              <a:rPr lang="en-US" dirty="0"/>
              <a:t>.</a:t>
            </a:r>
          </a:p>
        </p:txBody>
      </p:sp>
    </p:spTree>
    <p:extLst>
      <p:ext uri="{BB962C8B-B14F-4D97-AF65-F5344CB8AC3E}">
        <p14:creationId xmlns:p14="http://schemas.microsoft.com/office/powerpoint/2010/main" val="5135431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92500" lnSpcReduction="10000"/>
          </a:bodyPr>
          <a:lstStyle/>
          <a:p>
            <a:r>
              <a:rPr lang="en-US" sz="2400" b="1" dirty="0"/>
              <a:t>5</a:t>
            </a:r>
            <a:r>
              <a:rPr lang="en-US" sz="2400" b="1" dirty="0" smtClean="0"/>
              <a:t>.4 </a:t>
            </a:r>
            <a:r>
              <a:rPr lang="en-US" sz="2400" b="1" dirty="0"/>
              <a:t>Hedging </a:t>
            </a:r>
            <a:r>
              <a:rPr lang="en-US" sz="2400" b="1" dirty="0" smtClean="0"/>
              <a:t>Multiple </a:t>
            </a:r>
            <a:r>
              <a:rPr lang="en-US" sz="2400" b="1" dirty="0"/>
              <a:t>Foreign </a:t>
            </a:r>
            <a:r>
              <a:rPr lang="en-US" sz="2400" b="1" dirty="0" smtClean="0"/>
              <a:t>Currencies</a:t>
            </a:r>
          </a:p>
          <a:p>
            <a:r>
              <a:rPr lang="en-US" sz="2400" dirty="0"/>
              <a:t>We now expand our discussion to hedging a portfolio with multiple </a:t>
            </a:r>
            <a:r>
              <a:rPr lang="en-US" sz="2400" dirty="0" smtClean="0"/>
              <a:t>foreign-currency assets</a:t>
            </a:r>
            <a:r>
              <a:rPr lang="en-US" sz="2400" dirty="0"/>
              <a:t>. The hedging tools and strategies are very similar to those discussed for </a:t>
            </a:r>
            <a:r>
              <a:rPr lang="en-US" sz="2400" dirty="0" smtClean="0"/>
              <a:t>hedging a </a:t>
            </a:r>
            <a:r>
              <a:rPr lang="en-US" sz="2400" dirty="0"/>
              <a:t>single </a:t>
            </a:r>
            <a:r>
              <a:rPr lang="en-US" sz="2400" dirty="0" smtClean="0"/>
              <a:t>foreign-currency asset</a:t>
            </a:r>
            <a:r>
              <a:rPr lang="en-US" sz="2400" dirty="0"/>
              <a:t>, except now the currency hedge must consider </a:t>
            </a:r>
            <a:r>
              <a:rPr lang="en-US" sz="2400" dirty="0" smtClean="0"/>
              <a:t>the </a:t>
            </a:r>
            <a:r>
              <a:rPr lang="en-US" sz="2400" i="1" dirty="0" smtClean="0"/>
              <a:t>correlation </a:t>
            </a:r>
            <a:r>
              <a:rPr lang="en-US" sz="2400" dirty="0"/>
              <a:t>between the various </a:t>
            </a:r>
            <a:r>
              <a:rPr lang="en-US" sz="2400" dirty="0" smtClean="0"/>
              <a:t>foreign-currency risk </a:t>
            </a:r>
            <a:r>
              <a:rPr lang="en-US" sz="2400" dirty="0"/>
              <a:t>exposures.</a:t>
            </a:r>
            <a:endParaRPr lang="en-US" sz="2400" b="1" dirty="0" smtClean="0"/>
          </a:p>
          <a:p>
            <a:r>
              <a:rPr lang="en-US" sz="2400" b="1" dirty="0"/>
              <a:t>5</a:t>
            </a:r>
            <a:r>
              <a:rPr lang="en-US" sz="2400" b="1" dirty="0" smtClean="0"/>
              <a:t>.4.1 </a:t>
            </a:r>
            <a:r>
              <a:rPr lang="en-US" sz="2400" b="1" i="1" dirty="0"/>
              <a:t>Cross Hedges and Macro </a:t>
            </a:r>
            <a:r>
              <a:rPr lang="en-US" sz="2400" b="1" i="1" dirty="0" smtClean="0"/>
              <a:t>Hedges</a:t>
            </a:r>
          </a:p>
          <a:p>
            <a:r>
              <a:rPr lang="en-US" sz="2400" dirty="0"/>
              <a:t>A </a:t>
            </a:r>
            <a:r>
              <a:rPr lang="en-US" sz="2400" b="1" dirty="0"/>
              <a:t>cross hedge </a:t>
            </a:r>
            <a:r>
              <a:rPr lang="en-US" sz="2400" dirty="0"/>
              <a:t>occurs when a position in one asset (or a derivative based on the </a:t>
            </a:r>
            <a:r>
              <a:rPr lang="en-US" sz="2400" dirty="0" smtClean="0"/>
              <a:t>asset) is </a:t>
            </a:r>
            <a:r>
              <a:rPr lang="en-US" sz="2400" dirty="0"/>
              <a:t>used to hedge the risk exposures of a different asset (or a derivative based on it</a:t>
            </a:r>
            <a:r>
              <a:rPr lang="en-US" sz="2400" dirty="0" smtClean="0"/>
              <a:t>). Normally</a:t>
            </a:r>
            <a:r>
              <a:rPr lang="en-US" sz="2400" dirty="0"/>
              <a:t>, cross hedges are not needed because, as we mentioned earlier, </a:t>
            </a:r>
            <a:r>
              <a:rPr lang="en-US" sz="2400" dirty="0" smtClean="0"/>
              <a:t>forward contracts </a:t>
            </a:r>
            <a:r>
              <a:rPr lang="en-US" sz="2400" dirty="0"/>
              <a:t>and other derivatives are widely available in almost every conceivable </a:t>
            </a:r>
            <a:r>
              <a:rPr lang="en-US" sz="2400" dirty="0" smtClean="0"/>
              <a:t>currency pair</a:t>
            </a:r>
            <a:r>
              <a:rPr lang="en-US" sz="2400" dirty="0"/>
              <a:t>.</a:t>
            </a:r>
            <a:endParaRPr lang="en-US" sz="2400" b="1" dirty="0"/>
          </a:p>
        </p:txBody>
      </p:sp>
    </p:spTree>
    <p:extLst>
      <p:ext uri="{BB962C8B-B14F-4D97-AF65-F5344CB8AC3E}">
        <p14:creationId xmlns:p14="http://schemas.microsoft.com/office/powerpoint/2010/main" val="37907212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5.TOOLS OF CURRENCY MANAGEMENT</a:t>
            </a:r>
          </a:p>
        </p:txBody>
      </p:sp>
      <p:sp>
        <p:nvSpPr>
          <p:cNvPr id="3" name="Content Placeholder 2"/>
          <p:cNvSpPr>
            <a:spLocks noGrp="1"/>
          </p:cNvSpPr>
          <p:nvPr>
            <p:ph idx="1"/>
          </p:nvPr>
        </p:nvSpPr>
        <p:spPr/>
        <p:txBody>
          <a:bodyPr>
            <a:normAutofit fontScale="85000" lnSpcReduction="20000"/>
          </a:bodyPr>
          <a:lstStyle/>
          <a:p>
            <a:r>
              <a:rPr lang="en-US" sz="2400" b="1" dirty="0" smtClean="0"/>
              <a:t>Cross hedge:</a:t>
            </a:r>
          </a:p>
          <a:p>
            <a:r>
              <a:rPr lang="en-US" sz="2600" dirty="0"/>
              <a:t>For example, consider the case of a </a:t>
            </a:r>
            <a:r>
              <a:rPr lang="en-US" sz="2600" dirty="0" smtClean="0"/>
              <a:t>US-domiciled investor </a:t>
            </a:r>
            <a:r>
              <a:rPr lang="en-US" sz="2600" dirty="0"/>
              <a:t>who has </a:t>
            </a:r>
            <a:r>
              <a:rPr lang="en-US" sz="2600" dirty="0" smtClean="0"/>
              <a:t>exposures to foreign-currency assets </a:t>
            </a:r>
            <a:r>
              <a:rPr lang="en-US" sz="2600" dirty="0"/>
              <a:t>in Australia and New Zealand. These two economies </a:t>
            </a:r>
            <a:r>
              <a:rPr lang="en-US" sz="2600" dirty="0" smtClean="0"/>
              <a:t>are roughly </a:t>
            </a:r>
            <a:r>
              <a:rPr lang="en-US" sz="2600" dirty="0"/>
              <a:t>similar in that they are </a:t>
            </a:r>
            <a:r>
              <a:rPr lang="en-US" sz="2600" dirty="0" smtClean="0"/>
              <a:t>resource-based and </a:t>
            </a:r>
            <a:r>
              <a:rPr lang="en-US" sz="2600" dirty="0"/>
              <a:t>closely tied to the regional </a:t>
            </a:r>
            <a:r>
              <a:rPr lang="en-US" sz="2600" dirty="0" smtClean="0"/>
              <a:t>economy of </a:t>
            </a:r>
            <a:r>
              <a:rPr lang="en-US" sz="2600" dirty="0"/>
              <a:t>the Western Pacific, especially the large emerging markets in Asia. As a </a:t>
            </a:r>
            <a:r>
              <a:rPr lang="en-US" sz="2600" dirty="0" smtClean="0"/>
              <a:t>result, the </a:t>
            </a:r>
            <a:r>
              <a:rPr lang="en-US" sz="2600" dirty="0"/>
              <a:t>movements in their currencies are often closely correlated; the USD/AUD </a:t>
            </a:r>
            <a:r>
              <a:rPr lang="en-US" sz="2600" dirty="0" smtClean="0"/>
              <a:t>and USD/NZD </a:t>
            </a:r>
            <a:r>
              <a:rPr lang="en-US" sz="2600" dirty="0"/>
              <a:t>currency pairs will tend to move together.</a:t>
            </a:r>
            <a:endParaRPr lang="en-US" sz="2600" dirty="0" smtClean="0"/>
          </a:p>
          <a:p>
            <a:r>
              <a:rPr lang="en-US" sz="2600" dirty="0" smtClean="0"/>
              <a:t>If </a:t>
            </a:r>
            <a:r>
              <a:rPr lang="en-US" sz="2600" dirty="0"/>
              <a:t>the portfolio manager has </a:t>
            </a:r>
            <a:r>
              <a:rPr lang="en-US" sz="2600" dirty="0" smtClean="0"/>
              <a:t>the discretion </a:t>
            </a:r>
            <a:r>
              <a:rPr lang="en-US" sz="2600" dirty="0"/>
              <a:t>to take short positions, the portfolio may (for example) possibly have a </a:t>
            </a:r>
            <a:r>
              <a:rPr lang="en-US" sz="2600" dirty="0" smtClean="0"/>
              <a:t>net long </a:t>
            </a:r>
            <a:r>
              <a:rPr lang="en-US" sz="2600" dirty="0"/>
              <a:t>position in the Australian </a:t>
            </a:r>
            <a:r>
              <a:rPr lang="en-US" sz="2600" dirty="0" smtClean="0"/>
              <a:t>foreign-currency asset </a:t>
            </a:r>
            <a:r>
              <a:rPr lang="en-US" sz="2600" dirty="0"/>
              <a:t>and a net short position in </a:t>
            </a:r>
            <a:r>
              <a:rPr lang="en-US" sz="2600" dirty="0" smtClean="0"/>
              <a:t>the New </a:t>
            </a:r>
            <a:r>
              <a:rPr lang="en-US" sz="2600" dirty="0"/>
              <a:t>Zealand </a:t>
            </a:r>
            <a:r>
              <a:rPr lang="en-US" sz="2600" dirty="0" smtClean="0"/>
              <a:t>foreign-currency asset</a:t>
            </a:r>
            <a:r>
              <a:rPr lang="en-US" sz="2600" dirty="0"/>
              <a:t>. In this case, there may be less need to </a:t>
            </a:r>
            <a:r>
              <a:rPr lang="en-US" sz="2600" dirty="0" smtClean="0"/>
              <a:t>hedge away </a:t>
            </a:r>
            <a:r>
              <a:rPr lang="en-US" sz="2600" dirty="0"/>
              <a:t>the AUD and NZD currency exposures separately because the portfolio’s </a:t>
            </a:r>
            <a:r>
              <a:rPr lang="en-US" sz="2600" dirty="0" smtClean="0"/>
              <a:t>long exposure </a:t>
            </a:r>
            <a:r>
              <a:rPr lang="en-US" sz="2600" dirty="0"/>
              <a:t>to the AUD is diversified by the short position on the NZD.</a:t>
            </a:r>
          </a:p>
        </p:txBody>
      </p:sp>
    </p:spTree>
    <p:extLst>
      <p:ext uri="{BB962C8B-B14F-4D97-AF65-F5344CB8AC3E}">
        <p14:creationId xmlns:p14="http://schemas.microsoft.com/office/powerpoint/2010/main" val="41889962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92500" lnSpcReduction="10000"/>
          </a:bodyPr>
          <a:lstStyle/>
          <a:p>
            <a:r>
              <a:rPr lang="en-US" sz="2400" b="1" dirty="0" smtClean="0"/>
              <a:t>Macro hedge:</a:t>
            </a:r>
          </a:p>
          <a:p>
            <a:r>
              <a:rPr lang="en-US" sz="2400" dirty="0" smtClean="0"/>
              <a:t>Some types of cross hedges are often referred to as </a:t>
            </a:r>
            <a:r>
              <a:rPr lang="en-US" sz="2400" b="1" dirty="0" smtClean="0"/>
              <a:t>macro hedges</a:t>
            </a:r>
            <a:r>
              <a:rPr lang="en-US" sz="2400" dirty="0" smtClean="0"/>
              <a:t>. The reason is because the hedge is more focused on the entire portfolio, particularly when individual asset price movements are highly correlated, rather than on individual assets or currency pairs. Another way of viewing a macro hedge is to see the portfolio not just as a collection of financial assets, but as a collection of risk exposures. These various risk exposures are typically defined in categories, such as term risk, credit risk, and liquidity risk.</a:t>
            </a:r>
          </a:p>
          <a:p>
            <a:r>
              <a:rPr lang="en-US" sz="2400" dirty="0" smtClean="0"/>
              <a:t>Putting </a:t>
            </a:r>
            <a:r>
              <a:rPr lang="en-US" sz="2400" dirty="0"/>
              <a:t>gold in the portfolio sometimes serves this purpose by helping to </a:t>
            </a:r>
            <a:r>
              <a:rPr lang="en-US" sz="2400" dirty="0" smtClean="0"/>
              <a:t>provide broad </a:t>
            </a:r>
            <a:r>
              <a:rPr lang="en-US" sz="2400" dirty="0"/>
              <a:t>portfolio protection against extreme market events. Using a volatility </a:t>
            </a:r>
            <a:r>
              <a:rPr lang="en-US" sz="2400" dirty="0" smtClean="0"/>
              <a:t>overlay program </a:t>
            </a:r>
            <a:r>
              <a:rPr lang="en-US" sz="2400" dirty="0"/>
              <a:t>can also hedge the portfolio against such risks because financial stress </a:t>
            </a:r>
            <a:r>
              <a:rPr lang="en-US" sz="2400" dirty="0" smtClean="0"/>
              <a:t>is typically </a:t>
            </a:r>
            <a:r>
              <a:rPr lang="en-US" sz="2400" dirty="0"/>
              <a:t>associated with a spike in exchange rates’ implied volatility.</a:t>
            </a:r>
          </a:p>
        </p:txBody>
      </p:sp>
    </p:spTree>
    <p:extLst>
      <p:ext uri="{BB962C8B-B14F-4D97-AF65-F5344CB8AC3E}">
        <p14:creationId xmlns:p14="http://schemas.microsoft.com/office/powerpoint/2010/main" val="12081842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lnSpcReduction="10000"/>
          </a:bodyPr>
          <a:lstStyle/>
          <a:p>
            <a:r>
              <a:rPr lang="en-US" sz="2400" b="1" dirty="0" smtClean="0"/>
              <a:t>5.4.2</a:t>
            </a:r>
            <a:r>
              <a:rPr lang="en-US" sz="2400" b="1" i="1" dirty="0" smtClean="0"/>
              <a:t>Minimum-Variance Hedge Ratio</a:t>
            </a:r>
          </a:p>
          <a:p>
            <a:r>
              <a:rPr lang="en-US" sz="2400" dirty="0"/>
              <a:t>A mathematical approach to determining the optimal cross hedging ratio is known </a:t>
            </a:r>
            <a:r>
              <a:rPr lang="en-US" sz="2400" dirty="0" smtClean="0"/>
              <a:t>as the </a:t>
            </a:r>
            <a:r>
              <a:rPr lang="en-US" sz="2400" b="1" dirty="0" smtClean="0"/>
              <a:t>minimum-variance hedge </a:t>
            </a:r>
            <a:r>
              <a:rPr lang="en-US" sz="2400" b="1" dirty="0"/>
              <a:t>ratio</a:t>
            </a:r>
            <a:r>
              <a:rPr lang="en-US" sz="2400" dirty="0"/>
              <a:t>. Recall that regression analysis based on </a:t>
            </a:r>
            <a:r>
              <a:rPr lang="en-US" sz="2400" dirty="0" smtClean="0"/>
              <a:t>ordinary least </a:t>
            </a:r>
            <a:r>
              <a:rPr lang="en-US" sz="2400" dirty="0"/>
              <a:t>squares (OLS) is used to minimize the variance of ε , the residual between </a:t>
            </a:r>
            <a:r>
              <a:rPr lang="en-US" sz="2400" dirty="0" smtClean="0"/>
              <a:t>actual and </a:t>
            </a:r>
            <a:r>
              <a:rPr lang="en-US" sz="2400" dirty="0"/>
              <a:t>fitted values of the </a:t>
            </a:r>
            <a:r>
              <a:rPr lang="en-US" sz="2400" dirty="0" smtClean="0"/>
              <a:t>regression</a:t>
            </a:r>
          </a:p>
          <a:p>
            <a:r>
              <a:rPr lang="en-US" sz="2400" i="1" dirty="0" err="1" smtClean="0"/>
              <a:t>yt</a:t>
            </a:r>
            <a:r>
              <a:rPr lang="en-US" sz="2400" i="1" dirty="0" smtClean="0"/>
              <a:t> </a:t>
            </a:r>
            <a:r>
              <a:rPr lang="en-US" sz="2400" dirty="0"/>
              <a:t>=  </a:t>
            </a:r>
            <a:r>
              <a:rPr lang="el-GR" sz="2400" dirty="0" smtClean="0"/>
              <a:t>α</a:t>
            </a:r>
            <a:r>
              <a:rPr lang="en-US" sz="2400" dirty="0" smtClean="0"/>
              <a:t>+ </a:t>
            </a:r>
            <a:r>
              <a:rPr lang="el-GR" sz="2400" dirty="0" smtClean="0"/>
              <a:t>β</a:t>
            </a:r>
            <a:r>
              <a:rPr lang="en-US" sz="2400" i="1" dirty="0" err="1" smtClean="0"/>
              <a:t>xt</a:t>
            </a:r>
            <a:r>
              <a:rPr lang="en-US" sz="2400" i="1" dirty="0" smtClean="0"/>
              <a:t> </a:t>
            </a:r>
            <a:r>
              <a:rPr lang="en-US" sz="2400" dirty="0"/>
              <a:t>+ </a:t>
            </a:r>
            <a:r>
              <a:rPr lang="en-US" sz="2400" dirty="0" smtClean="0"/>
              <a:t> </a:t>
            </a:r>
            <a:r>
              <a:rPr lang="en-US" sz="2400" dirty="0"/>
              <a:t>ε </a:t>
            </a:r>
            <a:r>
              <a:rPr lang="en-US" sz="2400" i="1" dirty="0" smtClean="0"/>
              <a:t>t</a:t>
            </a:r>
          </a:p>
          <a:p>
            <a:r>
              <a:rPr lang="en-US" sz="2400" dirty="0"/>
              <a:t>In the regression formula, we </a:t>
            </a:r>
            <a:r>
              <a:rPr lang="en-US" sz="2400" dirty="0" smtClean="0"/>
              <a:t>substitute the </a:t>
            </a:r>
            <a:r>
              <a:rPr lang="en-US" sz="2400" dirty="0"/>
              <a:t>percentage change in the value of the asset to be hedged for </a:t>
            </a:r>
            <a:r>
              <a:rPr lang="en-US" sz="2400" i="1" dirty="0" err="1"/>
              <a:t>yt</a:t>
            </a:r>
            <a:r>
              <a:rPr lang="en-US" sz="2400" dirty="0"/>
              <a:t>, and the </a:t>
            </a:r>
            <a:r>
              <a:rPr lang="en-US" sz="2400" dirty="0" smtClean="0"/>
              <a:t>percentage change </a:t>
            </a:r>
            <a:r>
              <a:rPr lang="en-US" sz="2400" dirty="0"/>
              <a:t>in value of the hedging instrument for </a:t>
            </a:r>
            <a:r>
              <a:rPr lang="en-US" sz="2400" i="1" dirty="0" err="1"/>
              <a:t>xt</a:t>
            </a:r>
            <a:r>
              <a:rPr lang="en-US" sz="2400" i="1" dirty="0"/>
              <a:t> </a:t>
            </a:r>
            <a:r>
              <a:rPr lang="en-US" sz="2400" dirty="0"/>
              <a:t>(both of these values are </a:t>
            </a:r>
            <a:r>
              <a:rPr lang="en-US" sz="2400" dirty="0" smtClean="0"/>
              <a:t>measured in </a:t>
            </a:r>
            <a:r>
              <a:rPr lang="en-US" sz="2400" dirty="0"/>
              <a:t>terms of the investor’s domestic currency</a:t>
            </a:r>
            <a:r>
              <a:rPr lang="en-US" sz="2400" dirty="0" smtClean="0"/>
              <a:t>).</a:t>
            </a:r>
          </a:p>
          <a:p>
            <a:endParaRPr lang="en-US" sz="2400" b="1" dirty="0" smtClean="0"/>
          </a:p>
        </p:txBody>
      </p:sp>
    </p:spTree>
    <p:extLst>
      <p:ext uri="{BB962C8B-B14F-4D97-AF65-F5344CB8AC3E}">
        <p14:creationId xmlns:p14="http://schemas.microsoft.com/office/powerpoint/2010/main" val="2970800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400" b="1" dirty="0" smtClean="0"/>
                  <a:t>5.4.2</a:t>
                </a:r>
                <a:r>
                  <a:rPr lang="en-US" sz="2400" b="1" i="1" dirty="0"/>
                  <a:t>Minimum-Variance Hedge </a:t>
                </a:r>
                <a:r>
                  <a:rPr lang="en-US" sz="2400" b="1" i="1" dirty="0" smtClean="0"/>
                  <a:t>Ratio</a:t>
                </a:r>
              </a:p>
              <a:p>
                <a:r>
                  <a:rPr lang="el-GR" sz="2400" dirty="0"/>
                  <a:t>β</a:t>
                </a:r>
                <a:r>
                  <a:rPr lang="en-US" sz="2400" dirty="0" smtClean="0"/>
                  <a:t>=</a:t>
                </a:r>
                <a14:m>
                  <m:oMath xmlns:m="http://schemas.openxmlformats.org/officeDocument/2006/math">
                    <m:f>
                      <m:fPr>
                        <m:ctrlPr>
                          <a:rPr lang="en-US" sz="2400" i="1" smtClean="0">
                            <a:latin typeface="Cambria Math"/>
                          </a:rPr>
                        </m:ctrlPr>
                      </m:fPr>
                      <m:num>
                        <m:r>
                          <a:rPr lang="en-US" sz="2400" b="0" i="1" smtClean="0">
                            <a:latin typeface="Cambria Math"/>
                          </a:rPr>
                          <m:t>𝑐𝑜𝑣𝑎𝑟𝑖𝑎𝑛𝑐𝑒</m:t>
                        </m:r>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𝑦</m:t>
                        </m:r>
                        <m:r>
                          <a:rPr lang="en-US" sz="2400" b="0" i="1" smtClean="0">
                            <a:latin typeface="Cambria Math"/>
                          </a:rPr>
                          <m:t>)</m:t>
                        </m:r>
                      </m:num>
                      <m:den>
                        <m:r>
                          <a:rPr lang="en-US" sz="2400" b="0" i="1" smtClean="0">
                            <a:latin typeface="Cambria Math"/>
                          </a:rPr>
                          <m:t>𝑣𝑎𝑟𝑖𝑎𝑛𝑐𝑒</m:t>
                        </m:r>
                        <m:r>
                          <a:rPr lang="en-US" sz="2400" b="0" i="1" smtClean="0">
                            <a:latin typeface="Cambria Math"/>
                          </a:rPr>
                          <m:t>(</m:t>
                        </m:r>
                        <m:r>
                          <a:rPr lang="en-US" sz="2400" b="0" i="1" smtClean="0">
                            <a:latin typeface="Cambria Math"/>
                          </a:rPr>
                          <m:t>𝑥</m:t>
                        </m:r>
                        <m:r>
                          <a:rPr lang="en-US" sz="2400" b="0" i="1" smtClean="0">
                            <a:latin typeface="Cambria Math"/>
                          </a:rPr>
                          <m:t>)</m:t>
                        </m:r>
                      </m:den>
                    </m:f>
                  </m:oMath>
                </a14:m>
                <a:endParaRPr lang="en-US" sz="2400" b="1" i="1" dirty="0" smtClean="0"/>
              </a:p>
              <a:p>
                <a:r>
                  <a:rPr lang="en-US" sz="2400" dirty="0"/>
                  <a:t>Calculating the minimum-variance hedge ratio typically applies only for “indirect” hedges based on cross hedging or macro hedges; it is not typically applied to a “direct” hedge in which exposure to a spot rate is hedged with a forward contract in that same currency pair</a:t>
                </a:r>
                <a:endParaRPr lang="en-US" sz="2400" b="1" i="1" dirty="0"/>
              </a:p>
              <a:p>
                <a:endParaRPr lang="en-US" sz="2400" b="1" i="1"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444"/>
                </a:stretch>
              </a:blipFill>
            </p:spPr>
            <p:txBody>
              <a:bodyPr/>
              <a:lstStyle/>
              <a:p>
                <a:r>
                  <a:rPr lang="en-US">
                    <a:noFill/>
                  </a:rPr>
                  <a:t> </a:t>
                </a:r>
              </a:p>
            </p:txBody>
          </p:sp>
        </mc:Fallback>
      </mc:AlternateContent>
    </p:spTree>
    <p:extLst>
      <p:ext uri="{BB962C8B-B14F-4D97-AF65-F5344CB8AC3E}">
        <p14:creationId xmlns:p14="http://schemas.microsoft.com/office/powerpoint/2010/main" val="2859599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a:bodyPr>
          <a:lstStyle/>
          <a:p>
            <a:r>
              <a:rPr lang="en-US" sz="2400" b="1" dirty="0"/>
              <a:t>5</a:t>
            </a:r>
            <a:r>
              <a:rPr lang="en-US" sz="2400" b="1" dirty="0" smtClean="0"/>
              <a:t>.4.3 </a:t>
            </a:r>
            <a:r>
              <a:rPr lang="en-US" sz="2400" b="1" i="1" dirty="0"/>
              <a:t>Basis </a:t>
            </a:r>
            <a:r>
              <a:rPr lang="en-US" sz="2400" b="1" i="1" dirty="0" smtClean="0"/>
              <a:t>Risk</a:t>
            </a:r>
          </a:p>
          <a:p>
            <a:r>
              <a:rPr lang="en-US" sz="2400" dirty="0"/>
              <a:t>The portfolio manager must be aware that any time a direct currency hedge (i.e., a </a:t>
            </a:r>
            <a:r>
              <a:rPr lang="en-US" sz="2400" dirty="0" smtClean="0"/>
              <a:t>spot rate </a:t>
            </a:r>
            <a:r>
              <a:rPr lang="en-US" sz="2400" dirty="0"/>
              <a:t>hedged against its own forward contract) is replaced with an indirect hedge (</a:t>
            </a:r>
            <a:r>
              <a:rPr lang="en-US" sz="2400" dirty="0" smtClean="0"/>
              <a:t>cross hedge</a:t>
            </a:r>
            <a:r>
              <a:rPr lang="en-US" sz="2400" dirty="0"/>
              <a:t>, macro hedge), </a:t>
            </a:r>
            <a:r>
              <a:rPr lang="en-US" sz="2400" b="1" dirty="0"/>
              <a:t>basis risk </a:t>
            </a:r>
            <a:r>
              <a:rPr lang="en-US" sz="2400" dirty="0"/>
              <a:t>is brought into the portfolio. This risk reflects </a:t>
            </a:r>
            <a:r>
              <a:rPr lang="en-US" sz="2400" dirty="0" smtClean="0"/>
              <a:t>the fact </a:t>
            </a:r>
            <a:r>
              <a:rPr lang="en-US" sz="2400" dirty="0"/>
              <a:t>that the price movements in the exposure being hedged and the price </a:t>
            </a:r>
            <a:r>
              <a:rPr lang="en-US" sz="2400" dirty="0" smtClean="0"/>
              <a:t>movements in </a:t>
            </a:r>
            <a:r>
              <a:rPr lang="en-US" sz="2400" dirty="0"/>
              <a:t>the cross hedge instrument are not perfectly correlated, and that the </a:t>
            </a:r>
            <a:r>
              <a:rPr lang="en-US" sz="2400" dirty="0" smtClean="0"/>
              <a:t>correlation will </a:t>
            </a:r>
            <a:r>
              <a:rPr lang="en-US" sz="2400" dirty="0"/>
              <a:t>change with time—and sometimes both dramatically and unexpectedly.</a:t>
            </a:r>
            <a:endParaRPr lang="en-US" sz="2400" b="1" dirty="0"/>
          </a:p>
        </p:txBody>
      </p:sp>
    </p:spTree>
    <p:extLst>
      <p:ext uri="{BB962C8B-B14F-4D97-AF65-F5344CB8AC3E}">
        <p14:creationId xmlns:p14="http://schemas.microsoft.com/office/powerpoint/2010/main" val="27199090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85000" lnSpcReduction="20000"/>
          </a:bodyPr>
          <a:lstStyle/>
          <a:p>
            <a:r>
              <a:rPr lang="en-US" dirty="0"/>
              <a:t>For an example of basis risk, return to the illustration earlier of the </a:t>
            </a:r>
            <a:r>
              <a:rPr lang="en-US" dirty="0" smtClean="0"/>
              <a:t>foreign-currency asset </a:t>
            </a:r>
            <a:r>
              <a:rPr lang="en-US" dirty="0"/>
              <a:t>portfolio that cross hedged a long USD/AUD exposure with a short </a:t>
            </a:r>
            <a:r>
              <a:rPr lang="en-US" dirty="0" smtClean="0"/>
              <a:t>USD/ NZD </a:t>
            </a:r>
            <a:r>
              <a:rPr lang="en-US" dirty="0"/>
              <a:t>exposure. It is not only possible, but highly likely, that the correlation </a:t>
            </a:r>
            <a:r>
              <a:rPr lang="en-US" dirty="0" smtClean="0"/>
              <a:t>between movements </a:t>
            </a:r>
            <a:r>
              <a:rPr lang="en-US" dirty="0"/>
              <a:t>in the USD/AUD and the USD/NZD spot rates will vary with time</a:t>
            </a:r>
            <a:r>
              <a:rPr lang="en-US" dirty="0" smtClean="0"/>
              <a:t>.</a:t>
            </a:r>
          </a:p>
          <a:p>
            <a:r>
              <a:rPr lang="en-US" dirty="0" smtClean="0"/>
              <a:t>Another example </a:t>
            </a:r>
            <a:r>
              <a:rPr lang="en-US" dirty="0"/>
              <a:t>of basis risk would be that the correlation between a </a:t>
            </a:r>
            <a:r>
              <a:rPr lang="en-US" dirty="0" smtClean="0"/>
              <a:t>multi-currency portfolio’s</a:t>
            </a:r>
            <a:r>
              <a:rPr lang="en-US" dirty="0"/>
              <a:t> </a:t>
            </a:r>
            <a:r>
              <a:rPr lang="en-US" dirty="0" smtClean="0"/>
              <a:t>domestic-currency</a:t>
            </a:r>
            <a:r>
              <a:rPr lang="en-US" dirty="0"/>
              <a:t> </a:t>
            </a:r>
            <a:r>
              <a:rPr lang="en-US" dirty="0" smtClean="0"/>
              <a:t>market </a:t>
            </a:r>
            <a:r>
              <a:rPr lang="en-US" dirty="0"/>
              <a:t>value and the value of currency basket </a:t>
            </a:r>
            <a:r>
              <a:rPr lang="en-US" dirty="0" smtClean="0"/>
              <a:t>derivatives being </a:t>
            </a:r>
            <a:r>
              <a:rPr lang="en-US" dirty="0"/>
              <a:t>used as a macro hedge will neither be perfect nor constant.</a:t>
            </a:r>
          </a:p>
        </p:txBody>
      </p:sp>
    </p:spTree>
    <p:extLst>
      <p:ext uri="{BB962C8B-B14F-4D97-AF65-F5344CB8AC3E}">
        <p14:creationId xmlns:p14="http://schemas.microsoft.com/office/powerpoint/2010/main" val="225085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1.REVIEW OF FOREIGN EXCHANGE CONCEPTS</a:t>
            </a:r>
            <a:endParaRPr lang="en-US" sz="3200" dirty="0"/>
          </a:p>
        </p:txBody>
      </p:sp>
      <p:sp>
        <p:nvSpPr>
          <p:cNvPr id="3" name="Content Placeholder 2"/>
          <p:cNvSpPr>
            <a:spLocks noGrp="1"/>
          </p:cNvSpPr>
          <p:nvPr>
            <p:ph idx="1"/>
          </p:nvPr>
        </p:nvSpPr>
        <p:spPr/>
        <p:txBody>
          <a:bodyPr>
            <a:normAutofit lnSpcReduction="10000"/>
          </a:bodyPr>
          <a:lstStyle/>
          <a:p>
            <a:r>
              <a:rPr lang="en-US" sz="2400" b="1" dirty="0" smtClean="0"/>
              <a:t>1.4 currency option</a:t>
            </a:r>
          </a:p>
          <a:p>
            <a:r>
              <a:rPr lang="en-US" sz="2400" dirty="0"/>
              <a:t>The final product type within FX markets is currency options. The market for </a:t>
            </a:r>
            <a:r>
              <a:rPr lang="en-US" sz="2400" dirty="0" smtClean="0"/>
              <a:t>currency options </a:t>
            </a:r>
            <a:r>
              <a:rPr lang="en-US" sz="2400" dirty="0"/>
              <a:t>is, in many ways, similar to option markets for other asset classes, such </a:t>
            </a:r>
            <a:r>
              <a:rPr lang="en-US" sz="2400" dirty="0" smtClean="0"/>
              <a:t>as bonds </a:t>
            </a:r>
            <a:r>
              <a:rPr lang="en-US" sz="2400" dirty="0"/>
              <a:t>and equities. As in other markets, the most common options in FX </a:t>
            </a:r>
            <a:r>
              <a:rPr lang="en-US" sz="2400" dirty="0" smtClean="0"/>
              <a:t>markets are </a:t>
            </a:r>
            <a:r>
              <a:rPr lang="en-US" sz="2400" dirty="0"/>
              <a:t>call and put options, which are widely used for both risk management and </a:t>
            </a:r>
            <a:r>
              <a:rPr lang="en-US" sz="2400" dirty="0" smtClean="0"/>
              <a:t>speculative purposes</a:t>
            </a:r>
            <a:r>
              <a:rPr lang="en-US" sz="2400" dirty="0"/>
              <a:t>. However, in addition to these vanilla options, the FX market is </a:t>
            </a:r>
            <a:r>
              <a:rPr lang="en-US" sz="2400" dirty="0" smtClean="0"/>
              <a:t>also characterized </a:t>
            </a:r>
            <a:r>
              <a:rPr lang="en-US" sz="2400" dirty="0"/>
              <a:t>by active trading in exotic options. (“Exotic” options have a variety </a:t>
            </a:r>
            <a:r>
              <a:rPr lang="en-US" sz="2400" dirty="0" smtClean="0"/>
              <a:t>of features </a:t>
            </a:r>
            <a:r>
              <a:rPr lang="en-US" sz="2400" dirty="0"/>
              <a:t>that make them exceptionally flexible risk management tools, compared </a:t>
            </a:r>
            <a:r>
              <a:rPr lang="en-US" sz="2400" dirty="0" smtClean="0"/>
              <a:t>with vanilla </a:t>
            </a:r>
            <a:r>
              <a:rPr lang="en-US" sz="2400" dirty="0"/>
              <a:t>options.)</a:t>
            </a:r>
            <a:endParaRPr lang="en-US" sz="2400" b="1" dirty="0" smtClean="0"/>
          </a:p>
          <a:p>
            <a:endParaRPr lang="en-US" dirty="0"/>
          </a:p>
        </p:txBody>
      </p:sp>
    </p:spTree>
    <p:extLst>
      <p:ext uri="{BB962C8B-B14F-4D97-AF65-F5344CB8AC3E}">
        <p14:creationId xmlns:p14="http://schemas.microsoft.com/office/powerpoint/2010/main" val="28591985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70000" lnSpcReduction="20000"/>
          </a:bodyPr>
          <a:lstStyle/>
          <a:p>
            <a:r>
              <a:rPr lang="en-US" dirty="0" smtClean="0"/>
              <a:t>Example 9:</a:t>
            </a:r>
          </a:p>
          <a:p>
            <a:r>
              <a:rPr lang="en-US" dirty="0" smtClean="0"/>
              <a:t>Ireland-based Old </a:t>
            </a:r>
            <a:r>
              <a:rPr lang="en-US" dirty="0"/>
              <a:t>Galway Capital runs several investment trusts for its </a:t>
            </a:r>
            <a:r>
              <a:rPr lang="en-US" dirty="0" smtClean="0"/>
              <a:t>clients. Fiona </a:t>
            </a:r>
            <a:r>
              <a:rPr lang="en-US" dirty="0"/>
              <a:t>Doyle has just finished rebalancing the dynamic currency hedge </a:t>
            </a:r>
            <a:r>
              <a:rPr lang="en-US" dirty="0" smtClean="0"/>
              <a:t>for Overseas </a:t>
            </a:r>
            <a:r>
              <a:rPr lang="en-US" dirty="0"/>
              <a:t>Investment Trust III, which has an IPS mandate to be fully </a:t>
            </a:r>
            <a:r>
              <a:rPr lang="en-US" dirty="0" smtClean="0"/>
              <a:t>hedged using </a:t>
            </a:r>
            <a:r>
              <a:rPr lang="en-US" dirty="0"/>
              <a:t>forward contracts. Shortly after the rebalancing, Old Galway </a:t>
            </a:r>
            <a:r>
              <a:rPr lang="en-US" dirty="0" smtClean="0"/>
              <a:t>receives notice </a:t>
            </a:r>
            <a:r>
              <a:rPr lang="en-US" dirty="0"/>
              <a:t>that one of its largest investors in the Overseas Investment Trust III </a:t>
            </a:r>
            <a:r>
              <a:rPr lang="en-US" dirty="0" smtClean="0"/>
              <a:t>has served </a:t>
            </a:r>
            <a:r>
              <a:rPr lang="en-US" dirty="0"/>
              <a:t>notice of a large withdrawal from the fund</a:t>
            </a:r>
            <a:r>
              <a:rPr lang="en-US" dirty="0" smtClean="0"/>
              <a:t>.</a:t>
            </a:r>
          </a:p>
          <a:p>
            <a:r>
              <a:rPr lang="en-US" b="1" dirty="0"/>
              <a:t>1 </a:t>
            </a:r>
            <a:r>
              <a:rPr lang="en-US" dirty="0"/>
              <a:t>Given the sudden liquidity need announced, Doyle’s </a:t>
            </a:r>
            <a:r>
              <a:rPr lang="en-US" i="1" dirty="0"/>
              <a:t>best </a:t>
            </a:r>
            <a:r>
              <a:rPr lang="en-US" dirty="0"/>
              <a:t>course of </a:t>
            </a:r>
            <a:r>
              <a:rPr lang="en-US" dirty="0" smtClean="0"/>
              <a:t>action with </a:t>
            </a:r>
            <a:r>
              <a:rPr lang="en-US" dirty="0"/>
              <a:t>regard to the currency hedge is to:</a:t>
            </a:r>
          </a:p>
          <a:p>
            <a:r>
              <a:rPr lang="en-US" b="1" dirty="0"/>
              <a:t>A </a:t>
            </a:r>
            <a:r>
              <a:rPr lang="en-US" dirty="0"/>
              <a:t>do nothing.</a:t>
            </a:r>
          </a:p>
          <a:p>
            <a:r>
              <a:rPr lang="en-US" b="1" dirty="0"/>
              <a:t>B </a:t>
            </a:r>
            <a:r>
              <a:rPr lang="en-US" dirty="0"/>
              <a:t>reduce the hedge ratio.</a:t>
            </a:r>
          </a:p>
          <a:p>
            <a:r>
              <a:rPr lang="en-US" b="1" dirty="0"/>
              <a:t>C </a:t>
            </a:r>
            <a:r>
              <a:rPr lang="en-US" dirty="0" smtClean="0"/>
              <a:t>over-hedge by </a:t>
            </a:r>
            <a:r>
              <a:rPr lang="en-US" dirty="0"/>
              <a:t>using currency options.</a:t>
            </a:r>
            <a:endParaRPr lang="en-US" dirty="0"/>
          </a:p>
        </p:txBody>
      </p:sp>
    </p:spTree>
    <p:extLst>
      <p:ext uri="{BB962C8B-B14F-4D97-AF65-F5344CB8AC3E}">
        <p14:creationId xmlns:p14="http://schemas.microsoft.com/office/powerpoint/2010/main" val="30428097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70000" lnSpcReduction="20000"/>
          </a:bodyPr>
          <a:lstStyle/>
          <a:p>
            <a:r>
              <a:rPr lang="en-US" dirty="0"/>
              <a:t>Padma </a:t>
            </a:r>
            <a:r>
              <a:rPr lang="en-US" dirty="0" err="1"/>
              <a:t>Bhattathiri</a:t>
            </a:r>
            <a:r>
              <a:rPr lang="en-US" dirty="0"/>
              <a:t> works at Malabar Coast Capital, an </a:t>
            </a:r>
            <a:r>
              <a:rPr lang="en-US" dirty="0" smtClean="0"/>
              <a:t>India-based investment</a:t>
            </a:r>
            <a:r>
              <a:rPr lang="en-US" dirty="0"/>
              <a:t> </a:t>
            </a:r>
            <a:r>
              <a:rPr lang="en-US" dirty="0" smtClean="0"/>
              <a:t>company</a:t>
            </a:r>
            <a:r>
              <a:rPr lang="en-US" dirty="0"/>
              <a:t>. Her mandate is to seek out any alpha opportunities in </a:t>
            </a:r>
            <a:r>
              <a:rPr lang="en-US" dirty="0" smtClean="0"/>
              <a:t>global FX </a:t>
            </a:r>
            <a:r>
              <a:rPr lang="en-US" dirty="0"/>
              <a:t>markets and aggressively manage these for speculative profit. The </a:t>
            </a:r>
            <a:r>
              <a:rPr lang="en-US" dirty="0" smtClean="0"/>
              <a:t>Reserve Bank </a:t>
            </a:r>
            <a:r>
              <a:rPr lang="en-US" dirty="0"/>
              <a:t>of New Zealand (RBNZ) is New Zealand’s central bank, and is </a:t>
            </a:r>
            <a:r>
              <a:rPr lang="en-US" dirty="0" smtClean="0"/>
              <a:t>scheduled to </a:t>
            </a:r>
            <a:r>
              <a:rPr lang="en-US" dirty="0"/>
              <a:t>announce its policy rate decision within the week. The consensus </a:t>
            </a:r>
            <a:r>
              <a:rPr lang="en-US" dirty="0" smtClean="0"/>
              <a:t>forecast among </a:t>
            </a:r>
            <a:r>
              <a:rPr lang="en-US" dirty="0"/>
              <a:t>economists is that the RBNZ will leave rates unchanged, but </a:t>
            </a:r>
            <a:r>
              <a:rPr lang="en-US" dirty="0" err="1" smtClean="0"/>
              <a:t>Bhattathiri</a:t>
            </a:r>
            <a:r>
              <a:rPr lang="en-US" dirty="0"/>
              <a:t> </a:t>
            </a:r>
            <a:r>
              <a:rPr lang="en-US" dirty="0" smtClean="0"/>
              <a:t>believes </a:t>
            </a:r>
            <a:r>
              <a:rPr lang="en-US" dirty="0"/>
              <a:t>that the RBNZ will surprise the markets with a rate hike</a:t>
            </a:r>
            <a:r>
              <a:rPr lang="en-US" dirty="0" smtClean="0"/>
              <a:t>.</a:t>
            </a:r>
          </a:p>
          <a:p>
            <a:r>
              <a:rPr lang="en-US" b="1" dirty="0"/>
              <a:t>2 </a:t>
            </a:r>
            <a:r>
              <a:rPr lang="en-US" dirty="0"/>
              <a:t>Given her market view, </a:t>
            </a:r>
            <a:r>
              <a:rPr lang="en-US" dirty="0" err="1"/>
              <a:t>Bhattathiri</a:t>
            </a:r>
            <a:r>
              <a:rPr lang="en-US" dirty="0"/>
              <a:t> would </a:t>
            </a:r>
            <a:r>
              <a:rPr lang="en-US" i="1" dirty="0"/>
              <a:t>most likely </a:t>
            </a:r>
            <a:r>
              <a:rPr lang="en-US" dirty="0"/>
              <a:t>choose which of </a:t>
            </a:r>
            <a:r>
              <a:rPr lang="en-US" dirty="0" smtClean="0"/>
              <a:t>the following </a:t>
            </a:r>
            <a:r>
              <a:rPr lang="en-US" dirty="0"/>
              <a:t>long positions?</a:t>
            </a:r>
          </a:p>
          <a:p>
            <a:r>
              <a:rPr lang="en-US" b="1" dirty="0"/>
              <a:t>A </a:t>
            </a:r>
            <a:r>
              <a:rPr lang="en-US" dirty="0" smtClean="0"/>
              <a:t>5-delta put </a:t>
            </a:r>
            <a:r>
              <a:rPr lang="en-US" dirty="0"/>
              <a:t>option on NZD/AUD</a:t>
            </a:r>
          </a:p>
          <a:p>
            <a:r>
              <a:rPr lang="en-US" b="1" dirty="0"/>
              <a:t>B </a:t>
            </a:r>
            <a:r>
              <a:rPr lang="en-US" dirty="0" smtClean="0"/>
              <a:t>10-delta put </a:t>
            </a:r>
            <a:r>
              <a:rPr lang="en-US" dirty="0"/>
              <a:t>option on </a:t>
            </a:r>
            <a:r>
              <a:rPr lang="en-US" dirty="0" smtClean="0"/>
              <a:t>USD/NZD</a:t>
            </a:r>
          </a:p>
          <a:p>
            <a:r>
              <a:rPr lang="en-US" b="1" dirty="0"/>
              <a:t>C </a:t>
            </a:r>
            <a:r>
              <a:rPr lang="en-US" dirty="0"/>
              <a:t>Put spread on JPY/NZD using </a:t>
            </a:r>
            <a:r>
              <a:rPr lang="en-US" dirty="0" smtClean="0"/>
              <a:t>10-delta and 25-delta options</a:t>
            </a:r>
            <a:endParaRPr lang="en-US" dirty="0"/>
          </a:p>
        </p:txBody>
      </p:sp>
    </p:spTree>
    <p:extLst>
      <p:ext uri="{BB962C8B-B14F-4D97-AF65-F5344CB8AC3E}">
        <p14:creationId xmlns:p14="http://schemas.microsoft.com/office/powerpoint/2010/main" val="41121618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70000" lnSpcReduction="20000"/>
          </a:bodyPr>
          <a:lstStyle/>
          <a:p>
            <a:r>
              <a:rPr lang="en-US" dirty="0"/>
              <a:t>Jasmine Khan, analyst at </a:t>
            </a:r>
            <a:r>
              <a:rPr lang="en-US" dirty="0" smtClean="0"/>
              <a:t>UK-based </a:t>
            </a:r>
            <a:r>
              <a:rPr lang="en-US" dirty="0" err="1" smtClean="0"/>
              <a:t>Brixworth</a:t>
            </a:r>
            <a:r>
              <a:rPr lang="en-US" dirty="0" smtClean="0"/>
              <a:t> </a:t>
            </a:r>
            <a:r>
              <a:rPr lang="en-US" dirty="0"/>
              <a:t>&amp; St. Ives Asset </a:t>
            </a:r>
            <a:r>
              <a:rPr lang="en-US" dirty="0" smtClean="0"/>
              <a:t>Management, has </a:t>
            </a:r>
            <a:r>
              <a:rPr lang="en-US" dirty="0"/>
              <a:t>been instructed by the management team to reduce hedging costs for </a:t>
            </a:r>
            <a:r>
              <a:rPr lang="en-US" dirty="0" smtClean="0"/>
              <a:t>the firm’s </a:t>
            </a:r>
            <a:r>
              <a:rPr lang="en-US" dirty="0"/>
              <a:t>Aggressive Growth Fund, and that more currency exposure—both </a:t>
            </a:r>
            <a:r>
              <a:rPr lang="en-US" dirty="0" smtClean="0"/>
              <a:t>downside risk </a:t>
            </a:r>
            <a:r>
              <a:rPr lang="en-US" dirty="0"/>
              <a:t>and upside potential—will have to be accepted and managed. Currently, </a:t>
            </a:r>
            <a:r>
              <a:rPr lang="en-US" dirty="0" smtClean="0"/>
              <a:t>the fund’s ZAR-denominated foreign-currency</a:t>
            </a:r>
            <a:r>
              <a:rPr lang="en-US" dirty="0"/>
              <a:t> </a:t>
            </a:r>
            <a:r>
              <a:rPr lang="en-US" dirty="0" smtClean="0"/>
              <a:t>asset </a:t>
            </a:r>
            <a:r>
              <a:rPr lang="en-US" dirty="0"/>
              <a:t>exposures are being </a:t>
            </a:r>
            <a:r>
              <a:rPr lang="en-US" dirty="0" smtClean="0"/>
              <a:t>hedged with </a:t>
            </a:r>
            <a:r>
              <a:rPr lang="en-US" dirty="0"/>
              <a:t>a </a:t>
            </a:r>
            <a:r>
              <a:rPr lang="en-US" dirty="0" smtClean="0"/>
              <a:t>25-delta risk </a:t>
            </a:r>
            <a:r>
              <a:rPr lang="en-US" dirty="0"/>
              <a:t>reversal (on the ZAR/GBP cross rate). The current </a:t>
            </a:r>
            <a:r>
              <a:rPr lang="en-US" dirty="0" smtClean="0"/>
              <a:t>ZAR/ GBP </a:t>
            </a:r>
            <a:r>
              <a:rPr lang="en-US" dirty="0"/>
              <a:t>spot rate is 13.1350</a:t>
            </a:r>
            <a:r>
              <a:rPr lang="en-US" dirty="0" smtClean="0"/>
              <a:t>.</a:t>
            </a:r>
          </a:p>
          <a:p>
            <a:r>
              <a:rPr lang="en-US" b="1" dirty="0"/>
              <a:t>3 </a:t>
            </a:r>
            <a:r>
              <a:rPr lang="en-US" dirty="0"/>
              <a:t>Among the following, replacing the current risk reversal hedge with a </a:t>
            </a:r>
            <a:r>
              <a:rPr lang="en-US" dirty="0" smtClean="0"/>
              <a:t>long position </a:t>
            </a:r>
            <a:r>
              <a:rPr lang="en-US" dirty="0"/>
              <a:t>in which of the following would </a:t>
            </a:r>
            <a:r>
              <a:rPr lang="en-US" i="1" dirty="0"/>
              <a:t>best </a:t>
            </a:r>
            <a:r>
              <a:rPr lang="en-US" dirty="0"/>
              <a:t>meet Khan’s instructions</a:t>
            </a:r>
            <a:r>
              <a:rPr lang="en-US" dirty="0" smtClean="0"/>
              <a:t>? (</a:t>
            </a:r>
            <a:r>
              <a:rPr lang="en-US" dirty="0"/>
              <a:t>All use the ZAR/GBP.)</a:t>
            </a:r>
          </a:p>
          <a:p>
            <a:r>
              <a:rPr lang="en-US" b="1" dirty="0"/>
              <a:t>A </a:t>
            </a:r>
            <a:r>
              <a:rPr lang="en-US" dirty="0" smtClean="0"/>
              <a:t>10-delta risk </a:t>
            </a:r>
            <a:r>
              <a:rPr lang="en-US" dirty="0"/>
              <a:t>reversal</a:t>
            </a:r>
          </a:p>
          <a:p>
            <a:r>
              <a:rPr lang="en-US" b="1" dirty="0"/>
              <a:t>B </a:t>
            </a:r>
            <a:r>
              <a:rPr lang="en-US" dirty="0"/>
              <a:t>Put option with a 13.1300 strike</a:t>
            </a:r>
          </a:p>
          <a:p>
            <a:r>
              <a:rPr lang="en-US" b="1" dirty="0"/>
              <a:t>C </a:t>
            </a:r>
            <a:r>
              <a:rPr lang="en-US" dirty="0"/>
              <a:t>Call option with a 13.1350 strike</a:t>
            </a:r>
            <a:endParaRPr lang="en-US" dirty="0"/>
          </a:p>
        </p:txBody>
      </p:sp>
    </p:spTree>
    <p:extLst>
      <p:ext uri="{BB962C8B-B14F-4D97-AF65-F5344CB8AC3E}">
        <p14:creationId xmlns:p14="http://schemas.microsoft.com/office/powerpoint/2010/main" val="22954805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55000" lnSpcReduction="20000"/>
          </a:bodyPr>
          <a:lstStyle/>
          <a:p>
            <a:r>
              <a:rPr lang="en-US" dirty="0" err="1"/>
              <a:t>Bao</a:t>
            </a:r>
            <a:r>
              <a:rPr lang="en-US" dirty="0"/>
              <a:t> Zhang is a market analyst at South Korea–based Kwangju Capital, </a:t>
            </a:r>
            <a:r>
              <a:rPr lang="en-US" dirty="0" smtClean="0"/>
              <a:t>an investment </a:t>
            </a:r>
            <a:r>
              <a:rPr lang="en-US" dirty="0"/>
              <a:t>firm that offers several actively managed investment trusts for </a:t>
            </a:r>
            <a:r>
              <a:rPr lang="en-US" dirty="0" smtClean="0"/>
              <a:t>its clients</a:t>
            </a:r>
            <a:r>
              <a:rPr lang="en-US" dirty="0"/>
              <a:t>. She notices that the exchange rate for the Philippines Peso (</a:t>
            </a:r>
            <a:r>
              <a:rPr lang="en-US" dirty="0" smtClean="0"/>
              <a:t>PHP/USD) is </a:t>
            </a:r>
            <a:r>
              <a:rPr lang="en-US" dirty="0"/>
              <a:t>increasing (PHP is depreciating) toward its </a:t>
            </a:r>
            <a:r>
              <a:rPr lang="en-US" dirty="0" smtClean="0"/>
              <a:t>200-day moving </a:t>
            </a:r>
            <a:r>
              <a:rPr lang="en-US" dirty="0"/>
              <a:t>average </a:t>
            </a:r>
            <a:r>
              <a:rPr lang="en-US" dirty="0" smtClean="0"/>
              <a:t>located in </a:t>
            </a:r>
            <a:r>
              <a:rPr lang="en-US" dirty="0"/>
              <a:t>the 42.2500 area (the current spot rate is 42.2475). She mentions this </a:t>
            </a:r>
            <a:r>
              <a:rPr lang="en-US" dirty="0" smtClean="0"/>
              <a:t>to Akiko </a:t>
            </a:r>
            <a:r>
              <a:rPr lang="en-US" dirty="0"/>
              <a:t>Takahashi, a portfolio manager for one of the firm’s investment </a:t>
            </a:r>
            <a:r>
              <a:rPr lang="en-US" dirty="0" smtClean="0"/>
              <a:t>vehicles. Takahashi’s </a:t>
            </a:r>
            <a:r>
              <a:rPr lang="en-US" dirty="0"/>
              <a:t>view, based on studying economic fundamentals, is that the </a:t>
            </a:r>
            <a:r>
              <a:rPr lang="en-US" dirty="0" smtClean="0"/>
              <a:t>PHP/ USD </a:t>
            </a:r>
            <a:r>
              <a:rPr lang="en-US" dirty="0"/>
              <a:t>rate should continue to increase, but after speaking with Zhang she is </a:t>
            </a:r>
            <a:r>
              <a:rPr lang="en-US" dirty="0" smtClean="0"/>
              <a:t>less sure</a:t>
            </a:r>
            <a:r>
              <a:rPr lang="en-US" dirty="0"/>
              <a:t>. After further conversation, Zhang and Takahashi come to the view that </a:t>
            </a:r>
            <a:r>
              <a:rPr lang="en-US" dirty="0" smtClean="0"/>
              <a:t>the PHP/USD </a:t>
            </a:r>
            <a:r>
              <a:rPr lang="en-US" dirty="0"/>
              <a:t>spot rate will either break through the 42.2500 level and gain </a:t>
            </a:r>
            <a:r>
              <a:rPr lang="en-US" dirty="0" smtClean="0"/>
              <a:t>upward momentum </a:t>
            </a:r>
            <a:r>
              <a:rPr lang="en-US" dirty="0"/>
              <a:t>through the 42.2600 level, or stall at the 42.2500 level and then </a:t>
            </a:r>
            <a:r>
              <a:rPr lang="en-US" dirty="0" smtClean="0"/>
              <a:t>drop down </a:t>
            </a:r>
            <a:r>
              <a:rPr lang="en-US" dirty="0"/>
              <a:t>through the 42.2400 level as frustrated long positions exit the market. </a:t>
            </a:r>
            <a:r>
              <a:rPr lang="en-US" dirty="0" smtClean="0"/>
              <a:t>They decide </a:t>
            </a:r>
            <a:r>
              <a:rPr lang="en-US" dirty="0"/>
              <a:t>that either scenario has equal probability over the next month</a:t>
            </a:r>
            <a:r>
              <a:rPr lang="en-US" dirty="0" smtClean="0"/>
              <a:t>.</a:t>
            </a:r>
          </a:p>
          <a:p>
            <a:r>
              <a:rPr lang="en-US" b="1" dirty="0"/>
              <a:t>4 </a:t>
            </a:r>
            <a:r>
              <a:rPr lang="en-US" dirty="0"/>
              <a:t>Which of the following positions would </a:t>
            </a:r>
            <a:r>
              <a:rPr lang="en-US" i="1" dirty="0"/>
              <a:t>best </a:t>
            </a:r>
            <a:r>
              <a:rPr lang="en-US" dirty="0"/>
              <a:t>implement Zhang’s </a:t>
            </a:r>
            <a:r>
              <a:rPr lang="en-US" dirty="0" smtClean="0"/>
              <a:t>and Takahashi’s </a:t>
            </a:r>
            <a:r>
              <a:rPr lang="en-US" dirty="0"/>
              <a:t>market view?</a:t>
            </a:r>
          </a:p>
          <a:p>
            <a:r>
              <a:rPr lang="en-US" b="1" dirty="0"/>
              <a:t>A </a:t>
            </a:r>
            <a:r>
              <a:rPr lang="en-US" dirty="0"/>
              <a:t>Long a 42.2450 put and long a 42.2550 call</a:t>
            </a:r>
          </a:p>
          <a:p>
            <a:r>
              <a:rPr lang="en-US" b="1" dirty="0"/>
              <a:t>B </a:t>
            </a:r>
            <a:r>
              <a:rPr lang="en-US" dirty="0"/>
              <a:t>Long a 42.2450 put and short a 42.2400 put</a:t>
            </a:r>
          </a:p>
          <a:p>
            <a:r>
              <a:rPr lang="en-US" b="1" dirty="0"/>
              <a:t>C </a:t>
            </a:r>
            <a:r>
              <a:rPr lang="en-US" dirty="0"/>
              <a:t>Long a 42.2450 put and short a 42.2550 call</a:t>
            </a:r>
            <a:endParaRPr lang="en-US" dirty="0"/>
          </a:p>
        </p:txBody>
      </p:sp>
    </p:spTree>
    <p:extLst>
      <p:ext uri="{BB962C8B-B14F-4D97-AF65-F5344CB8AC3E}">
        <p14:creationId xmlns:p14="http://schemas.microsoft.com/office/powerpoint/2010/main" val="12193994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5.TOOLS OF CURRENCY MANAGEMENT</a:t>
            </a:r>
          </a:p>
        </p:txBody>
      </p:sp>
      <p:sp>
        <p:nvSpPr>
          <p:cNvPr id="3" name="Content Placeholder 2"/>
          <p:cNvSpPr>
            <a:spLocks noGrp="1"/>
          </p:cNvSpPr>
          <p:nvPr>
            <p:ph idx="1"/>
          </p:nvPr>
        </p:nvSpPr>
        <p:spPr/>
        <p:txBody>
          <a:bodyPr>
            <a:normAutofit fontScale="62500" lnSpcReduction="20000"/>
          </a:bodyPr>
          <a:lstStyle/>
          <a:p>
            <a:r>
              <a:rPr lang="en-US" dirty="0"/>
              <a:t>Annie </a:t>
            </a:r>
            <a:r>
              <a:rPr lang="en-US" dirty="0" err="1"/>
              <a:t>McYelland</a:t>
            </a:r>
            <a:r>
              <a:rPr lang="en-US" dirty="0"/>
              <a:t> is an analyst at </a:t>
            </a:r>
            <a:r>
              <a:rPr lang="en-US" dirty="0" smtClean="0"/>
              <a:t>Scotland-based Kilmarnock </a:t>
            </a:r>
            <a:r>
              <a:rPr lang="en-US" dirty="0"/>
              <a:t>Capital. </a:t>
            </a:r>
            <a:r>
              <a:rPr lang="en-US" dirty="0" smtClean="0"/>
              <a:t>The firm </a:t>
            </a:r>
            <a:r>
              <a:rPr lang="en-US" dirty="0"/>
              <a:t>is considering a USD10,000,000 investment in an S&amp;P 500 Index </a:t>
            </a:r>
            <a:r>
              <a:rPr lang="en-US" dirty="0" smtClean="0"/>
              <a:t>fund. </a:t>
            </a:r>
            <a:r>
              <a:rPr lang="en-US" dirty="0" err="1" smtClean="0"/>
              <a:t>McYelland</a:t>
            </a:r>
            <a:r>
              <a:rPr lang="en-US" dirty="0" smtClean="0"/>
              <a:t> </a:t>
            </a:r>
            <a:r>
              <a:rPr lang="en-US" dirty="0"/>
              <a:t>is asked to calculate the </a:t>
            </a:r>
            <a:r>
              <a:rPr lang="en-US" dirty="0" smtClean="0"/>
              <a:t>minimum-variance hedge </a:t>
            </a:r>
            <a:r>
              <a:rPr lang="en-US" dirty="0"/>
              <a:t>ratio. She </a:t>
            </a:r>
            <a:r>
              <a:rPr lang="en-US" dirty="0" smtClean="0"/>
              <a:t>collects the </a:t>
            </a:r>
            <a:r>
              <a:rPr lang="en-US" dirty="0"/>
              <a:t>following statistics based on 10 years of monthly data</a:t>
            </a:r>
            <a:r>
              <a:rPr lang="en-US" dirty="0" smtClean="0"/>
              <a:t>:</a:t>
            </a:r>
          </a:p>
          <a:p>
            <a:endParaRPr lang="en-US" dirty="0"/>
          </a:p>
          <a:p>
            <a:endParaRPr lang="en-US" dirty="0" smtClean="0"/>
          </a:p>
          <a:p>
            <a:endParaRPr lang="en-US" dirty="0"/>
          </a:p>
          <a:p>
            <a:endParaRPr lang="en-US" dirty="0" smtClean="0"/>
          </a:p>
          <a:p>
            <a:endParaRPr lang="en-US" dirty="0" smtClean="0"/>
          </a:p>
          <a:p>
            <a:r>
              <a:rPr lang="en-US" b="1" dirty="0"/>
              <a:t>5 </a:t>
            </a:r>
            <a:r>
              <a:rPr lang="en-US" dirty="0"/>
              <a:t>Which of the following positions would </a:t>
            </a:r>
            <a:r>
              <a:rPr lang="en-US" i="1" dirty="0"/>
              <a:t>best </a:t>
            </a:r>
            <a:r>
              <a:rPr lang="en-US" dirty="0"/>
              <a:t>implement </a:t>
            </a:r>
            <a:r>
              <a:rPr lang="en-US" dirty="0" smtClean="0"/>
              <a:t>Kilmarnock Capital’s minimum-variance hedge</a:t>
            </a:r>
            <a:r>
              <a:rPr lang="en-US" dirty="0"/>
              <a:t>?</a:t>
            </a:r>
          </a:p>
          <a:p>
            <a:r>
              <a:rPr lang="en-US" b="1" dirty="0"/>
              <a:t>A </a:t>
            </a:r>
            <a:r>
              <a:rPr lang="en-US" dirty="0"/>
              <a:t>Long a USD/GBP forward contract with a notional size </a:t>
            </a:r>
            <a:r>
              <a:rPr lang="en-US" dirty="0" smtClean="0"/>
              <a:t>of USD1.2 </a:t>
            </a:r>
            <a:r>
              <a:rPr lang="en-US" dirty="0"/>
              <a:t>million</a:t>
            </a:r>
          </a:p>
          <a:p>
            <a:r>
              <a:rPr lang="en-US" b="1" dirty="0"/>
              <a:t>B </a:t>
            </a:r>
            <a:r>
              <a:rPr lang="en-US" dirty="0"/>
              <a:t>Long a USD/GBP forward contract with a notional size </a:t>
            </a:r>
            <a:r>
              <a:rPr lang="en-US" dirty="0" smtClean="0"/>
              <a:t>of USD3.3 </a:t>
            </a:r>
            <a:r>
              <a:rPr lang="en-US" dirty="0"/>
              <a:t>million</a:t>
            </a:r>
          </a:p>
          <a:p>
            <a:r>
              <a:rPr lang="en-US" b="1" dirty="0"/>
              <a:t>C </a:t>
            </a:r>
            <a:r>
              <a:rPr lang="en-US" dirty="0"/>
              <a:t>Short a USD/GBP forward contract with a notional size </a:t>
            </a:r>
            <a:r>
              <a:rPr lang="en-US" dirty="0" smtClean="0"/>
              <a:t>of USD2.0 </a:t>
            </a:r>
            <a:r>
              <a:rPr lang="en-US" dirty="0"/>
              <a:t>million</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25095184"/>
              </p:ext>
            </p:extLst>
          </p:nvPr>
        </p:nvGraphicFramePr>
        <p:xfrm>
          <a:off x="1447800" y="2971800"/>
          <a:ext cx="6096000" cy="904240"/>
        </p:xfrm>
        <a:graphic>
          <a:graphicData uri="http://schemas.openxmlformats.org/drawingml/2006/table">
            <a:tbl>
              <a:tblPr firstRow="1" bandRow="1">
                <a:tableStyleId>{5C22544A-7EE6-4342-B048-85BDC9FD1C3A}</a:tableStyleId>
              </a:tblPr>
              <a:tblGrid>
                <a:gridCol w="2032000"/>
                <a:gridCol w="2032000"/>
                <a:gridCol w="2032000"/>
              </a:tblGrid>
              <a:tr h="533400">
                <a:tc>
                  <a:txBody>
                    <a:bodyPr/>
                    <a:lstStyle/>
                    <a:p>
                      <a:r>
                        <a:rPr lang="el-GR" dirty="0" smtClean="0"/>
                        <a:t>σ</a:t>
                      </a:r>
                      <a:r>
                        <a:rPr lang="en-US" dirty="0" smtClean="0"/>
                        <a:t>(</a:t>
                      </a:r>
                      <a:r>
                        <a:rPr lang="el-GR" sz="1800" b="1" i="0" u="none" strike="noStrike" kern="1200" baseline="0" dirty="0" smtClean="0">
                          <a:solidFill>
                            <a:schemeClr val="lt1"/>
                          </a:solidFill>
                          <a:latin typeface="+mn-lt"/>
                          <a:ea typeface="+mn-ea"/>
                          <a:cs typeface="+mn-cs"/>
                        </a:rPr>
                        <a:t>%Δ</a:t>
                      </a:r>
                      <a:r>
                        <a:rPr lang="en-US" sz="1800" b="1" i="1" u="none" strike="noStrike" kern="1200" baseline="0" dirty="0" smtClean="0">
                          <a:solidFill>
                            <a:schemeClr val="lt1"/>
                          </a:solidFill>
                          <a:latin typeface="+mn-lt"/>
                          <a:ea typeface="+mn-ea"/>
                          <a:cs typeface="+mn-cs"/>
                        </a:rPr>
                        <a:t>SGBP/USD</a:t>
                      </a:r>
                      <a:r>
                        <a:rPr lang="en-US" dirty="0" smtClean="0"/>
                        <a:t>)</a:t>
                      </a:r>
                      <a:endParaRPr lang="en-US" dirty="0"/>
                    </a:p>
                  </a:txBody>
                  <a:tcPr/>
                </a:tc>
                <a:tc>
                  <a:txBody>
                    <a:bodyPr/>
                    <a:lstStyle/>
                    <a:p>
                      <a:r>
                        <a:rPr lang="el-GR" dirty="0" smtClean="0"/>
                        <a:t>σ</a:t>
                      </a:r>
                      <a:r>
                        <a:rPr lang="en-US" dirty="0" smtClean="0"/>
                        <a:t>(</a:t>
                      </a:r>
                      <a:r>
                        <a:rPr lang="en-US" sz="1800" b="1" i="1" u="none" strike="noStrike" kern="1200" baseline="0" dirty="0" smtClean="0">
                          <a:solidFill>
                            <a:schemeClr val="lt1"/>
                          </a:solidFill>
                          <a:latin typeface="+mn-lt"/>
                          <a:ea typeface="+mn-ea"/>
                          <a:cs typeface="+mn-cs"/>
                        </a:rPr>
                        <a:t>RDC</a:t>
                      </a:r>
                      <a:r>
                        <a:rPr lang="en-US" dirty="0" smtClean="0"/>
                        <a:t>)</a:t>
                      </a:r>
                      <a:endParaRPr lang="en-US" dirty="0"/>
                    </a:p>
                  </a:txBody>
                  <a:tcPr/>
                </a:tc>
                <a:tc>
                  <a:txBody>
                    <a:bodyPr/>
                    <a:lstStyle/>
                    <a:p>
                      <a:r>
                        <a:rPr lang="el-GR" dirty="0" smtClean="0"/>
                        <a:t>ρ</a:t>
                      </a:r>
                      <a:endParaRPr lang="en-US" dirty="0"/>
                    </a:p>
                  </a:txBody>
                  <a:tcPr/>
                </a:tc>
              </a:tr>
              <a:tr h="370840">
                <a:tc>
                  <a:txBody>
                    <a:bodyPr/>
                    <a:lstStyle/>
                    <a:p>
                      <a:r>
                        <a:rPr lang="en-US" dirty="0" smtClean="0"/>
                        <a:t>2.7%</a:t>
                      </a:r>
                      <a:endParaRPr lang="en-US" dirty="0"/>
                    </a:p>
                  </a:txBody>
                  <a:tcPr/>
                </a:tc>
                <a:tc>
                  <a:txBody>
                    <a:bodyPr/>
                    <a:lstStyle/>
                    <a:p>
                      <a:r>
                        <a:rPr lang="en-US" dirty="0" smtClean="0"/>
                        <a:t>4.4%</a:t>
                      </a:r>
                      <a:endParaRPr lang="en-US" dirty="0"/>
                    </a:p>
                  </a:txBody>
                  <a:tcPr/>
                </a:tc>
                <a:tc>
                  <a:txBody>
                    <a:bodyPr/>
                    <a:lstStyle/>
                    <a:p>
                      <a:r>
                        <a:rPr lang="en-US" dirty="0" smtClean="0"/>
                        <a:t>0.2</a:t>
                      </a:r>
                      <a:endParaRPr lang="en-US" dirty="0"/>
                    </a:p>
                  </a:txBody>
                  <a:tcPr/>
                </a:tc>
              </a:tr>
            </a:tbl>
          </a:graphicData>
        </a:graphic>
      </p:graphicFrame>
    </p:spTree>
    <p:extLst>
      <p:ext uri="{BB962C8B-B14F-4D97-AF65-F5344CB8AC3E}">
        <p14:creationId xmlns:p14="http://schemas.microsoft.com/office/powerpoint/2010/main" val="2898391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6.CURRENCY </a:t>
            </a:r>
            <a:r>
              <a:rPr lang="en-US" sz="3200" dirty="0"/>
              <a:t>MANAGEMENT </a:t>
            </a:r>
            <a:r>
              <a:rPr lang="en-US" sz="3200" dirty="0" smtClean="0"/>
              <a:t>FOR EMERGING MARKET CURRENCIES</a:t>
            </a:r>
            <a:endParaRPr lang="en-US" sz="3200" dirty="0"/>
          </a:p>
        </p:txBody>
      </p:sp>
      <p:sp>
        <p:nvSpPr>
          <p:cNvPr id="3" name="Content Placeholder 2"/>
          <p:cNvSpPr>
            <a:spLocks noGrp="1"/>
          </p:cNvSpPr>
          <p:nvPr>
            <p:ph idx="1"/>
          </p:nvPr>
        </p:nvSpPr>
        <p:spPr/>
        <p:txBody>
          <a:bodyPr>
            <a:normAutofit/>
          </a:bodyPr>
          <a:lstStyle/>
          <a:p>
            <a:r>
              <a:rPr lang="en-US" sz="2400" b="1" dirty="0" smtClean="0"/>
              <a:t>6.1 </a:t>
            </a:r>
            <a:r>
              <a:rPr lang="en-US" sz="2400" b="1" dirty="0"/>
              <a:t>Special Considerations in Managing Emerging </a:t>
            </a:r>
            <a:r>
              <a:rPr lang="en-US" sz="2400" b="1" dirty="0" smtClean="0"/>
              <a:t>Market Currency </a:t>
            </a:r>
            <a:r>
              <a:rPr lang="en-US" sz="2400" b="1" dirty="0"/>
              <a:t>Exposures</a:t>
            </a:r>
            <a:endParaRPr lang="en-US" sz="2400" b="1" dirty="0" smtClean="0"/>
          </a:p>
          <a:p>
            <a:r>
              <a:rPr lang="en-US" sz="2400" dirty="0" smtClean="0"/>
              <a:t>Managing </a:t>
            </a:r>
            <a:r>
              <a:rPr lang="en-US" sz="2400" dirty="0"/>
              <a:t>emerging market currency exposure involves unique challenges. </a:t>
            </a:r>
            <a:r>
              <a:rPr lang="en-US" sz="2400" dirty="0" smtClean="0"/>
              <a:t>Perhaps the </a:t>
            </a:r>
            <a:r>
              <a:rPr lang="en-US" sz="2400" dirty="0"/>
              <a:t>two most important considerations are (1) higher trading costs than the </a:t>
            </a:r>
            <a:r>
              <a:rPr lang="en-US" sz="2400" dirty="0" smtClean="0"/>
              <a:t>major currencies </a:t>
            </a:r>
            <a:r>
              <a:rPr lang="en-US" sz="2400" dirty="0"/>
              <a:t>under “normal” market conditions, and (2) the increased likelihood </a:t>
            </a:r>
            <a:r>
              <a:rPr lang="en-US" sz="2400" dirty="0" smtClean="0"/>
              <a:t>of extreme </a:t>
            </a:r>
            <a:r>
              <a:rPr lang="en-US" sz="2400" dirty="0"/>
              <a:t>market events and severe illiquidity under stressed market conditions.</a:t>
            </a:r>
            <a:endParaRPr lang="en-US" sz="2400" dirty="0"/>
          </a:p>
        </p:txBody>
      </p:sp>
    </p:spTree>
    <p:extLst>
      <p:ext uri="{BB962C8B-B14F-4D97-AF65-F5344CB8AC3E}">
        <p14:creationId xmlns:p14="http://schemas.microsoft.com/office/powerpoint/2010/main" val="28744491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6.CURRENCY MANAGEMENT FOR EMERGING MARKET CURRENCIES</a:t>
            </a:r>
          </a:p>
        </p:txBody>
      </p:sp>
      <p:sp>
        <p:nvSpPr>
          <p:cNvPr id="3" name="Content Placeholder 2"/>
          <p:cNvSpPr>
            <a:spLocks noGrp="1"/>
          </p:cNvSpPr>
          <p:nvPr>
            <p:ph idx="1"/>
          </p:nvPr>
        </p:nvSpPr>
        <p:spPr/>
        <p:txBody>
          <a:bodyPr>
            <a:normAutofit/>
          </a:bodyPr>
          <a:lstStyle/>
          <a:p>
            <a:r>
              <a:rPr lang="en-US" sz="2400" b="1" dirty="0" smtClean="0"/>
              <a:t>6.2 Non-Deliverable Forwards</a:t>
            </a:r>
          </a:p>
          <a:p>
            <a:r>
              <a:rPr lang="en-US" sz="2400" dirty="0" smtClean="0"/>
              <a:t>Currencies </a:t>
            </a:r>
            <a:r>
              <a:rPr lang="en-US" sz="2400" dirty="0"/>
              <a:t>of many emerging market countries trade with some form of capital </a:t>
            </a:r>
            <a:r>
              <a:rPr lang="en-US" sz="2400" dirty="0" smtClean="0"/>
              <a:t>controls. Where </a:t>
            </a:r>
            <a:r>
              <a:rPr lang="en-US" sz="2400" dirty="0"/>
              <a:t>capital controls exist and delivery in the controlled currency is limited </a:t>
            </a:r>
            <a:r>
              <a:rPr lang="en-US" sz="2400" dirty="0" smtClean="0"/>
              <a:t>by the </a:t>
            </a:r>
            <a:r>
              <a:rPr lang="en-US" sz="2400" dirty="0"/>
              <a:t>local government, it is often possible to use what are known as </a:t>
            </a:r>
            <a:r>
              <a:rPr lang="en-US" sz="2400" b="1" dirty="0" smtClean="0"/>
              <a:t>non-deliverable forwards </a:t>
            </a:r>
            <a:r>
              <a:rPr lang="en-US" sz="2400" dirty="0"/>
              <a:t>(NDFs). These are similar to regular forward contracts, but they are </a:t>
            </a:r>
            <a:r>
              <a:rPr lang="en-US" sz="2400" dirty="0" smtClean="0"/>
              <a:t>cash settled </a:t>
            </a:r>
            <a:r>
              <a:rPr lang="en-US" sz="2400" dirty="0"/>
              <a:t>(in the </a:t>
            </a:r>
            <a:r>
              <a:rPr lang="en-US" sz="2400" dirty="0" smtClean="0"/>
              <a:t>non-controlled currency </a:t>
            </a:r>
            <a:r>
              <a:rPr lang="en-US" sz="2400" dirty="0"/>
              <a:t>of the currency pair) rather than </a:t>
            </a:r>
            <a:r>
              <a:rPr lang="en-US" sz="2400" dirty="0" smtClean="0"/>
              <a:t>physically settled </a:t>
            </a:r>
            <a:r>
              <a:rPr lang="en-US" sz="2400" dirty="0"/>
              <a:t>(the controlled currency is neither delivered nor received).</a:t>
            </a:r>
            <a:endParaRPr lang="en-US" sz="2400" dirty="0"/>
          </a:p>
        </p:txBody>
      </p:sp>
    </p:spTree>
    <p:extLst>
      <p:ext uri="{BB962C8B-B14F-4D97-AF65-F5344CB8AC3E}">
        <p14:creationId xmlns:p14="http://schemas.microsoft.com/office/powerpoint/2010/main" val="3802881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6.CURRENCY MANAGEMENT FOR EMERGING MARKET CURRENCIES</a:t>
            </a:r>
          </a:p>
        </p:txBody>
      </p:sp>
      <p:sp>
        <p:nvSpPr>
          <p:cNvPr id="3" name="Content Placeholder 2"/>
          <p:cNvSpPr>
            <a:spLocks noGrp="1"/>
          </p:cNvSpPr>
          <p:nvPr>
            <p:ph idx="1"/>
          </p:nvPr>
        </p:nvSpPr>
        <p:spPr/>
        <p:txBody>
          <a:bodyPr>
            <a:normAutofit/>
          </a:bodyPr>
          <a:lstStyle/>
          <a:p>
            <a:r>
              <a:rPr lang="en-US" sz="2400" dirty="0" smtClean="0"/>
              <a:t>Example 10:</a:t>
            </a:r>
          </a:p>
          <a:p>
            <a:r>
              <a:rPr lang="en-US" sz="2400" dirty="0" smtClean="0"/>
              <a:t>a </a:t>
            </a:r>
            <a:r>
              <a:rPr lang="en-US" sz="2400" dirty="0"/>
              <a:t>trader could enter into a long position in a </a:t>
            </a:r>
            <a:r>
              <a:rPr lang="en-US" sz="2400" dirty="0" smtClean="0"/>
              <a:t>three-month NDF for the </a:t>
            </a:r>
            <a:r>
              <a:rPr lang="en-US" sz="2400" dirty="0"/>
              <a:t>BRL/USD. Note that the BRL—the currency with capital controls—is the </a:t>
            </a:r>
            <a:r>
              <a:rPr lang="en-US" sz="2400" dirty="0" smtClean="0"/>
              <a:t>price currency </a:t>
            </a:r>
            <a:r>
              <a:rPr lang="en-US" sz="2400" dirty="0"/>
              <a:t>and the base currency, the USD, is the currency that settlement of the </a:t>
            </a:r>
            <a:r>
              <a:rPr lang="en-US" sz="2400" dirty="0" smtClean="0"/>
              <a:t>NDF will </a:t>
            </a:r>
            <a:r>
              <a:rPr lang="en-US" sz="2400" dirty="0"/>
              <a:t>be made in. Assume that the current </a:t>
            </a:r>
            <a:r>
              <a:rPr lang="en-US" sz="2400" dirty="0" smtClean="0"/>
              <a:t>all-in rate </a:t>
            </a:r>
            <a:r>
              <a:rPr lang="en-US" sz="2400" dirty="0"/>
              <a:t>for the NDF is 2.0280 and </a:t>
            </a:r>
            <a:r>
              <a:rPr lang="en-US" sz="2400" dirty="0" smtClean="0"/>
              <a:t>the trader </a:t>
            </a:r>
            <a:r>
              <a:rPr lang="en-US" sz="2400" dirty="0"/>
              <a:t>uses an NDF with a notional size of USD1,000,000. Suppose that three </a:t>
            </a:r>
            <a:r>
              <a:rPr lang="en-US" sz="2400" dirty="0" smtClean="0"/>
              <a:t>months later </a:t>
            </a:r>
            <a:r>
              <a:rPr lang="en-US" sz="2400" dirty="0"/>
              <a:t>the BRL/USD spot rate is 2.0300 and the trader closes out the existing NDF </a:t>
            </a:r>
            <a:r>
              <a:rPr lang="en-US" sz="2400" dirty="0" smtClean="0"/>
              <a:t>contract with </a:t>
            </a:r>
            <a:r>
              <a:rPr lang="en-US" sz="2400" dirty="0"/>
              <a:t>an equal and offsetting spot transaction at this rate.</a:t>
            </a:r>
            <a:endParaRPr lang="en-US" sz="2400" dirty="0"/>
          </a:p>
        </p:txBody>
      </p:sp>
    </p:spTree>
    <p:extLst>
      <p:ext uri="{BB962C8B-B14F-4D97-AF65-F5344CB8AC3E}">
        <p14:creationId xmlns:p14="http://schemas.microsoft.com/office/powerpoint/2010/main" val="132276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2.CURRENCY </a:t>
            </a:r>
            <a:r>
              <a:rPr lang="en-US" sz="2800" dirty="0"/>
              <a:t>RISK AND PORTFOLIO RETURN AND RISK</a:t>
            </a:r>
          </a:p>
        </p:txBody>
      </p:sp>
      <p:sp>
        <p:nvSpPr>
          <p:cNvPr id="3" name="Content Placeholder 2"/>
          <p:cNvSpPr>
            <a:spLocks noGrp="1"/>
          </p:cNvSpPr>
          <p:nvPr>
            <p:ph idx="1"/>
          </p:nvPr>
        </p:nvSpPr>
        <p:spPr/>
        <p:txBody>
          <a:bodyPr>
            <a:normAutofit lnSpcReduction="10000"/>
          </a:bodyPr>
          <a:lstStyle/>
          <a:p>
            <a:r>
              <a:rPr lang="en-US" sz="2400" b="1" dirty="0" smtClean="0"/>
              <a:t>2.1 </a:t>
            </a:r>
            <a:r>
              <a:rPr lang="en-US" sz="2400" b="1" dirty="0"/>
              <a:t>Return </a:t>
            </a:r>
            <a:r>
              <a:rPr lang="en-US" sz="2400" b="1" dirty="0" smtClean="0"/>
              <a:t>Decomposition</a:t>
            </a:r>
          </a:p>
          <a:p>
            <a:r>
              <a:rPr lang="en-US" sz="2400" dirty="0"/>
              <a:t>A </a:t>
            </a:r>
            <a:r>
              <a:rPr lang="en-US" sz="2400" b="1" dirty="0"/>
              <a:t>domestic asset </a:t>
            </a:r>
            <a:r>
              <a:rPr lang="en-US" sz="2400" dirty="0"/>
              <a:t>is an asset that trades in the investor’s </a:t>
            </a:r>
            <a:r>
              <a:rPr lang="en-US" sz="2400" b="1" dirty="0"/>
              <a:t>domestic currency </a:t>
            </a:r>
            <a:r>
              <a:rPr lang="en-US" sz="2400" dirty="0"/>
              <a:t>(</a:t>
            </a:r>
            <a:r>
              <a:rPr lang="en-US" sz="2400" dirty="0" smtClean="0"/>
              <a:t>or </a:t>
            </a:r>
            <a:r>
              <a:rPr lang="en-US" sz="2400" b="1" dirty="0" smtClean="0"/>
              <a:t>home </a:t>
            </a:r>
            <a:r>
              <a:rPr lang="en-US" sz="2400" b="1" dirty="0"/>
              <a:t>currency</a:t>
            </a:r>
            <a:r>
              <a:rPr lang="en-US" sz="2400" dirty="0" smtClean="0"/>
              <a:t>).</a:t>
            </a:r>
          </a:p>
          <a:p>
            <a:r>
              <a:rPr lang="en-US" sz="2400" b="1" dirty="0"/>
              <a:t>Foreign assets </a:t>
            </a:r>
            <a:r>
              <a:rPr lang="en-US" sz="2400" dirty="0"/>
              <a:t>are assets denominated in currencies other than the investor’s </a:t>
            </a:r>
            <a:r>
              <a:rPr lang="en-US" sz="2400" dirty="0" smtClean="0"/>
              <a:t>home currency.</a:t>
            </a:r>
          </a:p>
          <a:p>
            <a:r>
              <a:rPr lang="en-US" sz="2400" dirty="0"/>
              <a:t>The return on a foreign asset will be affected by exchange rate </a:t>
            </a:r>
            <a:r>
              <a:rPr lang="en-US" sz="2400" dirty="0" smtClean="0"/>
              <a:t>movements in </a:t>
            </a:r>
            <a:r>
              <a:rPr lang="en-US" sz="2400" dirty="0"/>
              <a:t>the home currency against the </a:t>
            </a:r>
            <a:r>
              <a:rPr lang="en-US" sz="2400" b="1" dirty="0"/>
              <a:t>foreign currency</a:t>
            </a:r>
            <a:r>
              <a:rPr lang="en-US" sz="2400" dirty="0" smtClean="0"/>
              <a:t>.</a:t>
            </a:r>
          </a:p>
          <a:p>
            <a:r>
              <a:rPr lang="en-US" sz="2400" i="1" dirty="0"/>
              <a:t>RDC </a:t>
            </a:r>
            <a:r>
              <a:rPr lang="en-US" sz="2400" dirty="0"/>
              <a:t>= (1 + </a:t>
            </a:r>
            <a:r>
              <a:rPr lang="en-US" sz="2400" i="1" dirty="0"/>
              <a:t>RFC</a:t>
            </a:r>
            <a:r>
              <a:rPr lang="en-US" sz="2400" dirty="0"/>
              <a:t>)(1 + </a:t>
            </a:r>
            <a:r>
              <a:rPr lang="en-US" sz="2400" i="1" dirty="0"/>
              <a:t>RFX</a:t>
            </a:r>
            <a:r>
              <a:rPr lang="en-US" sz="2400" dirty="0"/>
              <a:t>) – </a:t>
            </a:r>
            <a:r>
              <a:rPr lang="en-US" sz="2400" dirty="0" smtClean="0"/>
              <a:t>1</a:t>
            </a:r>
          </a:p>
          <a:p>
            <a:r>
              <a:rPr lang="en-US" sz="2400" dirty="0"/>
              <a:t>where </a:t>
            </a:r>
            <a:r>
              <a:rPr lang="en-US" sz="2400" i="1" dirty="0"/>
              <a:t>RDC </a:t>
            </a:r>
            <a:r>
              <a:rPr lang="en-US" sz="2400" dirty="0"/>
              <a:t>is the </a:t>
            </a:r>
            <a:r>
              <a:rPr lang="en-US" sz="2400" dirty="0" smtClean="0"/>
              <a:t>domestic-currency return </a:t>
            </a:r>
            <a:r>
              <a:rPr lang="en-US" sz="2400" dirty="0"/>
              <a:t>(in percent), </a:t>
            </a:r>
            <a:r>
              <a:rPr lang="en-US" sz="2400" i="1" dirty="0"/>
              <a:t>RFC </a:t>
            </a:r>
            <a:r>
              <a:rPr lang="en-US" sz="2400" dirty="0"/>
              <a:t>is the </a:t>
            </a:r>
            <a:r>
              <a:rPr lang="en-US" sz="2400" dirty="0" smtClean="0"/>
              <a:t>foreign-currency return</a:t>
            </a:r>
            <a:r>
              <a:rPr lang="en-US" sz="2400" dirty="0"/>
              <a:t>, and </a:t>
            </a:r>
            <a:r>
              <a:rPr lang="en-US" sz="2400" i="1" dirty="0"/>
              <a:t>RFX </a:t>
            </a:r>
            <a:r>
              <a:rPr lang="en-US" sz="2400" dirty="0"/>
              <a:t>is the percentage change of the foreign currency against the </a:t>
            </a:r>
            <a:r>
              <a:rPr lang="en-US" sz="2400" dirty="0" smtClean="0"/>
              <a:t>domestic currency</a:t>
            </a:r>
            <a:r>
              <a:rPr lang="en-US" sz="2400" dirty="0"/>
              <a:t>.</a:t>
            </a:r>
          </a:p>
        </p:txBody>
      </p:sp>
    </p:spTree>
    <p:extLst>
      <p:ext uri="{BB962C8B-B14F-4D97-AF65-F5344CB8AC3E}">
        <p14:creationId xmlns:p14="http://schemas.microsoft.com/office/powerpoint/2010/main" val="741577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2.CURRENCY RISK AND PORTFOLIO RETURN AND RISK</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smtClean="0"/>
                  <a:t>Suppose that the foreign-currency return </a:t>
                </a:r>
                <a:r>
                  <a:rPr lang="en-US" sz="2400" dirty="0"/>
                  <a:t>on the </a:t>
                </a:r>
                <a:r>
                  <a:rPr lang="en-US" sz="2400" dirty="0" smtClean="0"/>
                  <a:t>USD-denominated bond </a:t>
                </a:r>
                <a:r>
                  <a:rPr lang="en-US" sz="2400" dirty="0"/>
                  <a:t>is 10% </a:t>
                </a:r>
                <a:r>
                  <a:rPr lang="en-US" sz="2400" dirty="0" smtClean="0"/>
                  <a:t>and the </a:t>
                </a:r>
                <a:r>
                  <a:rPr lang="en-US" sz="2400" dirty="0"/>
                  <a:t>USD appreciates by 5% against the EUR. In this case, the </a:t>
                </a:r>
                <a:r>
                  <a:rPr lang="en-US" sz="2400" dirty="0" smtClean="0"/>
                  <a:t>domestic-currency return to </a:t>
                </a:r>
                <a:r>
                  <a:rPr lang="en-US" sz="2400" dirty="0"/>
                  <a:t>the </a:t>
                </a:r>
                <a:r>
                  <a:rPr lang="en-US" sz="2400" dirty="0" smtClean="0"/>
                  <a:t>euro zone </a:t>
                </a:r>
                <a:r>
                  <a:rPr lang="en-US" sz="2400" dirty="0"/>
                  <a:t>investor will be</a:t>
                </a:r>
                <a:r>
                  <a:rPr lang="en-US" sz="2400" dirty="0" smtClean="0"/>
                  <a:t>:</a:t>
                </a:r>
              </a:p>
              <a:p>
                <a:r>
                  <a:rPr lang="en-US" sz="2400" dirty="0"/>
                  <a:t>(1 + 10%)(1 + 5%) – 1 = (1.10)(1.05) – 1 = 0.155 = 15.5</a:t>
                </a:r>
                <a:r>
                  <a:rPr lang="en-US" sz="2400" dirty="0" smtClean="0"/>
                  <a:t>%</a:t>
                </a:r>
              </a:p>
              <a:p>
                <a:r>
                  <a:rPr lang="en-US" sz="2400" dirty="0" smtClean="0"/>
                  <a:t>The domestic-currency return </a:t>
                </a:r>
                <a:r>
                  <a:rPr lang="en-US" sz="2400" dirty="0"/>
                  <a:t>on a portfolio of multiple foreign assets will be equal </a:t>
                </a:r>
                <a:r>
                  <a:rPr lang="en-US" sz="2400" dirty="0" smtClean="0"/>
                  <a:t>to</a:t>
                </a:r>
              </a:p>
              <a:p>
                <a14:m>
                  <m:oMath xmlns:m="http://schemas.openxmlformats.org/officeDocument/2006/math">
                    <m:nary>
                      <m:naryPr>
                        <m:chr m:val="∑"/>
                        <m:ctrlPr>
                          <a:rPr lang="en-US" sz="2400" i="1" smtClean="0">
                            <a:latin typeface="Cambria Math"/>
                          </a:rPr>
                        </m:ctrlPr>
                      </m:naryPr>
                      <m:sub>
                        <m:r>
                          <m:rPr>
                            <m:brk m:alnAt="23"/>
                          </m:rPr>
                          <a:rPr lang="en-US" sz="2400" b="0" i="1" smtClean="0">
                            <a:latin typeface="Cambria Math"/>
                          </a:rPr>
                          <m:t>𝑖</m:t>
                        </m:r>
                        <m:r>
                          <a:rPr lang="en-US" sz="2400" b="0" i="1" smtClean="0">
                            <a:latin typeface="Cambria Math"/>
                          </a:rPr>
                          <m:t>=1</m:t>
                        </m:r>
                      </m:sub>
                      <m:sup>
                        <m:r>
                          <a:rPr lang="en-US" sz="2400" b="0" i="1" smtClean="0">
                            <a:latin typeface="Cambria Math"/>
                          </a:rPr>
                          <m:t>𝑛</m:t>
                        </m:r>
                      </m:sup>
                      <m:e>
                        <m:r>
                          <a:rPr lang="en-US" sz="2400" b="0" i="1" smtClean="0">
                            <a:latin typeface="Cambria Math"/>
                          </a:rPr>
                          <m:t>𝑤𝑖</m:t>
                        </m:r>
                        <m:d>
                          <m:dPr>
                            <m:ctrlPr>
                              <a:rPr lang="en-US" sz="2400" b="0" i="1" smtClean="0">
                                <a:latin typeface="Cambria Math"/>
                              </a:rPr>
                            </m:ctrlPr>
                          </m:dPr>
                          <m:e>
                            <m:r>
                              <a:rPr lang="en-US" sz="2400" b="0" i="1" smtClean="0">
                                <a:latin typeface="Cambria Math"/>
                              </a:rPr>
                              <m:t>1+</m:t>
                            </m:r>
                            <m:r>
                              <a:rPr lang="en-US" sz="2400" b="0" i="1" smtClean="0">
                                <a:latin typeface="Cambria Math"/>
                              </a:rPr>
                              <m:t>𝑅𝑓𝑐</m:t>
                            </m:r>
                            <m:r>
                              <a:rPr lang="en-US" sz="2400" b="0" i="1" smtClean="0">
                                <a:latin typeface="Cambria Math"/>
                              </a:rPr>
                              <m:t>,</m:t>
                            </m:r>
                            <m:r>
                              <a:rPr lang="en-US" sz="2400" b="0" i="1" smtClean="0">
                                <a:latin typeface="Cambria Math"/>
                              </a:rPr>
                              <m:t>𝑖</m:t>
                            </m:r>
                          </m:e>
                        </m:d>
                        <m:d>
                          <m:dPr>
                            <m:ctrlPr>
                              <a:rPr lang="en-US" sz="2400" b="0" i="1" smtClean="0">
                                <a:latin typeface="Cambria Math"/>
                              </a:rPr>
                            </m:ctrlPr>
                          </m:dPr>
                          <m:e>
                            <m:r>
                              <a:rPr lang="en-US" sz="2400" b="0" i="1" smtClean="0">
                                <a:latin typeface="Cambria Math"/>
                              </a:rPr>
                              <m:t>1+</m:t>
                            </m:r>
                            <m:r>
                              <a:rPr lang="en-US" sz="2400" b="0" i="1" smtClean="0">
                                <a:latin typeface="Cambria Math"/>
                              </a:rPr>
                              <m:t>𝑅𝑓𝑥</m:t>
                            </m:r>
                            <m:r>
                              <a:rPr lang="en-US" sz="2400" b="0" i="1" smtClean="0">
                                <a:latin typeface="Cambria Math"/>
                              </a:rPr>
                              <m:t>,</m:t>
                            </m:r>
                            <m:r>
                              <a:rPr lang="en-US" sz="2400" b="0" i="1" smtClean="0">
                                <a:latin typeface="Cambria Math"/>
                              </a:rPr>
                              <m:t>𝑖</m:t>
                            </m:r>
                          </m:e>
                        </m:d>
                        <m:r>
                          <a:rPr lang="en-US" sz="2400" b="0" i="1" smtClean="0">
                            <a:latin typeface="Cambria Math"/>
                          </a:rPr>
                          <m:t>−1</m:t>
                        </m:r>
                      </m:e>
                    </m:nary>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556" t="-1078" r="-148"/>
                </a:stretch>
              </a:blipFill>
            </p:spPr>
            <p:txBody>
              <a:bodyPr/>
              <a:lstStyle/>
              <a:p>
                <a:r>
                  <a:rPr lang="en-US">
                    <a:noFill/>
                  </a:rPr>
                  <a:t> </a:t>
                </a:r>
              </a:p>
            </p:txBody>
          </p:sp>
        </mc:Fallback>
      </mc:AlternateContent>
    </p:spTree>
    <p:extLst>
      <p:ext uri="{BB962C8B-B14F-4D97-AF65-F5344CB8AC3E}">
        <p14:creationId xmlns:p14="http://schemas.microsoft.com/office/powerpoint/2010/main" val="1558938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2.CURRENCY RISK AND PORTFOLIO RETURN AND RISK</a:t>
            </a:r>
            <a:endParaRPr lang="en-US" sz="2800" dirty="0"/>
          </a:p>
        </p:txBody>
      </p:sp>
      <p:sp>
        <p:nvSpPr>
          <p:cNvPr id="3" name="Content Placeholder 2"/>
          <p:cNvSpPr>
            <a:spLocks noGrp="1"/>
          </p:cNvSpPr>
          <p:nvPr>
            <p:ph idx="1"/>
          </p:nvPr>
        </p:nvSpPr>
        <p:spPr/>
        <p:txBody>
          <a:bodyPr>
            <a:normAutofit/>
          </a:bodyPr>
          <a:lstStyle/>
          <a:p>
            <a:r>
              <a:rPr lang="en-US" sz="2000" dirty="0" smtClean="0"/>
              <a:t>Example 2:</a:t>
            </a:r>
          </a:p>
          <a:p>
            <a:r>
              <a:rPr lang="en-US" sz="2000" dirty="0"/>
              <a:t>Assume the following information for a portfolio held by an investor in </a:t>
            </a:r>
            <a:r>
              <a:rPr lang="en-US" sz="2000" dirty="0" smtClean="0"/>
              <a:t>India. Performance </a:t>
            </a:r>
            <a:r>
              <a:rPr lang="en-US" sz="2000" dirty="0"/>
              <a:t>is measured in terms of the Indian rupee (INR) and the weights </a:t>
            </a:r>
            <a:r>
              <a:rPr lang="en-US" sz="2000" dirty="0" smtClean="0"/>
              <a:t>of the </a:t>
            </a:r>
            <a:r>
              <a:rPr lang="en-US" sz="2000" dirty="0"/>
              <a:t>two assets in the portfolio, at the beginning of the period, are 80% for the </a:t>
            </a:r>
            <a:r>
              <a:rPr lang="en-US" sz="2000" dirty="0" smtClean="0"/>
              <a:t>GBP-denominated asset </a:t>
            </a:r>
            <a:r>
              <a:rPr lang="en-US" sz="2000" dirty="0"/>
              <a:t>and 20% for the </a:t>
            </a:r>
            <a:r>
              <a:rPr lang="en-US" sz="2000" dirty="0" smtClean="0"/>
              <a:t>EUR-denominated asset</a:t>
            </a:r>
            <a:r>
              <a:rPr lang="en-US" sz="2000" dirty="0"/>
              <a:t>, respectively. (Note </a:t>
            </a:r>
            <a:r>
              <a:rPr lang="en-US" sz="2000" dirty="0" smtClean="0"/>
              <a:t>that the </a:t>
            </a:r>
            <a:r>
              <a:rPr lang="en-US" sz="2000" dirty="0"/>
              <a:t>portfolio weights are measured in terms of a common currency, the INR, </a:t>
            </a:r>
            <a:r>
              <a:rPr lang="en-US" sz="2000" dirty="0" smtClean="0"/>
              <a:t>which is </a:t>
            </a:r>
            <a:r>
              <a:rPr lang="en-US" sz="2000" dirty="0"/>
              <a:t>the investor’s domestic currency in this case</a:t>
            </a:r>
            <a:r>
              <a:rPr lang="en-US" sz="2000" dirty="0" smtClean="0"/>
              <a:t>.)</a:t>
            </a:r>
          </a:p>
          <a:p>
            <a:endParaRPr lang="en-US" sz="2000"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21201344"/>
              </p:ext>
            </p:extLst>
          </p:nvPr>
        </p:nvGraphicFramePr>
        <p:xfrm>
          <a:off x="1752600" y="4267200"/>
          <a:ext cx="5715000" cy="2392680"/>
        </p:xfrm>
        <a:graphic>
          <a:graphicData uri="http://schemas.openxmlformats.org/drawingml/2006/table">
            <a:tbl>
              <a:tblPr firstRow="1" bandRow="1">
                <a:tableStyleId>{3C2FFA5D-87B4-456A-9821-1D502468CF0F}</a:tableStyleId>
              </a:tblPr>
              <a:tblGrid>
                <a:gridCol w="2819400"/>
                <a:gridCol w="1600200"/>
                <a:gridCol w="1295400"/>
              </a:tblGrid>
              <a:tr h="370840">
                <a:tc>
                  <a:txBody>
                    <a:bodyPr/>
                    <a:lstStyle/>
                    <a:p>
                      <a:endParaRPr lang="en-US" dirty="0"/>
                    </a:p>
                  </a:txBody>
                  <a:tcPr/>
                </a:tc>
                <a:tc>
                  <a:txBody>
                    <a:bodyPr/>
                    <a:lstStyle/>
                    <a:p>
                      <a:r>
                        <a:rPr lang="en-US" sz="1800" u="none" strike="noStrike" kern="1200" baseline="0" dirty="0" smtClean="0"/>
                        <a:t>One Year Ago</a:t>
                      </a:r>
                      <a:endParaRPr lang="en-US" dirty="0"/>
                    </a:p>
                  </a:txBody>
                  <a:tcPr/>
                </a:tc>
                <a:tc>
                  <a:txBody>
                    <a:bodyPr/>
                    <a:lstStyle/>
                    <a:p>
                      <a:r>
                        <a:rPr lang="en-US" sz="1800" u="none" strike="noStrike" kern="1200" baseline="0" dirty="0" smtClean="0"/>
                        <a:t>Today</a:t>
                      </a:r>
                      <a:endParaRPr lang="en-US" dirty="0"/>
                    </a:p>
                  </a:txBody>
                  <a:tcPr/>
                </a:tc>
              </a:tr>
              <a:tr h="370840">
                <a:tc>
                  <a:txBody>
                    <a:bodyPr/>
                    <a:lstStyle/>
                    <a:p>
                      <a:r>
                        <a:rPr lang="en-US" sz="1800" u="none" strike="noStrike" kern="1200" baseline="0" dirty="0" smtClean="0"/>
                        <a:t>INR/GBP spot rate</a:t>
                      </a:r>
                      <a:endParaRPr lang="en-US" dirty="0"/>
                    </a:p>
                  </a:txBody>
                  <a:tcPr/>
                </a:tc>
                <a:tc>
                  <a:txBody>
                    <a:bodyPr/>
                    <a:lstStyle/>
                    <a:p>
                      <a:r>
                        <a:rPr lang="en-US" sz="1800" u="none" strike="noStrike" kern="1200" baseline="0" dirty="0" smtClean="0"/>
                        <a:t>84.12</a:t>
                      </a:r>
                      <a:endParaRPr lang="en-US" dirty="0"/>
                    </a:p>
                  </a:txBody>
                  <a:tcPr/>
                </a:tc>
                <a:tc>
                  <a:txBody>
                    <a:bodyPr/>
                    <a:lstStyle/>
                    <a:p>
                      <a:r>
                        <a:rPr lang="en-US" dirty="0" smtClean="0"/>
                        <a:t>85.78</a:t>
                      </a:r>
                      <a:endParaRPr lang="en-US" dirty="0"/>
                    </a:p>
                  </a:txBody>
                  <a:tcPr/>
                </a:tc>
              </a:tr>
              <a:tr h="370840">
                <a:tc>
                  <a:txBody>
                    <a:bodyPr/>
                    <a:lstStyle/>
                    <a:p>
                      <a:r>
                        <a:rPr lang="en-US" sz="1800" u="none" strike="noStrike" kern="1200" baseline="0" dirty="0" smtClean="0"/>
                        <a:t>INR/EUR spot rate</a:t>
                      </a:r>
                      <a:endParaRPr lang="en-US" dirty="0"/>
                    </a:p>
                  </a:txBody>
                  <a:tcPr/>
                </a:tc>
                <a:tc>
                  <a:txBody>
                    <a:bodyPr/>
                    <a:lstStyle/>
                    <a:p>
                      <a:r>
                        <a:rPr lang="en-US" dirty="0" smtClean="0"/>
                        <a:t>65.36</a:t>
                      </a:r>
                      <a:endParaRPr lang="en-US" dirty="0"/>
                    </a:p>
                  </a:txBody>
                  <a:tcPr/>
                </a:tc>
                <a:tc>
                  <a:txBody>
                    <a:bodyPr/>
                    <a:lstStyle/>
                    <a:p>
                      <a:r>
                        <a:rPr lang="en-US" dirty="0" smtClean="0"/>
                        <a:t>67.81</a:t>
                      </a:r>
                      <a:endParaRPr lang="en-US" dirty="0"/>
                    </a:p>
                  </a:txBody>
                  <a:tcPr/>
                </a:tc>
              </a:tr>
              <a:tr h="370840">
                <a:tc>
                  <a:txBody>
                    <a:bodyPr/>
                    <a:lstStyle/>
                    <a:p>
                      <a:r>
                        <a:rPr lang="en-US" sz="1800" u="none" strike="noStrike" kern="1200" baseline="0" dirty="0" smtClean="0"/>
                        <a:t>GBP-denominated</a:t>
                      </a:r>
                    </a:p>
                    <a:p>
                      <a:r>
                        <a:rPr lang="en-US" sz="1800" u="none" strike="noStrike" kern="1200" baseline="0" dirty="0" smtClean="0"/>
                        <a:t>asset value, in GBP millions</a:t>
                      </a:r>
                      <a:endParaRPr lang="en-US" dirty="0"/>
                    </a:p>
                  </a:txBody>
                  <a:tcPr/>
                </a:tc>
                <a:tc>
                  <a:txBody>
                    <a:bodyPr/>
                    <a:lstStyle/>
                    <a:p>
                      <a:r>
                        <a:rPr lang="en-US" dirty="0" smtClean="0"/>
                        <a:t>43.8</a:t>
                      </a:r>
                      <a:endParaRPr lang="en-US" dirty="0"/>
                    </a:p>
                  </a:txBody>
                  <a:tcPr/>
                </a:tc>
                <a:tc>
                  <a:txBody>
                    <a:bodyPr/>
                    <a:lstStyle/>
                    <a:p>
                      <a:r>
                        <a:rPr lang="en-US" dirty="0" smtClean="0"/>
                        <a:t>50.7</a:t>
                      </a:r>
                      <a:endParaRPr lang="en-US" dirty="0"/>
                    </a:p>
                  </a:txBody>
                  <a:tcPr/>
                </a:tc>
              </a:tr>
              <a:tr h="370840">
                <a:tc>
                  <a:txBody>
                    <a:bodyPr/>
                    <a:lstStyle/>
                    <a:p>
                      <a:r>
                        <a:rPr lang="en-US" sz="1800" u="none" strike="noStrike" kern="1200" baseline="0" dirty="0" smtClean="0"/>
                        <a:t>EUR-denominated</a:t>
                      </a:r>
                    </a:p>
                    <a:p>
                      <a:r>
                        <a:rPr lang="en-US" sz="1800" u="none" strike="noStrike" kern="1200" baseline="0" dirty="0" smtClean="0"/>
                        <a:t>asset value, in EUR millions</a:t>
                      </a:r>
                      <a:endParaRPr lang="en-US" dirty="0"/>
                    </a:p>
                  </a:txBody>
                  <a:tcPr/>
                </a:tc>
                <a:tc>
                  <a:txBody>
                    <a:bodyPr/>
                    <a:lstStyle/>
                    <a:p>
                      <a:r>
                        <a:rPr lang="en-US" dirty="0" smtClean="0"/>
                        <a:t>14.08</a:t>
                      </a:r>
                      <a:endParaRPr lang="en-US" dirty="0"/>
                    </a:p>
                  </a:txBody>
                  <a:tcPr/>
                </a:tc>
                <a:tc>
                  <a:txBody>
                    <a:bodyPr/>
                    <a:lstStyle/>
                    <a:p>
                      <a:r>
                        <a:rPr lang="en-US" dirty="0" smtClean="0"/>
                        <a:t>12.17</a:t>
                      </a:r>
                      <a:endParaRPr lang="en-US" dirty="0"/>
                    </a:p>
                  </a:txBody>
                  <a:tcPr/>
                </a:tc>
              </a:tr>
            </a:tbl>
          </a:graphicData>
        </a:graphic>
      </p:graphicFrame>
    </p:spTree>
    <p:extLst>
      <p:ext uri="{BB962C8B-B14F-4D97-AF65-F5344CB8AC3E}">
        <p14:creationId xmlns:p14="http://schemas.microsoft.com/office/powerpoint/2010/main" val="1391543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4850</TotalTime>
  <Words>7320</Words>
  <Application>Microsoft Office PowerPoint</Application>
  <PresentationFormat>On-screen Show (4:3)</PresentationFormat>
  <Paragraphs>491</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1.REVIEW OF FOREIGN EXCHANGE CONCEPTS</vt:lpstr>
      <vt:lpstr>1.REVIEW OF FOREIGN EXCHANGE CONCEPTS</vt:lpstr>
      <vt:lpstr>1.REVIEW OF FOREIGN EXCHANGE CONCEPTS</vt:lpstr>
      <vt:lpstr>1.REVIEW OF FOREIGN EXCHANGE CONCEPTS</vt:lpstr>
      <vt:lpstr>1.REVIEW OF FOREIGN EXCHANGE CONCEPTS</vt:lpstr>
      <vt:lpstr>1.REVIEW OF FOREIGN EXCHANGE CONCEPTS</vt:lpstr>
      <vt:lpstr>2.CURRENCY RISK AND PORTFOLIO RETURN AND RISK</vt:lpstr>
      <vt:lpstr>2.CURRENCY RISK AND PORTFOLIO RETURN AND RISK</vt:lpstr>
      <vt:lpstr>2.CURRENCY RISK AND PORTFOLIO RETURN AND RISK</vt:lpstr>
      <vt:lpstr>2.CURRENCY RISK AND PORTFOLIO RETURN AND RISK</vt:lpstr>
      <vt:lpstr>2.CURRENCY RISK AND PORTFOLIO RETURN AND RISK</vt:lpstr>
      <vt:lpstr>3. CURRENCY MANAGEMENT: STRATEGIC DECISIONS</vt:lpstr>
      <vt:lpstr>3. CURRENCY MANAGEMENT: STRATEGIC DECISIONS</vt:lpstr>
      <vt:lpstr>3. CURRENCY MANAGEMENT: STRATEGIC DECISIONS</vt:lpstr>
      <vt:lpstr>3. CURRENCY MANAGEMENT: STRATEGIC DECISIONS</vt:lpstr>
      <vt:lpstr>3. CURRENCY MANAGEMENT: STRATEGIC DECISIONS</vt:lpstr>
      <vt:lpstr>3. CURRENCY MANAGEMENT: STRATEGIC DECISIONS</vt:lpstr>
      <vt:lpstr>3. CURRENCY MANAGEMENT: STRATEGIC DECISIONS</vt:lpstr>
      <vt:lpstr>3. CURRENCY MANAGEMENT: STRATEGIC DECISIONS</vt:lpstr>
      <vt:lpstr>3. CURRENCY MANAGEMENT: STRATEGIC DECISIONS</vt:lpstr>
      <vt:lpstr>3. CURRENCY MANAGEMENT: STRATEGIC DECISIONS</vt:lpstr>
      <vt:lpstr>4. CURRENCY MANAGEMENT: TACTICAL DECISIONS</vt:lpstr>
      <vt:lpstr>4. CURRENCY MANAGEMENT: TACTICAL DECISIONS</vt:lpstr>
      <vt:lpstr>4. CURRENCY MANAGEMENT: TACTICAL DECISIONS</vt:lpstr>
      <vt:lpstr>4. CURRENCY MANAGEMENT: TACTICAL DECISIONS</vt:lpstr>
      <vt:lpstr>4. CURRENCY MANAGEMENT: TACTICAL DECISIONS</vt:lpstr>
      <vt:lpstr>4. CURRENCY MANAGEMENT: TACTICAL DECISIONS</vt:lpstr>
      <vt:lpstr>4. CURRENCY MANAGEMENT: TACTICAL DECISIONS</vt:lpstr>
      <vt:lpstr>4. CURRENCY MANAGEMENT: TACTICAL DECISIONS</vt:lpstr>
      <vt:lpstr>4. CURRENCY MANAGEMENT: TACTICAL DECISIONS</vt:lpstr>
      <vt:lpstr>4. CURRENCY MANAGEMENT: TACTICAL DECISIONS</vt:lpstr>
      <vt:lpstr>4. CURRENCY MANAGEMENT: TACTICAL DECISIONS</vt:lpstr>
      <vt:lpstr>4. CURRENCY MANAGEMENT: TACTICAL DECISIONS</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5.TOOLS OF CURRENCY MANAGEMENT</vt:lpstr>
      <vt:lpstr>6.CURRENCY MANAGEMENT FOR EMERGING MARKET CURRENCIES</vt:lpstr>
      <vt:lpstr>6.CURRENCY MANAGEMENT FOR EMERGING MARKET CURRENCIES</vt:lpstr>
      <vt:lpstr>6.CURRENCY MANAGEMENT FOR EMERGING MARKET CURRENCIES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秦玮杰</dc:creator>
  <cp:lastModifiedBy>秦玮杰</cp:lastModifiedBy>
  <cp:revision>114</cp:revision>
  <dcterms:created xsi:type="dcterms:W3CDTF">2020-07-17T00:55:17Z</dcterms:created>
  <dcterms:modified xsi:type="dcterms:W3CDTF">2020-07-30T08:58:29Z</dcterms:modified>
</cp:coreProperties>
</file>