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6" r:id="rId2"/>
    <p:sldId id="397" r:id="rId3"/>
    <p:sldId id="398" r:id="rId4"/>
    <p:sldId id="401" r:id="rId5"/>
    <p:sldId id="399" r:id="rId6"/>
    <p:sldId id="40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E87C0-8280-45FA-80E7-8D3312DCDAE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BC3-6CF9-439D-9FD8-6E120373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3E3F-F4BC-46DB-B308-33226C73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Residential mortgage loans</a:t>
            </a:r>
          </a:p>
          <a:p>
            <a:r>
              <a:rPr lang="en-US" sz="2400" dirty="0"/>
              <a:t>Mortgage loan, a loan secured by the collateral of some specified real estate property that obliges the borrower (often someone wishing to buy a home) to make a predetermined series of payments to the lender (often initially a bank or mortgage company).</a:t>
            </a:r>
          </a:p>
          <a:p>
            <a:r>
              <a:rPr lang="en-US" sz="2400" dirty="0"/>
              <a:t>The ratio of the amount of the mortgage to the property’s value is called the </a:t>
            </a:r>
            <a:r>
              <a:rPr lang="en-US" sz="2400" dirty="0">
                <a:solidFill>
                  <a:srgbClr val="FF0000"/>
                </a:solidFill>
              </a:rPr>
              <a:t>loan-to-value ratio </a:t>
            </a:r>
            <a:r>
              <a:rPr lang="en-US" sz="2400" dirty="0"/>
              <a:t>(LTV).</a:t>
            </a:r>
          </a:p>
          <a:p>
            <a:r>
              <a:rPr lang="en-US" sz="2400" dirty="0"/>
              <a:t>Market participants typically identify two types of mortgages based on the credit quality of the borrower: </a:t>
            </a:r>
            <a:r>
              <a:rPr lang="en-US" sz="2400" dirty="0">
                <a:solidFill>
                  <a:srgbClr val="FF0000"/>
                </a:solidFill>
              </a:rPr>
              <a:t>prime loans and subprime loans.</a:t>
            </a:r>
          </a:p>
        </p:txBody>
      </p:sp>
    </p:spTree>
    <p:extLst>
      <p:ext uri="{BB962C8B-B14F-4D97-AF65-F5344CB8AC3E}">
        <p14:creationId xmlns:p14="http://schemas.microsoft.com/office/powerpoint/2010/main" val="195012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5F68-6CBD-431C-B642-48036828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035B-F01E-4DB5-8096-169DDFF5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1.Maturity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2.Interest rate determination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Fixed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Adjustable or variable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 period fixed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Rollover or renegotiable mortgage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Hybird mortgage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6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8F31-8B14-4B0A-B858-0CF1F43E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6E51-4DB6-4881-8F19-C6ADB9BC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3.Amortization 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Full amortizing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Partially amortizing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Interest only mortgage</a:t>
            </a:r>
          </a:p>
          <a:p>
            <a:pPr lvl="2"/>
            <a:r>
              <a:rPr lang="en-US" sz="2400" b="1" dirty="0"/>
              <a:t>Interest only lifetime mortgage(Bullet mortgage)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D8E3-ABC4-491D-BCF2-4F66DE0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0462AE-32D6-4D53-B92E-D92A7A193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021248"/>
              </p:ext>
            </p:extLst>
          </p:nvPr>
        </p:nvGraphicFramePr>
        <p:xfrm>
          <a:off x="840658" y="2286000"/>
          <a:ext cx="9903540" cy="407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56749685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4015069742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153519696"/>
                    </a:ext>
                  </a:extLst>
                </a:gridCol>
                <a:gridCol w="2166537">
                  <a:extLst>
                    <a:ext uri="{9D8B030D-6E8A-4147-A177-3AD203B41FA5}">
                      <a16:colId xmlns:a16="http://schemas.microsoft.com/office/drawing/2014/main" val="249703728"/>
                    </a:ext>
                  </a:extLst>
                </a:gridCol>
                <a:gridCol w="1980708">
                  <a:extLst>
                    <a:ext uri="{9D8B030D-6E8A-4147-A177-3AD203B41FA5}">
                      <a16:colId xmlns:a16="http://schemas.microsoft.com/office/drawing/2014/main" val="3757351513"/>
                    </a:ext>
                  </a:extLst>
                </a:gridCol>
                <a:gridCol w="1980708">
                  <a:extLst>
                    <a:ext uri="{9D8B030D-6E8A-4147-A177-3AD203B41FA5}">
                      <a16:colId xmlns:a16="http://schemas.microsoft.com/office/drawing/2014/main" val="803803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outstanding  mortgage </a:t>
                      </a:r>
                    </a:p>
                    <a:p>
                      <a:r>
                        <a:rPr lang="en-US" dirty="0"/>
                        <a:t>balance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</a:t>
                      </a:r>
                    </a:p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Principal</a:t>
                      </a:r>
                    </a:p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outstanding mortgage </a:t>
                      </a:r>
                    </a:p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9977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1,000,000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998,453.55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726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998,453.55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996,902.46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0887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996,902.46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995,346.72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06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8226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r>
                        <a:rPr lang="en-US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4519.29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5925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66F3-DD06-469E-B274-4892B7EE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0375-9732-4359-BBC8-2FF09DF5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4. Prepayment options and prepayment penalties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5. Rights of the lender in a foreclosure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Recourse loan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Non-recourse loan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10896" lvl="2" indent="0">
              <a:buNone/>
            </a:pPr>
            <a:r>
              <a:rPr lang="en-US" sz="2400" dirty="0"/>
              <a:t>Underwater mortgage</a:t>
            </a:r>
          </a:p>
          <a:p>
            <a:pPr marL="310896" lvl="2" indent="0">
              <a:buNone/>
            </a:pPr>
            <a:r>
              <a:rPr lang="en-US" sz="2400" dirty="0"/>
              <a:t>Strategic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6850-4945-4ECF-92AB-5DC6C00A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C52E-F2E6-44A4-B0AD-151CAB44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1.A bank advertises a mortgage with the following interest rate: 2.99% (12-month Euribor + 2.50%), resetting once a year. The mortgage is most likely:</a:t>
            </a:r>
          </a:p>
          <a:p>
            <a:r>
              <a:rPr lang="en-US" dirty="0"/>
              <a:t>A. a hybrid mortgage.</a:t>
            </a:r>
          </a:p>
          <a:p>
            <a:r>
              <a:rPr lang="en-US" dirty="0"/>
              <a:t>B. an adjustable-rate mortgage.</a:t>
            </a:r>
          </a:p>
          <a:p>
            <a:r>
              <a:rPr lang="en-US" dirty="0"/>
              <a:t>C. an initial period fixed-rate mortgage.</a:t>
            </a:r>
          </a:p>
          <a:p>
            <a:r>
              <a:rPr lang="en-US" dirty="0"/>
              <a:t>2.If the borrower fails to make the contractual mortgage payments on a non-recourse mortgage, the lender:</a:t>
            </a:r>
          </a:p>
          <a:p>
            <a:r>
              <a:rPr lang="en-US" dirty="0"/>
              <a:t>A. cannot foreclose the property.</a:t>
            </a:r>
          </a:p>
          <a:p>
            <a:r>
              <a:rPr lang="en-US" dirty="0"/>
              <a:t>B. can recover the outstanding mortgage balance only through the sale of the property.</a:t>
            </a:r>
          </a:p>
          <a:p>
            <a:r>
              <a:rPr lang="en-US" dirty="0"/>
              <a:t>C. can recover the outstanding mortgage balance through the sale of the property and the borrower’s other assets and/or income.</a:t>
            </a:r>
          </a:p>
        </p:txBody>
      </p:sp>
    </p:spTree>
    <p:extLst>
      <p:ext uri="{BB962C8B-B14F-4D97-AF65-F5344CB8AC3E}">
        <p14:creationId xmlns:p14="http://schemas.microsoft.com/office/powerpoint/2010/main" val="212974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951</TotalTime>
  <Words>334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Tw Cen MT</vt:lpstr>
      <vt:lpstr>Tw Cen MT Condensed</vt:lpstr>
      <vt:lpstr>华文仿宋</vt:lpstr>
      <vt:lpstr>Wingdings</vt:lpstr>
      <vt:lpstr>Wingdings 3</vt:lpstr>
      <vt:lpstr>Integral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Introduction to ASSET-ABCKED SECURITIES</dc:title>
  <dc:creator>秦玮杰</dc:creator>
  <cp:lastModifiedBy>秦玮杰</cp:lastModifiedBy>
  <cp:revision>24</cp:revision>
  <dcterms:created xsi:type="dcterms:W3CDTF">2023-02-20T01:14:47Z</dcterms:created>
  <dcterms:modified xsi:type="dcterms:W3CDTF">2023-02-22T02:40:37Z</dcterms:modified>
</cp:coreProperties>
</file>