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5" r:id="rId2"/>
    <p:sldId id="386" r:id="rId3"/>
    <p:sldId id="387" r:id="rId4"/>
    <p:sldId id="3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1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9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7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1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F246AD-0D43-4BFA-BE26-F6CE5970EAC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0EE2A5-80B9-45B3-A8A3-AD8F9A517E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2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0D1C-C9F6-431E-9E47-180BA3CD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Module3</a:t>
            </a:r>
            <a:br>
              <a:rPr lang="en-US" sz="4000" dirty="0"/>
            </a:br>
            <a:r>
              <a:rPr lang="en-US" sz="4000" dirty="0"/>
              <a:t>Introduction to fixed-income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123C-196F-43C1-8E5A-5EEF51BF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9897"/>
            <a:ext cx="9720073" cy="402336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Yield spreads over benchmark rates</a:t>
            </a:r>
          </a:p>
          <a:p>
            <a:r>
              <a:rPr lang="en-US" dirty="0"/>
              <a:t>The benchmark captures the macroeconomic factors</a:t>
            </a:r>
          </a:p>
          <a:p>
            <a:r>
              <a:rPr lang="en-US" dirty="0"/>
              <a:t>The spread captures the microeconomic factors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52CDD8-0828-45E6-BC96-CD0B2F5EB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57774"/>
              </p:ext>
            </p:extLst>
          </p:nvPr>
        </p:nvGraphicFramePr>
        <p:xfrm>
          <a:off x="1132590" y="3895343"/>
          <a:ext cx="6887146" cy="27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92">
                  <a:extLst>
                    <a:ext uri="{9D8B030D-6E8A-4147-A177-3AD203B41FA5}">
                      <a16:colId xmlns:a16="http://schemas.microsoft.com/office/drawing/2014/main" val="180305138"/>
                    </a:ext>
                  </a:extLst>
                </a:gridCol>
                <a:gridCol w="770788">
                  <a:extLst>
                    <a:ext uri="{9D8B030D-6E8A-4147-A177-3AD203B41FA5}">
                      <a16:colId xmlns:a16="http://schemas.microsoft.com/office/drawing/2014/main" val="2255553981"/>
                    </a:ext>
                  </a:extLst>
                </a:gridCol>
                <a:gridCol w="1885900">
                  <a:extLst>
                    <a:ext uri="{9D8B030D-6E8A-4147-A177-3AD203B41FA5}">
                      <a16:colId xmlns:a16="http://schemas.microsoft.com/office/drawing/2014/main" val="1434799983"/>
                    </a:ext>
                  </a:extLst>
                </a:gridCol>
                <a:gridCol w="770788">
                  <a:extLst>
                    <a:ext uri="{9D8B030D-6E8A-4147-A177-3AD203B41FA5}">
                      <a16:colId xmlns:a16="http://schemas.microsoft.com/office/drawing/2014/main" val="1957058177"/>
                    </a:ext>
                  </a:extLst>
                </a:gridCol>
                <a:gridCol w="1933578">
                  <a:extLst>
                    <a:ext uri="{9D8B030D-6E8A-4147-A177-3AD203B41FA5}">
                      <a16:colId xmlns:a16="http://schemas.microsoft.com/office/drawing/2014/main" val="3213059970"/>
                    </a:ext>
                  </a:extLst>
                </a:gridCol>
              </a:tblGrid>
              <a:tr h="42696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Spread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→→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Risk premium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→→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3898"/>
                  </a:ext>
                </a:extLst>
              </a:tr>
              <a:tr h="426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Liquidity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8291"/>
                  </a:ext>
                </a:extLst>
              </a:tr>
              <a:tr h="426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19303"/>
                  </a:ext>
                </a:extLst>
              </a:tr>
              <a:tr h="74719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→→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Risk free rate of return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→→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inflation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22531"/>
                  </a:ext>
                </a:extLst>
              </a:tr>
              <a:tr h="747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real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9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15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CB62-87A3-46B4-87AD-9A1DEAC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Module3</a:t>
            </a:r>
            <a:br>
              <a:rPr lang="en-US" sz="4000" dirty="0"/>
            </a:br>
            <a:r>
              <a:rPr lang="en-US" sz="4000" dirty="0"/>
              <a:t>Introduction to fixed-income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0ED3-3A63-4F13-93C2-1406EA8F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Yield spreads over benchmark rates</a:t>
            </a:r>
          </a:p>
          <a:p>
            <a:r>
              <a:rPr lang="en-US" dirty="0">
                <a:solidFill>
                  <a:srgbClr val="FF0000"/>
                </a:solidFill>
              </a:rPr>
              <a:t>Fixed-rate bonds often use a government benchmark security </a:t>
            </a:r>
            <a:r>
              <a:rPr lang="en-US" dirty="0"/>
              <a:t>with the same time-to-maturity as, or the closest time-to-maturity to, the specified bond.</a:t>
            </a:r>
          </a:p>
          <a:p>
            <a:r>
              <a:rPr lang="en-US" dirty="0"/>
              <a:t>A frequently used </a:t>
            </a:r>
            <a:r>
              <a:rPr lang="en-US" dirty="0">
                <a:solidFill>
                  <a:srgbClr val="FF0000"/>
                </a:solidFill>
              </a:rPr>
              <a:t>benchmark for floating-rate notes </a:t>
            </a:r>
            <a:r>
              <a:rPr lang="en-US" dirty="0"/>
              <a:t>has long been Libor, which is due to be phased out, with the </a:t>
            </a:r>
            <a:r>
              <a:rPr lang="en-US" dirty="0">
                <a:solidFill>
                  <a:srgbClr val="FF0000"/>
                </a:solidFill>
              </a:rPr>
              <a:t>Market Reference Rate </a:t>
            </a:r>
            <a:r>
              <a:rPr lang="en-US" dirty="0"/>
              <a:t>to take its place.</a:t>
            </a:r>
          </a:p>
          <a:p>
            <a:r>
              <a:rPr lang="en-US" dirty="0"/>
              <a:t>The yield spread in basis points over an actual or interpolated government bond is known as the </a:t>
            </a:r>
            <a:r>
              <a:rPr lang="en-US" dirty="0">
                <a:solidFill>
                  <a:srgbClr val="FF0000"/>
                </a:solidFill>
              </a:rPr>
              <a:t>G-spread</a:t>
            </a:r>
            <a:r>
              <a:rPr lang="en-US" dirty="0"/>
              <a:t>. </a:t>
            </a:r>
          </a:p>
          <a:p>
            <a:r>
              <a:rPr lang="en-US" dirty="0"/>
              <a:t>The yield spread of a specific bond over the standard swap rate in that currency of the same tenor is known as the </a:t>
            </a:r>
            <a:r>
              <a:rPr lang="en-US" dirty="0">
                <a:solidFill>
                  <a:srgbClr val="FF0000"/>
                </a:solidFill>
              </a:rPr>
              <a:t>I-spread </a:t>
            </a:r>
            <a:r>
              <a:rPr lang="en-US" dirty="0"/>
              <a:t>or interpolated spread to the swap curve.</a:t>
            </a:r>
          </a:p>
        </p:txBody>
      </p:sp>
    </p:spTree>
    <p:extLst>
      <p:ext uri="{BB962C8B-B14F-4D97-AF65-F5344CB8AC3E}">
        <p14:creationId xmlns:p14="http://schemas.microsoft.com/office/powerpoint/2010/main" val="203293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BDD7-41C0-4655-B3AD-8BFE319E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Module3</a:t>
            </a:r>
            <a:br>
              <a:rPr lang="en-US" sz="4000" dirty="0"/>
            </a:br>
            <a:r>
              <a:rPr lang="en-US" sz="4000" dirty="0"/>
              <a:t>Introduction to fixed-income 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BBD08-BC09-4301-A7D9-2F4FCEF62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Yield Spreads over the Benchmark Yield Curve</a:t>
                </a:r>
              </a:p>
              <a:p>
                <a:r>
                  <a:rPr lang="en-US" dirty="0"/>
                  <a:t>Another approach is to calculate a constant yield spread over a government (or interest rate swap) spot curve instead. This spread is known as the zero-volatility spread (</a:t>
                </a:r>
                <a:r>
                  <a:rPr lang="en-US" dirty="0">
                    <a:solidFill>
                      <a:srgbClr val="FF0000"/>
                    </a:solidFill>
                  </a:rPr>
                  <a:t>Z-spread</a:t>
                </a:r>
                <a:r>
                  <a:rPr lang="en-US" dirty="0"/>
                  <a:t>) of a bond over the benchmark rate.</a:t>
                </a:r>
              </a:p>
              <a:p>
                <a:r>
                  <a:rPr lang="en-US" dirty="0"/>
                  <a:t>PV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𝑃𝑀𝑇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𝑃𝑀𝑇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…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𝑃𝑀𝑇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Z-spread is also used to calculate the option-adjusted spread (OAS) on a callable bond.</a:t>
                </a:r>
              </a:p>
              <a:p>
                <a:r>
                  <a:rPr lang="en-US" dirty="0"/>
                  <a:t>OAS &lt; Z spread</a:t>
                </a:r>
              </a:p>
              <a:p>
                <a:r>
                  <a:rPr lang="en-US" dirty="0"/>
                  <a:t>OAS = Z spread – option value(in basis points per year)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BBD08-BC09-4301-A7D9-2F4FCEF62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3182" r="-16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0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F9F1-B6FE-4C80-AC3E-CCE0340D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A6D5-D049-460B-91E5-37FEA578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6% annual coupon corporate bond with two years remaining to maturity is trading at a price of 100.125. The two-year, 4% annual payment government benchmark bond is trading at a price of 100.750. The one-year and two-year government spot rates are 2.10% and 3.635%, respectively, stated as effective annual rates.</a:t>
            </a:r>
          </a:p>
          <a:p>
            <a:r>
              <a:rPr lang="en-US" dirty="0"/>
              <a:t>1. Calculate the G-spread, the spread between the yields-to-maturity on the corporate bond and the government bond having the same maturity.</a:t>
            </a:r>
          </a:p>
          <a:p>
            <a:r>
              <a:rPr lang="en-US" dirty="0"/>
              <a:t>2. Demonstrate that the Z-spread is 234.22 bps.</a:t>
            </a:r>
          </a:p>
        </p:txBody>
      </p:sp>
    </p:spTree>
    <p:extLst>
      <p:ext uri="{BB962C8B-B14F-4D97-AF65-F5344CB8AC3E}">
        <p14:creationId xmlns:p14="http://schemas.microsoft.com/office/powerpoint/2010/main" val="2043068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466</TotalTime>
  <Words>341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Tw Cen MT</vt:lpstr>
      <vt:lpstr>Tw Cen MT Condensed</vt:lpstr>
      <vt:lpstr>Calibri</vt:lpstr>
      <vt:lpstr>Cambria Math</vt:lpstr>
      <vt:lpstr>Wingdings 3</vt:lpstr>
      <vt:lpstr>Integral</vt:lpstr>
      <vt:lpstr>Module3 Introduction to fixed-income valuation</vt:lpstr>
      <vt:lpstr>Module3 Introduction to fixed-income valuation</vt:lpstr>
      <vt:lpstr>Module3 Introduction to fixed-income valuation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秦玮杰</dc:creator>
  <cp:lastModifiedBy>秦玮杰</cp:lastModifiedBy>
  <cp:revision>10</cp:revision>
  <dcterms:created xsi:type="dcterms:W3CDTF">2023-02-08T01:38:38Z</dcterms:created>
  <dcterms:modified xsi:type="dcterms:W3CDTF">2023-02-08T09:26:17Z</dcterms:modified>
</cp:coreProperties>
</file>