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 id="313" r:id="rId54"/>
    <p:sldId id="315" r:id="rId55"/>
    <p:sldId id="314" r:id="rId56"/>
    <p:sldId id="317" r:id="rId57"/>
    <p:sldId id="316" r:id="rId58"/>
    <p:sldId id="318" r:id="rId59"/>
    <p:sldId id="319" r:id="rId60"/>
    <p:sldId id="320" r:id="rId61"/>
    <p:sldId id="321" r:id="rId62"/>
    <p:sldId id="322" r:id="rId63"/>
    <p:sldId id="323" r:id="rId64"/>
    <p:sldId id="325" r:id="rId65"/>
    <p:sldId id="327" r:id="rId66"/>
    <p:sldId id="324" r:id="rId67"/>
    <p:sldId id="328" r:id="rId68"/>
    <p:sldId id="326" r:id="rId69"/>
    <p:sldId id="329"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dirty="0"/>
            <a:t>other</a:t>
          </a:r>
          <a:r>
            <a:rPr lang="en-US" dirty="0"/>
            <a:t> </a:t>
          </a:r>
          <a:r>
            <a:rPr lang="en-US" altLang="zh-CN" dirty="0"/>
            <a:t>real </a:t>
          </a:r>
          <a:r>
            <a:rPr lang="en-US" dirty="0"/>
            <a:t>assets</a:t>
          </a:r>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other</a:t>
          </a:r>
          <a:r>
            <a:rPr lang="en-US" sz="1300" kern="1200" dirty="0"/>
            <a:t> </a:t>
          </a:r>
          <a:r>
            <a:rPr lang="en-US" altLang="zh-CN" sz="1300" kern="1200" dirty="0"/>
            <a:t>real </a:t>
          </a:r>
          <a:r>
            <a:rPr lang="en-US" sz="1300" kern="1200" dirty="0"/>
            <a:t>assets</a:t>
          </a:r>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11/15/2023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dirty="0"/>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11/15/2023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89D4-D70C-4369-A4BE-9230EA9DA72D}"/>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A33A1B9A-FB83-4436-A7C8-4F18D5F28D54}"/>
              </a:ext>
            </a:extLst>
          </p:cNvPr>
          <p:cNvSpPr>
            <a:spLocks noGrp="1"/>
          </p:cNvSpPr>
          <p:nvPr>
            <p:ph idx="1"/>
          </p:nvPr>
        </p:nvSpPr>
        <p:spPr/>
        <p:txBody>
          <a:bodyPr>
            <a:normAutofit/>
          </a:bodyPr>
          <a:lstStyle/>
          <a:p>
            <a:r>
              <a:rPr lang="en-US" sz="2800" b="1" dirty="0"/>
              <a:t>1. Private Debt Categories</a:t>
            </a:r>
          </a:p>
          <a:p>
            <a:r>
              <a:rPr lang="en-US" dirty="0"/>
              <a:t>We can organize the primary methods of private debt investing into four categories: </a:t>
            </a:r>
            <a:r>
              <a:rPr lang="en-US" b="1" dirty="0">
                <a:solidFill>
                  <a:srgbClr val="FF0000"/>
                </a:solidFill>
              </a:rPr>
              <a:t>venture debt, direct lending, mezzanine loans, and distressed debt.</a:t>
            </a:r>
          </a:p>
          <a:p>
            <a:r>
              <a:rPr lang="en-US" b="1" dirty="0">
                <a:solidFill>
                  <a:srgbClr val="FF0000"/>
                </a:solidFill>
              </a:rPr>
              <a:t>Venture debt </a:t>
            </a:r>
            <a:r>
              <a:rPr lang="en-US" dirty="0"/>
              <a:t>is private debt funding that provides venture capital backing to start-up or early-stage companies that may be generating little or negative cash flow.</a:t>
            </a:r>
            <a:endParaRPr lang="en-US" dirty="0">
              <a:solidFill>
                <a:srgbClr val="FF0000"/>
              </a:solidFill>
            </a:endParaRPr>
          </a:p>
          <a:p>
            <a:r>
              <a:rPr lang="en-US" dirty="0"/>
              <a:t>Private debt investors get involved in </a:t>
            </a:r>
            <a:r>
              <a:rPr lang="en-US" b="1" dirty="0">
                <a:solidFill>
                  <a:srgbClr val="FF0000"/>
                </a:solidFill>
              </a:rPr>
              <a:t>direct lending </a:t>
            </a:r>
            <a:r>
              <a:rPr lang="en-US" dirty="0"/>
              <a:t>by providing capital directly to borrowers and subsequently receiving interest, the original principal, and possibly other payments in exchange for their investment.</a:t>
            </a:r>
          </a:p>
          <a:p>
            <a:r>
              <a:rPr lang="en-US" dirty="0"/>
              <a:t>In direct lending, many firms may also provide debt in the form of a </a:t>
            </a:r>
            <a:r>
              <a:rPr lang="en-US" b="1" dirty="0">
                <a:solidFill>
                  <a:srgbClr val="FF0000"/>
                </a:solidFill>
              </a:rPr>
              <a:t>leveraged loan</a:t>
            </a:r>
            <a:r>
              <a:rPr lang="en-US" dirty="0"/>
              <a:t>, a loan that is itself levered.</a:t>
            </a:r>
          </a:p>
        </p:txBody>
      </p:sp>
    </p:spTree>
    <p:extLst>
      <p:ext uri="{BB962C8B-B14F-4D97-AF65-F5344CB8AC3E}">
        <p14:creationId xmlns:p14="http://schemas.microsoft.com/office/powerpoint/2010/main" val="2942955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FB63-FCA5-44F8-BF6A-84F6C608C2E4}"/>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79597DC-02B9-413D-8A6E-FBE07371AC5B}"/>
              </a:ext>
            </a:extLst>
          </p:cNvPr>
          <p:cNvSpPr>
            <a:spLocks noGrp="1"/>
          </p:cNvSpPr>
          <p:nvPr>
            <p:ph idx="1"/>
          </p:nvPr>
        </p:nvSpPr>
        <p:spPr/>
        <p:txBody>
          <a:bodyPr>
            <a:normAutofit/>
          </a:bodyPr>
          <a:lstStyle/>
          <a:p>
            <a:r>
              <a:rPr lang="en-US" dirty="0"/>
              <a:t>In private debt, </a:t>
            </a:r>
            <a:r>
              <a:rPr lang="en-US" b="1" dirty="0">
                <a:solidFill>
                  <a:srgbClr val="FF0000"/>
                </a:solidFill>
              </a:rPr>
              <a:t>mezzanine debt </a:t>
            </a:r>
            <a:r>
              <a:rPr lang="en-US" dirty="0"/>
              <a:t>refers to private credit subordinated to senior secured debt but senior to equity in the borrower’s capital structure.</a:t>
            </a:r>
          </a:p>
          <a:p>
            <a:r>
              <a:rPr lang="en-US" dirty="0"/>
              <a:t>Involvement in </a:t>
            </a:r>
            <a:r>
              <a:rPr lang="en-US" b="1" dirty="0">
                <a:solidFill>
                  <a:srgbClr val="FF0000"/>
                </a:solidFill>
              </a:rPr>
              <a:t>distressed debt </a:t>
            </a:r>
            <a:r>
              <a:rPr lang="en-US" dirty="0"/>
              <a:t>typically entails buying the debt of mature companies in financial difficulty. These companies may be in bankruptcy, have defaulted on debt, or seem likely to default </a:t>
            </a:r>
            <a:r>
              <a:rPr lang="en-US" altLang="zh-CN" dirty="0"/>
              <a:t>o</a:t>
            </a:r>
            <a:r>
              <a:rPr lang="en-US" dirty="0"/>
              <a:t>n debt.</a:t>
            </a:r>
          </a:p>
          <a:p>
            <a:r>
              <a:rPr lang="en-US" dirty="0"/>
              <a:t>Another type of debt that could be directly extended to borrowers is </a:t>
            </a:r>
            <a:r>
              <a:rPr lang="en-US" b="1" dirty="0" err="1">
                <a:solidFill>
                  <a:srgbClr val="FF0000"/>
                </a:solidFill>
              </a:rPr>
              <a:t>unitranche</a:t>
            </a:r>
            <a:r>
              <a:rPr lang="en-US" b="1" dirty="0">
                <a:solidFill>
                  <a:srgbClr val="FF0000"/>
                </a:solidFill>
              </a:rPr>
              <a:t> debt</a:t>
            </a:r>
            <a:r>
              <a:rPr lang="en-US" dirty="0"/>
              <a:t>. </a:t>
            </a:r>
            <a:r>
              <a:rPr lang="en-US" dirty="0" err="1"/>
              <a:t>Unitranche</a:t>
            </a:r>
            <a:r>
              <a:rPr lang="en-US" dirty="0"/>
              <a:t> debt consists of a hybrid or blended loan structure combining different tranches of secured and unsecured debt into a single loan with a single, blended interest rate.</a:t>
            </a:r>
          </a:p>
          <a:p>
            <a:endParaRPr lang="en-US" dirty="0"/>
          </a:p>
        </p:txBody>
      </p:sp>
    </p:spTree>
    <p:extLst>
      <p:ext uri="{BB962C8B-B14F-4D97-AF65-F5344CB8AC3E}">
        <p14:creationId xmlns:p14="http://schemas.microsoft.com/office/powerpoint/2010/main" val="3760102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normAutofit/>
          </a:bodyPr>
          <a:lstStyle/>
          <a:p>
            <a:r>
              <a:rPr lang="en-US" sz="4800"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951568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324-5ECE-4617-AE7D-2EE870915948}"/>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CB080F3B-7BD3-45CE-B864-FA85E411B517}"/>
              </a:ext>
            </a:extLst>
          </p:cNvPr>
          <p:cNvSpPr>
            <a:spLocks noGrp="1"/>
          </p:cNvSpPr>
          <p:nvPr>
            <p:ph idx="1"/>
          </p:nvPr>
        </p:nvSpPr>
        <p:spPr/>
        <p:txBody>
          <a:bodyPr>
            <a:normAutofit/>
          </a:bodyPr>
          <a:lstStyle/>
          <a:p>
            <a:r>
              <a:rPr lang="en-US" sz="2400" b="1" dirty="0"/>
              <a:t>2. Risk–Return of Private Debt</a:t>
            </a:r>
          </a:p>
          <a:p>
            <a:r>
              <a:rPr lang="en-US" dirty="0"/>
              <a:t>Overall, investing in private debt is riskier than investing in traditional bonds. Investors should be aware of these risks, including </a:t>
            </a:r>
            <a:r>
              <a:rPr lang="en-US" dirty="0">
                <a:solidFill>
                  <a:srgbClr val="FF0000"/>
                </a:solidFill>
              </a:rPr>
              <a:t>illiquidity</a:t>
            </a:r>
            <a:r>
              <a:rPr lang="en-US" dirty="0"/>
              <a:t> and heightened </a:t>
            </a:r>
            <a:r>
              <a:rPr lang="en-US" dirty="0">
                <a:solidFill>
                  <a:srgbClr val="FF0000"/>
                </a:solidFill>
              </a:rPr>
              <a:t>default</a:t>
            </a:r>
            <a:r>
              <a:rPr lang="en-US" dirty="0"/>
              <a:t> risk when loans are extended to riskier entities or borrowers in riskier situations.</a:t>
            </a:r>
          </a:p>
          <a:p>
            <a:r>
              <a:rPr lang="en-US" dirty="0"/>
              <a:t>Specialized knowledge for private debt financing is needed in order to add value for the investor. </a:t>
            </a:r>
            <a:r>
              <a:rPr lang="en-US" dirty="0">
                <a:solidFill>
                  <a:srgbClr val="FF0000"/>
                </a:solidFill>
              </a:rPr>
              <a:t>First</a:t>
            </a:r>
            <a:r>
              <a:rPr lang="en-US" dirty="0"/>
              <a:t>, the financing and return on debt depends on the specific period of a company’s phase of life cycle. </a:t>
            </a:r>
            <a:r>
              <a:rPr lang="en-US" dirty="0">
                <a:solidFill>
                  <a:srgbClr val="FF0000"/>
                </a:solidFill>
              </a:rPr>
              <a:t>Second</a:t>
            </a:r>
            <a:r>
              <a:rPr lang="en-US" dirty="0"/>
              <a:t>, the structure of the debt is also of importance. </a:t>
            </a:r>
            <a:r>
              <a:rPr lang="en-US" dirty="0">
                <a:solidFill>
                  <a:srgbClr val="FF0000"/>
                </a:solidFill>
              </a:rPr>
              <a:t>Finally</a:t>
            </a:r>
            <a:r>
              <a:rPr lang="en-US" dirty="0"/>
              <a:t>, the investor needs to have special knowledge about underlying assets.</a:t>
            </a:r>
          </a:p>
        </p:txBody>
      </p:sp>
    </p:spTree>
    <p:extLst>
      <p:ext uri="{BB962C8B-B14F-4D97-AF65-F5344CB8AC3E}">
        <p14:creationId xmlns:p14="http://schemas.microsoft.com/office/powerpoint/2010/main" val="3437979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2456-DB37-4832-831A-6B9D73142C77}"/>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C861B297-491F-4D96-9F6B-FDB136B515A1}"/>
              </a:ext>
            </a:extLst>
          </p:cNvPr>
          <p:cNvSpPr>
            <a:spLocks noGrp="1"/>
          </p:cNvSpPr>
          <p:nvPr>
            <p:ph idx="1"/>
          </p:nvPr>
        </p:nvSpPr>
        <p:spPr/>
        <p:txBody>
          <a:bodyPr/>
          <a:lstStyle/>
          <a:p>
            <a:r>
              <a:rPr lang="en-US" dirty="0"/>
              <a:t>Investments in private capital funds can add a moderate diversification benefit to a portfolio of publicly traded stocks and bonds. Correlations with public market indexes vary from 0.63 to 0.83, as shown in following chart.</a:t>
            </a:r>
          </a:p>
          <a:p>
            <a:endParaRPr lang="en-US" dirty="0"/>
          </a:p>
        </p:txBody>
      </p:sp>
      <p:graphicFrame>
        <p:nvGraphicFramePr>
          <p:cNvPr id="4" name="表格 3">
            <a:extLst>
              <a:ext uri="{FF2B5EF4-FFF2-40B4-BE49-F238E27FC236}">
                <a16:creationId xmlns:a16="http://schemas.microsoft.com/office/drawing/2014/main" id="{3D8AEDEE-0C4D-4B22-858A-2F2C3D60F5E3}"/>
              </a:ext>
            </a:extLst>
          </p:cNvPr>
          <p:cNvGraphicFramePr>
            <a:graphicFrameLocks noGrp="1"/>
          </p:cNvGraphicFramePr>
          <p:nvPr>
            <p:extLst>
              <p:ext uri="{D42A27DB-BD31-4B8C-83A1-F6EECF244321}">
                <p14:modId xmlns:p14="http://schemas.microsoft.com/office/powerpoint/2010/main" val="2590573863"/>
              </p:ext>
            </p:extLst>
          </p:nvPr>
        </p:nvGraphicFramePr>
        <p:xfrm>
          <a:off x="1024128" y="3429000"/>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2002222"/>
                    </a:ext>
                  </a:extLst>
                </a:gridCol>
                <a:gridCol w="2032000">
                  <a:extLst>
                    <a:ext uri="{9D8B030D-6E8A-4147-A177-3AD203B41FA5}">
                      <a16:colId xmlns:a16="http://schemas.microsoft.com/office/drawing/2014/main" val="2371928163"/>
                    </a:ext>
                  </a:extLst>
                </a:gridCol>
                <a:gridCol w="2032000">
                  <a:extLst>
                    <a:ext uri="{9D8B030D-6E8A-4147-A177-3AD203B41FA5}">
                      <a16:colId xmlns:a16="http://schemas.microsoft.com/office/drawing/2014/main" val="2932761045"/>
                    </a:ext>
                  </a:extLst>
                </a:gridCol>
                <a:gridCol w="2032000">
                  <a:extLst>
                    <a:ext uri="{9D8B030D-6E8A-4147-A177-3AD203B41FA5}">
                      <a16:colId xmlns:a16="http://schemas.microsoft.com/office/drawing/2014/main" val="4113242442"/>
                    </a:ext>
                  </a:extLst>
                </a:gridCol>
              </a:tblGrid>
              <a:tr h="370840">
                <a:tc gridSpan="4">
                  <a:txBody>
                    <a:bodyPr/>
                    <a:lstStyle/>
                    <a:p>
                      <a:r>
                        <a:rPr lang="en-US" dirty="0"/>
                        <a:t>Private capital’s average correlation with public market indexes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05996311"/>
                  </a:ext>
                </a:extLst>
              </a:tr>
              <a:tr h="370840">
                <a:tc>
                  <a:txBody>
                    <a:bodyPr/>
                    <a:lstStyle/>
                    <a:p>
                      <a:endParaRPr lang="en-US" dirty="0"/>
                    </a:p>
                  </a:txBody>
                  <a:tcPr/>
                </a:tc>
                <a:tc>
                  <a:txBody>
                    <a:bodyPr/>
                    <a:lstStyle/>
                    <a:p>
                      <a:r>
                        <a:rPr lang="en-US" dirty="0"/>
                        <a:t>S&amp;P 500 total return</a:t>
                      </a:r>
                    </a:p>
                  </a:txBody>
                  <a:tcPr/>
                </a:tc>
                <a:tc>
                  <a:txBody>
                    <a:bodyPr/>
                    <a:lstStyle/>
                    <a:p>
                      <a:r>
                        <a:rPr lang="en-US" dirty="0"/>
                        <a:t>Russell 2000 total return</a:t>
                      </a:r>
                    </a:p>
                  </a:txBody>
                  <a:tcPr/>
                </a:tc>
                <a:tc>
                  <a:txBody>
                    <a:bodyPr/>
                    <a:lstStyle/>
                    <a:p>
                      <a:r>
                        <a:rPr lang="en-US" dirty="0" err="1"/>
                        <a:t>Msci</a:t>
                      </a:r>
                      <a:r>
                        <a:rPr lang="en-US" dirty="0"/>
                        <a:t> world total return</a:t>
                      </a:r>
                    </a:p>
                  </a:txBody>
                  <a:tcPr/>
                </a:tc>
                <a:extLst>
                  <a:ext uri="{0D108BD9-81ED-4DB2-BD59-A6C34878D82A}">
                    <a16:rowId xmlns:a16="http://schemas.microsoft.com/office/drawing/2014/main" val="2195615638"/>
                  </a:ext>
                </a:extLst>
              </a:tr>
              <a:tr h="370840">
                <a:tc>
                  <a:txBody>
                    <a:bodyPr/>
                    <a:lstStyle/>
                    <a:p>
                      <a:r>
                        <a:rPr lang="en-US" dirty="0"/>
                        <a:t>Private equity</a:t>
                      </a:r>
                    </a:p>
                  </a:txBody>
                  <a:tcPr/>
                </a:tc>
                <a:tc>
                  <a:txBody>
                    <a:bodyPr/>
                    <a:lstStyle/>
                    <a:p>
                      <a:r>
                        <a:rPr lang="en-US" dirty="0"/>
                        <a:t>0.8</a:t>
                      </a:r>
                    </a:p>
                  </a:txBody>
                  <a:tcPr/>
                </a:tc>
                <a:tc>
                  <a:txBody>
                    <a:bodyPr/>
                    <a:lstStyle/>
                    <a:p>
                      <a:r>
                        <a:rPr lang="en-US" dirty="0"/>
                        <a:t>0.76</a:t>
                      </a:r>
                    </a:p>
                  </a:txBody>
                  <a:tcPr/>
                </a:tc>
                <a:tc>
                  <a:txBody>
                    <a:bodyPr/>
                    <a:lstStyle/>
                    <a:p>
                      <a:r>
                        <a:rPr lang="en-US" dirty="0"/>
                        <a:t>0.81</a:t>
                      </a:r>
                    </a:p>
                  </a:txBody>
                  <a:tcPr/>
                </a:tc>
                <a:extLst>
                  <a:ext uri="{0D108BD9-81ED-4DB2-BD59-A6C34878D82A}">
                    <a16:rowId xmlns:a16="http://schemas.microsoft.com/office/drawing/2014/main" val="3157949394"/>
                  </a:ext>
                </a:extLst>
              </a:tr>
              <a:tr h="370840">
                <a:tc>
                  <a:txBody>
                    <a:bodyPr/>
                    <a:lstStyle/>
                    <a:p>
                      <a:r>
                        <a:rPr lang="en-US" dirty="0"/>
                        <a:t>Venture all stage</a:t>
                      </a:r>
                    </a:p>
                  </a:txBody>
                  <a:tcPr/>
                </a:tc>
                <a:tc>
                  <a:txBody>
                    <a:bodyPr/>
                    <a:lstStyle/>
                    <a:p>
                      <a:r>
                        <a:rPr lang="en-US" dirty="0"/>
                        <a:t>0.65</a:t>
                      </a:r>
                    </a:p>
                  </a:txBody>
                  <a:tcPr/>
                </a:tc>
                <a:tc>
                  <a:txBody>
                    <a:bodyPr/>
                    <a:lstStyle/>
                    <a:p>
                      <a:r>
                        <a:rPr lang="en-US" dirty="0"/>
                        <a:t>0.67</a:t>
                      </a:r>
                    </a:p>
                  </a:txBody>
                  <a:tcPr/>
                </a:tc>
                <a:tc>
                  <a:txBody>
                    <a:bodyPr/>
                    <a:lstStyle/>
                    <a:p>
                      <a:r>
                        <a:rPr lang="en-US" dirty="0"/>
                        <a:t>0.63</a:t>
                      </a:r>
                    </a:p>
                  </a:txBody>
                  <a:tcPr/>
                </a:tc>
                <a:extLst>
                  <a:ext uri="{0D108BD9-81ED-4DB2-BD59-A6C34878D82A}">
                    <a16:rowId xmlns:a16="http://schemas.microsoft.com/office/drawing/2014/main" val="3139622074"/>
                  </a:ext>
                </a:extLst>
              </a:tr>
              <a:tr h="370840">
                <a:tc>
                  <a:txBody>
                    <a:bodyPr/>
                    <a:lstStyle/>
                    <a:p>
                      <a:r>
                        <a:rPr lang="en-US" dirty="0"/>
                        <a:t>Buyout</a:t>
                      </a:r>
                    </a:p>
                  </a:txBody>
                  <a:tcPr/>
                </a:tc>
                <a:tc>
                  <a:txBody>
                    <a:bodyPr/>
                    <a:lstStyle/>
                    <a:p>
                      <a:r>
                        <a:rPr lang="en-US" dirty="0"/>
                        <a:t>0.82</a:t>
                      </a:r>
                    </a:p>
                  </a:txBody>
                  <a:tcPr/>
                </a:tc>
                <a:tc>
                  <a:txBody>
                    <a:bodyPr/>
                    <a:lstStyle/>
                    <a:p>
                      <a:r>
                        <a:rPr lang="en-US" dirty="0"/>
                        <a:t>0.76</a:t>
                      </a:r>
                    </a:p>
                  </a:txBody>
                  <a:tcPr/>
                </a:tc>
                <a:tc>
                  <a:txBody>
                    <a:bodyPr/>
                    <a:lstStyle/>
                    <a:p>
                      <a:r>
                        <a:rPr lang="en-US" dirty="0"/>
                        <a:t>0.83</a:t>
                      </a:r>
                    </a:p>
                  </a:txBody>
                  <a:tcPr/>
                </a:tc>
                <a:extLst>
                  <a:ext uri="{0D108BD9-81ED-4DB2-BD59-A6C34878D82A}">
                    <a16:rowId xmlns:a16="http://schemas.microsoft.com/office/drawing/2014/main" val="1048342217"/>
                  </a:ext>
                </a:extLst>
              </a:tr>
              <a:tr h="370840">
                <a:tc>
                  <a:txBody>
                    <a:bodyPr/>
                    <a:lstStyle/>
                    <a:p>
                      <a:r>
                        <a:rPr lang="en-US" dirty="0"/>
                        <a:t>Private debt</a:t>
                      </a:r>
                    </a:p>
                  </a:txBody>
                  <a:tcPr/>
                </a:tc>
                <a:tc>
                  <a:txBody>
                    <a:bodyPr/>
                    <a:lstStyle/>
                    <a:p>
                      <a:r>
                        <a:rPr lang="en-US" dirty="0"/>
                        <a:t>0.82</a:t>
                      </a:r>
                    </a:p>
                  </a:txBody>
                  <a:tcPr/>
                </a:tc>
                <a:tc>
                  <a:txBody>
                    <a:bodyPr/>
                    <a:lstStyle/>
                    <a:p>
                      <a:r>
                        <a:rPr lang="en-US" dirty="0"/>
                        <a:t>0.77</a:t>
                      </a:r>
                    </a:p>
                  </a:txBody>
                  <a:tcPr/>
                </a:tc>
                <a:tc>
                  <a:txBody>
                    <a:bodyPr/>
                    <a:lstStyle/>
                    <a:p>
                      <a:r>
                        <a:rPr lang="en-US" dirty="0"/>
                        <a:t>0.86</a:t>
                      </a:r>
                    </a:p>
                  </a:txBody>
                  <a:tcPr/>
                </a:tc>
                <a:extLst>
                  <a:ext uri="{0D108BD9-81ED-4DB2-BD59-A6C34878D82A}">
                    <a16:rowId xmlns:a16="http://schemas.microsoft.com/office/drawing/2014/main" val="2714245498"/>
                  </a:ext>
                </a:extLst>
              </a:tr>
            </a:tbl>
          </a:graphicData>
        </a:graphic>
      </p:graphicFrame>
    </p:spTree>
    <p:extLst>
      <p:ext uri="{BB962C8B-B14F-4D97-AF65-F5344CB8AC3E}">
        <p14:creationId xmlns:p14="http://schemas.microsoft.com/office/powerpoint/2010/main" val="3240627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10C1C-22DC-4944-A0FD-019EFFB30D9D}"/>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A6682185-A9F6-4852-8469-8047040A1EC8}"/>
              </a:ext>
            </a:extLst>
          </p:cNvPr>
          <p:cNvSpPr>
            <a:spLocks noGrp="1"/>
          </p:cNvSpPr>
          <p:nvPr>
            <p:ph idx="1"/>
          </p:nvPr>
        </p:nvSpPr>
        <p:spPr/>
        <p:txBody>
          <a:bodyPr/>
          <a:lstStyle/>
          <a:p>
            <a:r>
              <a:rPr lang="en-US" dirty="0"/>
              <a:t>Private capital risk and return levels by category</a:t>
            </a:r>
          </a:p>
          <a:p>
            <a:endParaRPr lang="en-US" dirty="0"/>
          </a:p>
        </p:txBody>
      </p:sp>
      <p:pic>
        <p:nvPicPr>
          <p:cNvPr id="5" name="图片 4">
            <a:extLst>
              <a:ext uri="{FF2B5EF4-FFF2-40B4-BE49-F238E27FC236}">
                <a16:creationId xmlns:a16="http://schemas.microsoft.com/office/drawing/2014/main" id="{14656B3F-C8DA-4413-B8EB-C59817D0B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76" y="2755188"/>
            <a:ext cx="6465333" cy="4118328"/>
          </a:xfrm>
          <a:prstGeom prst="rect">
            <a:avLst/>
          </a:prstGeom>
        </p:spPr>
      </p:pic>
    </p:spTree>
    <p:extLst>
      <p:ext uri="{BB962C8B-B14F-4D97-AF65-F5344CB8AC3E}">
        <p14:creationId xmlns:p14="http://schemas.microsoft.com/office/powerpoint/2010/main" val="320497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F0D5-9BFC-4AAE-8777-4230D2DEC725}"/>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174CEF33-B8C6-4BD7-A940-CFB14F6BC7A0}"/>
              </a:ext>
            </a:extLst>
          </p:cNvPr>
          <p:cNvSpPr>
            <a:spLocks noGrp="1"/>
          </p:cNvSpPr>
          <p:nvPr>
            <p:ph idx="1"/>
          </p:nvPr>
        </p:nvSpPr>
        <p:spPr/>
        <p:txBody>
          <a:bodyPr/>
          <a:lstStyle/>
          <a:p>
            <a:r>
              <a:rPr lang="en-US" dirty="0"/>
              <a:t>The performance comparison of private capital and public debt and equity may not be appropriate. </a:t>
            </a:r>
            <a:r>
              <a:rPr lang="en-US" dirty="0">
                <a:solidFill>
                  <a:srgbClr val="FF0000"/>
                </a:solidFill>
              </a:rPr>
              <a:t>First</a:t>
            </a:r>
            <a:r>
              <a:rPr lang="en-US" dirty="0"/>
              <a:t>, investing in a start-up carries greater risk than investing in a well-established firm. </a:t>
            </a:r>
            <a:r>
              <a:rPr lang="en-US" dirty="0">
                <a:solidFill>
                  <a:srgbClr val="FF0000"/>
                </a:solidFill>
              </a:rPr>
              <a:t>Second</a:t>
            </a:r>
            <a:r>
              <a:rPr lang="en-US" dirty="0"/>
              <a:t>, investing in a company in a declining or disintermediated industry is unlikely to offer positive return over longer time horizons. </a:t>
            </a:r>
            <a:r>
              <a:rPr lang="en-US" dirty="0">
                <a:solidFill>
                  <a:srgbClr val="FF0000"/>
                </a:solidFill>
              </a:rPr>
              <a:t>Moreover</a:t>
            </a:r>
            <a:r>
              <a:rPr lang="en-US" dirty="0"/>
              <a:t>, performance risk of a continuous investment in public equity and debt can easily be hedged away. </a:t>
            </a:r>
          </a:p>
          <a:p>
            <a:r>
              <a:rPr lang="en-US" dirty="0"/>
              <a:t>Each private equity fund carries a </a:t>
            </a:r>
            <a:r>
              <a:rPr lang="en-US" dirty="0">
                <a:solidFill>
                  <a:srgbClr val="FF0000"/>
                </a:solidFill>
              </a:rPr>
              <a:t>vintage year</a:t>
            </a:r>
            <a:r>
              <a:rPr lang="en-US" dirty="0"/>
              <a:t>, typically defined as the year in which the fund makes its first investment.</a:t>
            </a:r>
          </a:p>
          <a:p>
            <a:endParaRPr lang="en-US" dirty="0"/>
          </a:p>
        </p:txBody>
      </p:sp>
    </p:spTree>
    <p:extLst>
      <p:ext uri="{BB962C8B-B14F-4D97-AF65-F5344CB8AC3E}">
        <p14:creationId xmlns:p14="http://schemas.microsoft.com/office/powerpoint/2010/main" val="331891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A71A-AD0C-469D-862E-B3AB99C58994}"/>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768996ED-6682-4951-93E3-E69F33FB9C55}"/>
              </a:ext>
            </a:extLst>
          </p:cNvPr>
          <p:cNvSpPr>
            <a:spLocks noGrp="1"/>
          </p:cNvSpPr>
          <p:nvPr>
            <p:ph idx="1"/>
          </p:nvPr>
        </p:nvSpPr>
        <p:spPr/>
        <p:txBody>
          <a:bodyPr>
            <a:normAutofit/>
          </a:bodyPr>
          <a:lstStyle/>
          <a:p>
            <a:r>
              <a:rPr lang="en-US" dirty="0"/>
              <a:t>Because of changing business and valuation environments, funds of a certain vintage have the advantage of starting in a </a:t>
            </a:r>
            <a:r>
              <a:rPr lang="en-US" dirty="0">
                <a:solidFill>
                  <a:srgbClr val="FF0000"/>
                </a:solidFill>
              </a:rPr>
              <a:t>low-valuation, low-risk appetite, economic recovery phase and benefit from riding the wave of an economic recovery</a:t>
            </a:r>
            <a:r>
              <a:rPr lang="en-US" dirty="0"/>
              <a:t>. Other vintages may be less fortunate and invest the bulk of their capital in a </a:t>
            </a:r>
            <a:r>
              <a:rPr lang="en-US" dirty="0">
                <a:solidFill>
                  <a:srgbClr val="FF0000"/>
                </a:solidFill>
              </a:rPr>
              <a:t>high-valuation environment preceding a market crash or a period of prolonged economic contraction</a:t>
            </a:r>
            <a:r>
              <a:rPr lang="en-US" dirty="0"/>
              <a:t>.</a:t>
            </a:r>
          </a:p>
          <a:p>
            <a:r>
              <a:rPr lang="en-US" dirty="0"/>
              <a:t>Funds seeded during the </a:t>
            </a:r>
            <a:r>
              <a:rPr lang="en-US" dirty="0">
                <a:solidFill>
                  <a:srgbClr val="FF0000"/>
                </a:solidFill>
              </a:rPr>
              <a:t>expanding phase of the business cycle </a:t>
            </a:r>
            <a:r>
              <a:rPr lang="en-US" dirty="0"/>
              <a:t>tend to earn excess returns if they fund </a:t>
            </a:r>
            <a:r>
              <a:rPr lang="en-US" dirty="0">
                <a:solidFill>
                  <a:srgbClr val="FF0000"/>
                </a:solidFill>
              </a:rPr>
              <a:t>early-stage</a:t>
            </a:r>
            <a:r>
              <a:rPr lang="en-US" dirty="0"/>
              <a:t> companies. Funds seeded during the </a:t>
            </a:r>
            <a:r>
              <a:rPr lang="en-US" dirty="0">
                <a:solidFill>
                  <a:srgbClr val="FF0000"/>
                </a:solidFill>
              </a:rPr>
              <a:t>contracting phase of the business cycle</a:t>
            </a:r>
            <a:r>
              <a:rPr lang="en-US" dirty="0"/>
              <a:t> tend to earn excess returns if they fund </a:t>
            </a:r>
            <a:r>
              <a:rPr lang="en-US" dirty="0">
                <a:solidFill>
                  <a:srgbClr val="FF0000"/>
                </a:solidFill>
              </a:rPr>
              <a:t>distressed companies</a:t>
            </a:r>
            <a:r>
              <a:rPr lang="en-US" dirty="0"/>
              <a:t>.</a:t>
            </a:r>
          </a:p>
        </p:txBody>
      </p:sp>
    </p:spTree>
    <p:extLst>
      <p:ext uri="{BB962C8B-B14F-4D97-AF65-F5344CB8AC3E}">
        <p14:creationId xmlns:p14="http://schemas.microsoft.com/office/powerpoint/2010/main" val="1029118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dirty="0"/>
              <a:t>Both individuals and institutions invest in real property: either in </a:t>
            </a:r>
            <a:r>
              <a:rPr lang="en-US" dirty="0">
                <a:solidFill>
                  <a:srgbClr val="FF0000"/>
                </a:solidFill>
              </a:rPr>
              <a:t>residential</a:t>
            </a:r>
            <a:r>
              <a:rPr lang="en-US" dirty="0"/>
              <a:t> or </a:t>
            </a:r>
            <a:r>
              <a:rPr lang="en-US" dirty="0">
                <a:solidFill>
                  <a:srgbClr val="FF0000"/>
                </a:solidFill>
              </a:rPr>
              <a:t>commercial</a:t>
            </a:r>
            <a:r>
              <a:rPr lang="en-US" dirty="0"/>
              <a:t> real estate.</a:t>
            </a:r>
          </a:p>
          <a:p>
            <a:r>
              <a:rPr lang="en-US" dirty="0">
                <a:solidFill>
                  <a:srgbClr val="FF0000"/>
                </a:solidFill>
              </a:rPr>
              <a:t>Residential real estate</a:t>
            </a:r>
            <a:r>
              <a:rPr lang="en-US" dirty="0"/>
              <a:t>, or the housing market, consists of individual single-family detached homes and multi-family attached units,</a:t>
            </a:r>
          </a:p>
          <a:p>
            <a:r>
              <a:rPr lang="en-US" dirty="0">
                <a:solidFill>
                  <a:srgbClr val="FF0000"/>
                </a:solidFill>
              </a:rPr>
              <a:t>Commercial real estate </a:t>
            </a:r>
            <a:r>
              <a:rPr lang="en-US" dirty="0"/>
              <a:t>includes primarily office buildings, retail shopping centers, commercial and residential rental properties, and warehouses.</a:t>
            </a:r>
          </a:p>
          <a:p>
            <a:endParaRPr lang="en-US" dirty="0"/>
          </a:p>
        </p:txBody>
      </p:sp>
    </p:spTree>
    <p:extLst>
      <p:ext uri="{BB962C8B-B14F-4D97-AF65-F5344CB8AC3E}">
        <p14:creationId xmlns:p14="http://schemas.microsoft.com/office/powerpoint/2010/main" val="151756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2FECA-4578-44F9-AF69-751D987E0A8F}"/>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D87331C9-7E6F-4039-96F3-F45F3CA968D6}"/>
              </a:ext>
            </a:extLst>
          </p:cNvPr>
          <p:cNvSpPr>
            <a:spLocks noGrp="1"/>
          </p:cNvSpPr>
          <p:nvPr>
            <p:ph idx="1"/>
          </p:nvPr>
        </p:nvSpPr>
        <p:spPr/>
        <p:txBody>
          <a:bodyPr/>
          <a:lstStyle/>
          <a:p>
            <a:r>
              <a:rPr lang="en-US" b="1" dirty="0"/>
              <a:t>Real Estate Investment structures</a:t>
            </a:r>
          </a:p>
          <a:p>
            <a:endParaRPr lang="en-US" b="1" dirty="0"/>
          </a:p>
          <a:p>
            <a:endParaRPr lang="en-US" dirty="0"/>
          </a:p>
        </p:txBody>
      </p:sp>
      <p:graphicFrame>
        <p:nvGraphicFramePr>
          <p:cNvPr id="4" name="表格 3">
            <a:extLst>
              <a:ext uri="{FF2B5EF4-FFF2-40B4-BE49-F238E27FC236}">
                <a16:creationId xmlns:a16="http://schemas.microsoft.com/office/drawing/2014/main" id="{15DC987E-C589-45EA-8DA3-3CBDAC6ECF40}"/>
              </a:ext>
            </a:extLst>
          </p:cNvPr>
          <p:cNvGraphicFramePr>
            <a:graphicFrameLocks noGrp="1"/>
          </p:cNvGraphicFramePr>
          <p:nvPr>
            <p:extLst>
              <p:ext uri="{D42A27DB-BD31-4B8C-83A1-F6EECF244321}">
                <p14:modId xmlns:p14="http://schemas.microsoft.com/office/powerpoint/2010/main" val="685798478"/>
              </p:ext>
            </p:extLst>
          </p:nvPr>
        </p:nvGraphicFramePr>
        <p:xfrm>
          <a:off x="2032000" y="2738120"/>
          <a:ext cx="8127999" cy="4119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86633070"/>
                    </a:ext>
                  </a:extLst>
                </a:gridCol>
                <a:gridCol w="2709333">
                  <a:extLst>
                    <a:ext uri="{9D8B030D-6E8A-4147-A177-3AD203B41FA5}">
                      <a16:colId xmlns:a16="http://schemas.microsoft.com/office/drawing/2014/main" val="4142872996"/>
                    </a:ext>
                  </a:extLst>
                </a:gridCol>
                <a:gridCol w="2709333">
                  <a:extLst>
                    <a:ext uri="{9D8B030D-6E8A-4147-A177-3AD203B41FA5}">
                      <a16:colId xmlns:a16="http://schemas.microsoft.com/office/drawing/2014/main" val="1661747900"/>
                    </a:ext>
                  </a:extLst>
                </a:gridCol>
              </a:tblGrid>
              <a:tr h="370840">
                <a:tc>
                  <a:txBody>
                    <a:bodyPr/>
                    <a:lstStyle/>
                    <a:p>
                      <a:endParaRPr lang="en-US" dirty="0"/>
                    </a:p>
                  </a:txBody>
                  <a:tcPr/>
                </a:tc>
                <a:tc>
                  <a:txBody>
                    <a:bodyPr/>
                    <a:lstStyle/>
                    <a:p>
                      <a:r>
                        <a:rPr lang="en-US" dirty="0"/>
                        <a:t>Equity</a:t>
                      </a:r>
                    </a:p>
                  </a:txBody>
                  <a:tcPr/>
                </a:tc>
                <a:tc>
                  <a:txBody>
                    <a:bodyPr/>
                    <a:lstStyle/>
                    <a:p>
                      <a:r>
                        <a:rPr lang="en-US" dirty="0"/>
                        <a:t>Debt</a:t>
                      </a:r>
                    </a:p>
                  </a:txBody>
                  <a:tcPr/>
                </a:tc>
                <a:extLst>
                  <a:ext uri="{0D108BD9-81ED-4DB2-BD59-A6C34878D82A}">
                    <a16:rowId xmlns:a16="http://schemas.microsoft.com/office/drawing/2014/main" val="520330796"/>
                  </a:ext>
                </a:extLst>
              </a:tr>
              <a:tr h="370840">
                <a:tc>
                  <a:txBody>
                    <a:bodyPr/>
                    <a:lstStyle/>
                    <a:p>
                      <a:r>
                        <a:rPr lang="en-US" dirty="0"/>
                        <a:t>Private</a:t>
                      </a:r>
                    </a:p>
                  </a:txBody>
                  <a:tcPr/>
                </a:tc>
                <a:tc>
                  <a:txBody>
                    <a:bodyPr/>
                    <a:lstStyle/>
                    <a:p>
                      <a:r>
                        <a:rPr lang="en-US" b="1" dirty="0"/>
                        <a:t>Direct ownership</a:t>
                      </a:r>
                    </a:p>
                    <a:p>
                      <a:r>
                        <a:rPr lang="en-US" dirty="0"/>
                        <a:t>Sole ownership</a:t>
                      </a:r>
                    </a:p>
                    <a:p>
                      <a:r>
                        <a:rPr lang="en-US" dirty="0"/>
                        <a:t>Joint ventures</a:t>
                      </a:r>
                    </a:p>
                    <a:p>
                      <a:r>
                        <a:rPr lang="en-US" dirty="0"/>
                        <a:t>Limited partnerships</a:t>
                      </a:r>
                    </a:p>
                    <a:p>
                      <a:r>
                        <a:rPr lang="en-US" b="1" dirty="0"/>
                        <a:t>Indirect ownership</a:t>
                      </a:r>
                    </a:p>
                    <a:p>
                      <a:r>
                        <a:rPr lang="en-US" dirty="0"/>
                        <a:t>Real estate funds</a:t>
                      </a:r>
                    </a:p>
                    <a:p>
                      <a:r>
                        <a:rPr lang="en-US" dirty="0"/>
                        <a:t>Private REITs</a:t>
                      </a:r>
                    </a:p>
                  </a:txBody>
                  <a:tcPr/>
                </a:tc>
                <a:tc>
                  <a:txBody>
                    <a:bodyPr/>
                    <a:lstStyle/>
                    <a:p>
                      <a:r>
                        <a:rPr lang="en-US" dirty="0"/>
                        <a:t>Mortgage debt</a:t>
                      </a:r>
                    </a:p>
                    <a:p>
                      <a:r>
                        <a:rPr lang="en-US" dirty="0"/>
                        <a:t>Construction loans</a:t>
                      </a:r>
                    </a:p>
                    <a:p>
                      <a:r>
                        <a:rPr lang="en-US" dirty="0"/>
                        <a:t>Mezzanine debt</a:t>
                      </a:r>
                    </a:p>
                  </a:txBody>
                  <a:tcPr/>
                </a:tc>
                <a:extLst>
                  <a:ext uri="{0D108BD9-81ED-4DB2-BD59-A6C34878D82A}">
                    <a16:rowId xmlns:a16="http://schemas.microsoft.com/office/drawing/2014/main" val="1422666745"/>
                  </a:ext>
                </a:extLst>
              </a:tr>
              <a:tr h="370840">
                <a:tc>
                  <a:txBody>
                    <a:bodyPr/>
                    <a:lstStyle/>
                    <a:p>
                      <a:r>
                        <a:rPr lang="en-US" dirty="0"/>
                        <a:t>Public</a:t>
                      </a:r>
                    </a:p>
                  </a:txBody>
                  <a:tcPr/>
                </a:tc>
                <a:tc>
                  <a:txBody>
                    <a:bodyPr/>
                    <a:lstStyle/>
                    <a:p>
                      <a:r>
                        <a:rPr lang="en-US" b="1" dirty="0"/>
                        <a:t>Publicly traded shares</a:t>
                      </a:r>
                    </a:p>
                    <a:p>
                      <a:r>
                        <a:rPr lang="en-US" dirty="0"/>
                        <a:t>Construction</a:t>
                      </a:r>
                    </a:p>
                    <a:p>
                      <a:r>
                        <a:rPr lang="en-US" dirty="0"/>
                        <a:t>Operating</a:t>
                      </a:r>
                    </a:p>
                    <a:p>
                      <a:r>
                        <a:rPr lang="en-US" dirty="0"/>
                        <a:t>Development</a:t>
                      </a:r>
                    </a:p>
                    <a:p>
                      <a:r>
                        <a:rPr lang="en-US" dirty="0"/>
                        <a:t>Public REITs</a:t>
                      </a:r>
                    </a:p>
                    <a:p>
                      <a:r>
                        <a:rPr lang="en-US" dirty="0"/>
                        <a:t>UCITS/Mutual funds/ETFs</a:t>
                      </a:r>
                    </a:p>
                  </a:txBody>
                  <a:tcPr/>
                </a:tc>
                <a:tc>
                  <a:txBody>
                    <a:bodyPr/>
                    <a:lstStyle/>
                    <a:p>
                      <a:r>
                        <a:rPr lang="en-US" dirty="0"/>
                        <a:t>MBS/CMBS/CMOs</a:t>
                      </a:r>
                    </a:p>
                    <a:p>
                      <a:r>
                        <a:rPr lang="en-US" dirty="0"/>
                        <a:t>Covered bonds</a:t>
                      </a:r>
                    </a:p>
                    <a:p>
                      <a:r>
                        <a:rPr lang="en-US" dirty="0"/>
                        <a:t>Mortgage REITs</a:t>
                      </a:r>
                    </a:p>
                    <a:p>
                      <a:r>
                        <a:rPr lang="en-US" dirty="0"/>
                        <a:t>Mortgage ETFs</a:t>
                      </a:r>
                    </a:p>
                    <a:p>
                      <a:endParaRPr lang="en-US" dirty="0"/>
                    </a:p>
                  </a:txBody>
                  <a:tcPr/>
                </a:tc>
                <a:extLst>
                  <a:ext uri="{0D108BD9-81ED-4DB2-BD59-A6C34878D82A}">
                    <a16:rowId xmlns:a16="http://schemas.microsoft.com/office/drawing/2014/main" val="2841903836"/>
                  </a:ext>
                </a:extLst>
              </a:tr>
            </a:tbl>
          </a:graphicData>
        </a:graphic>
      </p:graphicFrame>
    </p:spTree>
    <p:extLst>
      <p:ext uri="{BB962C8B-B14F-4D97-AF65-F5344CB8AC3E}">
        <p14:creationId xmlns:p14="http://schemas.microsoft.com/office/powerpoint/2010/main" val="2939597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B077-5223-44A9-B293-C05011148D56}"/>
              </a:ext>
            </a:extLst>
          </p:cNvPr>
          <p:cNvSpPr>
            <a:spLocks noGrp="1"/>
          </p:cNvSpPr>
          <p:nvPr>
            <p:ph type="title"/>
          </p:nvPr>
        </p:nvSpPr>
        <p:spPr/>
        <p:txBody>
          <a:bodyPr/>
          <a:lstStyle/>
          <a:p>
            <a:r>
              <a:rPr lang="en-US" altLang="zh-CN" sz="4800" b="1" dirty="0"/>
              <a:t>Real estate features</a:t>
            </a:r>
            <a:endParaRPr lang="en-US" b="1" dirty="0"/>
          </a:p>
        </p:txBody>
      </p:sp>
      <p:graphicFrame>
        <p:nvGraphicFramePr>
          <p:cNvPr id="4" name="内容占位符 3">
            <a:extLst>
              <a:ext uri="{FF2B5EF4-FFF2-40B4-BE49-F238E27FC236}">
                <a16:creationId xmlns:a16="http://schemas.microsoft.com/office/drawing/2014/main" id="{92C810F5-28AD-4B37-A3A9-14B09294B2C7}"/>
              </a:ext>
            </a:extLst>
          </p:cNvPr>
          <p:cNvGraphicFramePr>
            <a:graphicFrameLocks noGrp="1"/>
          </p:cNvGraphicFramePr>
          <p:nvPr>
            <p:ph idx="1"/>
            <p:extLst>
              <p:ext uri="{D42A27DB-BD31-4B8C-83A1-F6EECF244321}">
                <p14:modId xmlns:p14="http://schemas.microsoft.com/office/powerpoint/2010/main" val="2252423642"/>
              </p:ext>
            </p:extLst>
          </p:nvPr>
        </p:nvGraphicFramePr>
        <p:xfrm>
          <a:off x="1023938" y="2286000"/>
          <a:ext cx="9720261" cy="302260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387830149"/>
                    </a:ext>
                  </a:extLst>
                </a:gridCol>
                <a:gridCol w="3240087">
                  <a:extLst>
                    <a:ext uri="{9D8B030D-6E8A-4147-A177-3AD203B41FA5}">
                      <a16:colId xmlns:a16="http://schemas.microsoft.com/office/drawing/2014/main" val="978980553"/>
                    </a:ext>
                  </a:extLst>
                </a:gridCol>
                <a:gridCol w="3240087">
                  <a:extLst>
                    <a:ext uri="{9D8B030D-6E8A-4147-A177-3AD203B41FA5}">
                      <a16:colId xmlns:a16="http://schemas.microsoft.com/office/drawing/2014/main" val="3425536118"/>
                    </a:ext>
                  </a:extLst>
                </a:gridCol>
              </a:tblGrid>
              <a:tr h="370840">
                <a:tc>
                  <a:txBody>
                    <a:bodyPr/>
                    <a:lstStyle/>
                    <a:p>
                      <a:endParaRPr lang="en-US" dirty="0"/>
                    </a:p>
                  </a:txBody>
                  <a:tcPr/>
                </a:tc>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749276311"/>
                  </a:ext>
                </a:extLst>
              </a:tr>
              <a:tr h="370840">
                <a:tc>
                  <a:txBody>
                    <a:bodyPr/>
                    <a:lstStyle/>
                    <a:p>
                      <a:r>
                        <a:rPr lang="en-US" dirty="0"/>
                        <a:t>Direct real estate investment</a:t>
                      </a:r>
                    </a:p>
                  </a:txBody>
                  <a:tcPr/>
                </a:tc>
                <a:tc>
                  <a:txBody>
                    <a:bodyPr/>
                    <a:lstStyle/>
                    <a:p>
                      <a:r>
                        <a:rPr lang="en-US" dirty="0"/>
                        <a:t>Control</a:t>
                      </a:r>
                    </a:p>
                    <a:p>
                      <a:r>
                        <a:rPr lang="en-US" dirty="0"/>
                        <a:t>Tax benefits(non cash property depreciation expense, tax deductible interest expense)</a:t>
                      </a:r>
                    </a:p>
                    <a:p>
                      <a:r>
                        <a:rPr lang="en-US" dirty="0"/>
                        <a:t>Diversification</a:t>
                      </a:r>
                    </a:p>
                  </a:txBody>
                  <a:tcPr/>
                </a:tc>
                <a:tc>
                  <a:txBody>
                    <a:bodyPr/>
                    <a:lstStyle/>
                    <a:p>
                      <a:r>
                        <a:rPr lang="en-US" dirty="0"/>
                        <a:t>Complexity</a:t>
                      </a:r>
                    </a:p>
                    <a:p>
                      <a:r>
                        <a:rPr lang="en-US" dirty="0"/>
                        <a:t>Need for specialized knowledge</a:t>
                      </a:r>
                    </a:p>
                    <a:p>
                      <a:r>
                        <a:rPr lang="en-US" altLang="zh-CN" dirty="0"/>
                        <a:t>Significant capital needs</a:t>
                      </a:r>
                      <a:endParaRPr lang="en-US" dirty="0"/>
                    </a:p>
                    <a:p>
                      <a:r>
                        <a:rPr lang="en-US" dirty="0"/>
                        <a:t>Concentration risk</a:t>
                      </a:r>
                    </a:p>
                    <a:p>
                      <a:r>
                        <a:rPr lang="en-US" dirty="0"/>
                        <a:t>Lack of liquidity</a:t>
                      </a:r>
                    </a:p>
                  </a:txBody>
                  <a:tcPr/>
                </a:tc>
                <a:extLst>
                  <a:ext uri="{0D108BD9-81ED-4DB2-BD59-A6C34878D82A}">
                    <a16:rowId xmlns:a16="http://schemas.microsoft.com/office/drawing/2014/main" val="1861886676"/>
                  </a:ext>
                </a:extLst>
              </a:tr>
              <a:tr h="370840">
                <a:tc>
                  <a:txBody>
                    <a:bodyPr/>
                    <a:lstStyle/>
                    <a:p>
                      <a:r>
                        <a:rPr lang="en-US" dirty="0"/>
                        <a:t>Indirect real estate investment</a:t>
                      </a:r>
                    </a:p>
                  </a:txBody>
                  <a:tcPr/>
                </a:tc>
                <a:tc>
                  <a:txBody>
                    <a:bodyPr/>
                    <a:lstStyle/>
                    <a:p>
                      <a:r>
                        <a:rPr lang="en-US" dirty="0"/>
                        <a:t>Elimination of double corporate taxation</a:t>
                      </a:r>
                    </a:p>
                    <a:p>
                      <a:r>
                        <a:rPr lang="en-US" dirty="0"/>
                        <a:t>Greater transparency</a:t>
                      </a:r>
                    </a:p>
                    <a:p>
                      <a:r>
                        <a:rPr lang="en-US" dirty="0"/>
                        <a:t>Buy or sell REITs shares</a:t>
                      </a:r>
                    </a:p>
                  </a:txBody>
                  <a:tcPr/>
                </a:tc>
                <a:tc>
                  <a:txBody>
                    <a:bodyPr/>
                    <a:lstStyle/>
                    <a:p>
                      <a:r>
                        <a:rPr lang="en-US" dirty="0"/>
                        <a:t>Higher correlation with the public equity market</a:t>
                      </a:r>
                    </a:p>
                  </a:txBody>
                  <a:tcPr/>
                </a:tc>
                <a:extLst>
                  <a:ext uri="{0D108BD9-81ED-4DB2-BD59-A6C34878D82A}">
                    <a16:rowId xmlns:a16="http://schemas.microsoft.com/office/drawing/2014/main" val="1236553950"/>
                  </a:ext>
                </a:extLst>
              </a:tr>
            </a:tbl>
          </a:graphicData>
        </a:graphic>
      </p:graphicFrame>
      <p:sp>
        <p:nvSpPr>
          <p:cNvPr id="5" name="文本框 4">
            <a:extLst>
              <a:ext uri="{FF2B5EF4-FFF2-40B4-BE49-F238E27FC236}">
                <a16:creationId xmlns:a16="http://schemas.microsoft.com/office/drawing/2014/main" id="{7EF517B4-70B7-4752-9233-D768020DF0B3}"/>
              </a:ext>
            </a:extLst>
          </p:cNvPr>
          <p:cNvSpPr txBox="1"/>
          <p:nvPr/>
        </p:nvSpPr>
        <p:spPr>
          <a:xfrm>
            <a:off x="1023938" y="5235448"/>
            <a:ext cx="9720261" cy="923330"/>
          </a:xfrm>
          <a:prstGeom prst="rect">
            <a:avLst/>
          </a:prstGeom>
          <a:noFill/>
        </p:spPr>
        <p:txBody>
          <a:bodyPr wrap="square" rtlCol="0">
            <a:spAutoFit/>
          </a:bodyPr>
          <a:lstStyle/>
          <a:p>
            <a:r>
              <a:rPr lang="en-US" dirty="0"/>
              <a:t>The </a:t>
            </a:r>
            <a:r>
              <a:rPr lang="en-US" dirty="0">
                <a:solidFill>
                  <a:srgbClr val="FF0000"/>
                </a:solidFill>
              </a:rPr>
              <a:t>business strategy for equity REITs </a:t>
            </a:r>
            <a:r>
              <a:rPr lang="en-US" dirty="0"/>
              <a:t>is simple: Maximize property occupancy rates and rents while minimizing ongoing operating and maintenance expenses to maximize cash income and dividends.</a:t>
            </a:r>
          </a:p>
          <a:p>
            <a:r>
              <a:rPr lang="en-US" dirty="0"/>
              <a:t>Equity REITs, like other public companies, </a:t>
            </a:r>
            <a:r>
              <a:rPr lang="en-US" dirty="0">
                <a:solidFill>
                  <a:srgbClr val="FF0000"/>
                </a:solidFill>
              </a:rPr>
              <a:t>must report earnings per share </a:t>
            </a:r>
            <a:r>
              <a:rPr lang="en-US" dirty="0"/>
              <a:t>based on net income.</a:t>
            </a:r>
          </a:p>
        </p:txBody>
      </p:sp>
    </p:spTree>
    <p:extLst>
      <p:ext uri="{BB962C8B-B14F-4D97-AF65-F5344CB8AC3E}">
        <p14:creationId xmlns:p14="http://schemas.microsoft.com/office/powerpoint/2010/main" val="2120743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5F5C0-D3A5-41A5-A509-AA864C981031}"/>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C1004DB5-3467-4797-BE4E-BD8CD7212DD7}"/>
              </a:ext>
            </a:extLst>
          </p:cNvPr>
          <p:cNvSpPr>
            <a:spLocks noGrp="1"/>
          </p:cNvSpPr>
          <p:nvPr>
            <p:ph idx="1"/>
          </p:nvPr>
        </p:nvSpPr>
        <p:spPr/>
        <p:txBody>
          <a:bodyPr>
            <a:normAutofit lnSpcReduction="10000"/>
          </a:bodyPr>
          <a:lstStyle/>
          <a:p>
            <a:r>
              <a:rPr lang="en-US" altLang="zh-CN" sz="2800" dirty="0"/>
              <a:t>Open-end funds, infinite-life(stable return)</a:t>
            </a:r>
            <a:endParaRPr lang="en-US" sz="2800" dirty="0"/>
          </a:p>
          <a:p>
            <a:pPr lvl="1"/>
            <a:r>
              <a:rPr lang="en-US" sz="2400" dirty="0">
                <a:solidFill>
                  <a:srgbClr val="FF0000"/>
                </a:solidFill>
              </a:rPr>
              <a:t>Core real estate strategies</a:t>
            </a:r>
          </a:p>
          <a:p>
            <a:pPr lvl="2"/>
            <a:r>
              <a:rPr lang="en-US" sz="2000" dirty="0"/>
              <a:t>well-leased, high-quality commercial and residential real estate in the best markets</a:t>
            </a:r>
          </a:p>
          <a:p>
            <a:r>
              <a:rPr lang="en-US" altLang="zh-CN" sz="2800" dirty="0"/>
              <a:t>Closed-end funds, finite-life(high return)</a:t>
            </a:r>
            <a:endParaRPr lang="en-US" sz="2800" dirty="0"/>
          </a:p>
          <a:p>
            <a:pPr lvl="1"/>
            <a:r>
              <a:rPr lang="en-US" sz="2400" dirty="0">
                <a:solidFill>
                  <a:srgbClr val="FF0000"/>
                </a:solidFill>
              </a:rPr>
              <a:t>Core plus real estate strategies</a:t>
            </a:r>
          </a:p>
          <a:p>
            <a:pPr lvl="2"/>
            <a:r>
              <a:rPr lang="en-US" sz="2000" dirty="0"/>
              <a:t>Modest redevelopment or upgrades to lease any vacant space</a:t>
            </a:r>
          </a:p>
          <a:p>
            <a:pPr lvl="1"/>
            <a:r>
              <a:rPr lang="en-US" sz="2400" dirty="0">
                <a:solidFill>
                  <a:srgbClr val="FF0000"/>
                </a:solidFill>
              </a:rPr>
              <a:t>Value add real estate strategies</a:t>
            </a:r>
          </a:p>
          <a:p>
            <a:pPr lvl="2"/>
            <a:r>
              <a:rPr lang="en-US" sz="2000" dirty="0"/>
              <a:t>larger-scale redevelopment and repositioning of existing assets</a:t>
            </a:r>
          </a:p>
          <a:p>
            <a:pPr lvl="1"/>
            <a:r>
              <a:rPr lang="en-US" sz="2400" dirty="0">
                <a:solidFill>
                  <a:srgbClr val="FF0000"/>
                </a:solidFill>
              </a:rPr>
              <a:t>Opportunistic real estate strategies</a:t>
            </a:r>
          </a:p>
          <a:p>
            <a:pPr lvl="2"/>
            <a:r>
              <a:rPr lang="en-US" sz="2000" dirty="0"/>
              <a:t>major redevelopment, repurposing of assets</a:t>
            </a:r>
            <a:endParaRPr lang="en-US" sz="2000" dirty="0">
              <a:solidFill>
                <a:srgbClr val="FF0000"/>
              </a:solidFill>
            </a:endParaRPr>
          </a:p>
          <a:p>
            <a:endParaRPr lang="en-US" dirty="0"/>
          </a:p>
          <a:p>
            <a:endParaRPr lang="en-US" dirty="0"/>
          </a:p>
        </p:txBody>
      </p:sp>
    </p:spTree>
    <p:extLst>
      <p:ext uri="{BB962C8B-B14F-4D97-AF65-F5344CB8AC3E}">
        <p14:creationId xmlns:p14="http://schemas.microsoft.com/office/powerpoint/2010/main" val="4193095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ED8DF-DDD1-4433-99D7-1DAC3DE6B62E}"/>
              </a:ext>
            </a:extLst>
          </p:cNvPr>
          <p:cNvSpPr>
            <a:spLocks noGrp="1"/>
          </p:cNvSpPr>
          <p:nvPr>
            <p:ph type="title"/>
          </p:nvPr>
        </p:nvSpPr>
        <p:spPr/>
        <p:txBody>
          <a:bodyPr>
            <a:normAutofit/>
          </a:bodyPr>
          <a:lstStyle/>
          <a:p>
            <a:r>
              <a:rPr lang="en-US" altLang="zh-CN" sz="4800" b="1" dirty="0"/>
              <a:t>Real estate features</a:t>
            </a:r>
            <a:endParaRPr lang="en-US" sz="4800" dirty="0"/>
          </a:p>
        </p:txBody>
      </p:sp>
      <p:pic>
        <p:nvPicPr>
          <p:cNvPr id="7" name="内容占位符 6">
            <a:extLst>
              <a:ext uri="{FF2B5EF4-FFF2-40B4-BE49-F238E27FC236}">
                <a16:creationId xmlns:a16="http://schemas.microsoft.com/office/drawing/2014/main" id="{549BE419-9F2B-477D-B5B5-DA519CDAC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531" y="2084832"/>
            <a:ext cx="7410937" cy="4730847"/>
          </a:xfrm>
        </p:spPr>
      </p:pic>
    </p:spTree>
    <p:extLst>
      <p:ext uri="{BB962C8B-B14F-4D97-AF65-F5344CB8AC3E}">
        <p14:creationId xmlns:p14="http://schemas.microsoft.com/office/powerpoint/2010/main" val="2041337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b="1" dirty="0"/>
              <a:t>Real estate is uniquely different from other asset classes in several ways:</a:t>
            </a:r>
          </a:p>
          <a:p>
            <a:pPr>
              <a:buFont typeface="Wingdings" panose="05000000000000000000" pitchFamily="2" charset="2"/>
              <a:buChar char="§"/>
            </a:pPr>
            <a:r>
              <a:rPr lang="en-US" dirty="0"/>
              <a:t>The initial investment is typically large.</a:t>
            </a:r>
          </a:p>
          <a:p>
            <a:pPr>
              <a:buFont typeface="Wingdings" panose="05000000000000000000" pitchFamily="2" charset="2"/>
              <a:buChar char="§"/>
            </a:pPr>
            <a:r>
              <a:rPr lang="en-US" dirty="0"/>
              <a:t>There are multiple types of real estate investment alternatives available.</a:t>
            </a:r>
          </a:p>
          <a:p>
            <a:pPr>
              <a:buFont typeface="Wingdings" panose="05000000000000000000" pitchFamily="2" charset="2"/>
              <a:buChar char="§"/>
            </a:pPr>
            <a:r>
              <a:rPr lang="en-US" dirty="0"/>
              <a:t>Real estate is unique and distinct because there aren’t two identical properties.</a:t>
            </a:r>
          </a:p>
          <a:p>
            <a:pPr>
              <a:buFont typeface="Wingdings" panose="05000000000000000000" pitchFamily="2" charset="2"/>
              <a:buChar char="§"/>
            </a:pPr>
            <a:r>
              <a:rPr lang="en-US" dirty="0"/>
              <a:t>Private market indexes replicating the performance of real estate are not directly investable.</a:t>
            </a:r>
          </a:p>
          <a:p>
            <a:pPr>
              <a:buFont typeface="Wingdings" panose="05000000000000000000" pitchFamily="2" charset="2"/>
              <a:buChar char="§"/>
            </a:pPr>
            <a:r>
              <a:rPr lang="en-US" dirty="0"/>
              <a:t>Diversification across all different types of real estate investment alternatives may be difficult to attain.</a:t>
            </a:r>
          </a:p>
          <a:p>
            <a:pPr marL="0" indent="0">
              <a:buNone/>
            </a:pPr>
            <a:endParaRPr lang="en-US" dirty="0"/>
          </a:p>
        </p:txBody>
      </p:sp>
    </p:spTree>
    <p:extLst>
      <p:ext uri="{BB962C8B-B14F-4D97-AF65-F5344CB8AC3E}">
        <p14:creationId xmlns:p14="http://schemas.microsoft.com/office/powerpoint/2010/main" val="12261487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53451-FA32-49A6-AFED-69EC82B9E064}"/>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EBB792A-C1F1-42B6-92AB-4DF54D09C0FF}"/>
              </a:ext>
            </a:extLst>
          </p:cNvPr>
          <p:cNvSpPr>
            <a:spLocks noGrp="1"/>
          </p:cNvSpPr>
          <p:nvPr>
            <p:ph idx="1"/>
          </p:nvPr>
        </p:nvSpPr>
        <p:spPr/>
        <p:txBody>
          <a:bodyPr>
            <a:normAutofit/>
          </a:bodyPr>
          <a:lstStyle/>
          <a:p>
            <a:r>
              <a:rPr lang="en-US" sz="2800" b="1" dirty="0"/>
              <a:t>Real Estate Investment Diversification Benefits</a:t>
            </a:r>
          </a:p>
          <a:p>
            <a:endParaRPr lang="en-US" sz="2800" dirty="0"/>
          </a:p>
        </p:txBody>
      </p:sp>
      <p:pic>
        <p:nvPicPr>
          <p:cNvPr id="5" name="图片 4">
            <a:extLst>
              <a:ext uri="{FF2B5EF4-FFF2-40B4-BE49-F238E27FC236}">
                <a16:creationId xmlns:a16="http://schemas.microsoft.com/office/drawing/2014/main" id="{CD155540-53EA-4F3F-BF66-255C8F04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680" y="2784111"/>
            <a:ext cx="8450639" cy="1817870"/>
          </a:xfrm>
          <a:prstGeom prst="rect">
            <a:avLst/>
          </a:prstGeom>
        </p:spPr>
      </p:pic>
    </p:spTree>
    <p:extLst>
      <p:ext uri="{BB962C8B-B14F-4D97-AF65-F5344CB8AC3E}">
        <p14:creationId xmlns:p14="http://schemas.microsoft.com/office/powerpoint/2010/main" val="3306188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F1D88-BD53-4D1D-AD49-5AAD6802BEDE}"/>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505EBD02-853D-49F3-B11D-026CB0EC097C}"/>
              </a:ext>
            </a:extLst>
          </p:cNvPr>
          <p:cNvSpPr>
            <a:spLocks noGrp="1"/>
          </p:cNvSpPr>
          <p:nvPr>
            <p:ph idx="1"/>
          </p:nvPr>
        </p:nvSpPr>
        <p:spPr/>
        <p:txBody>
          <a:bodyPr/>
          <a:lstStyle/>
          <a:p>
            <a:r>
              <a:rPr lang="en-US" sz="2800" b="1" dirty="0"/>
              <a:t>Sources of returns</a:t>
            </a:r>
          </a:p>
          <a:p>
            <a:r>
              <a:rPr lang="en-US" dirty="0"/>
              <a:t>The return on real estate investments comes from </a:t>
            </a:r>
            <a:r>
              <a:rPr lang="en-US" dirty="0">
                <a:solidFill>
                  <a:srgbClr val="FF0000"/>
                </a:solidFill>
              </a:rPr>
              <a:t>income</a:t>
            </a:r>
            <a:r>
              <a:rPr lang="en-US" dirty="0"/>
              <a:t> or </a:t>
            </a:r>
            <a:r>
              <a:rPr lang="en-US" dirty="0">
                <a:solidFill>
                  <a:srgbClr val="FF0000"/>
                </a:solidFill>
              </a:rPr>
              <a:t>asset appreciation </a:t>
            </a:r>
            <a:r>
              <a:rPr lang="en-US" dirty="0"/>
              <a:t>or a combination of both.</a:t>
            </a:r>
          </a:p>
          <a:p>
            <a:r>
              <a:rPr lang="en-US" dirty="0"/>
              <a:t>Investing in real estate can generate either </a:t>
            </a:r>
            <a:r>
              <a:rPr lang="en-US" dirty="0">
                <a:solidFill>
                  <a:srgbClr val="FF0000"/>
                </a:solidFill>
              </a:rPr>
              <a:t>lower-risk, bond-like </a:t>
            </a:r>
            <a:r>
              <a:rPr lang="en-US" dirty="0"/>
              <a:t>cash flows from </a:t>
            </a:r>
            <a:r>
              <a:rPr lang="en-US" dirty="0">
                <a:solidFill>
                  <a:srgbClr val="FF0000"/>
                </a:solidFill>
              </a:rPr>
              <a:t>leases</a:t>
            </a:r>
            <a:r>
              <a:rPr lang="en-US" dirty="0"/>
              <a:t> or </a:t>
            </a:r>
            <a:r>
              <a:rPr lang="en-US" dirty="0">
                <a:solidFill>
                  <a:srgbClr val="FF0000"/>
                </a:solidFill>
              </a:rPr>
              <a:t>higher-risk, equity-like </a:t>
            </a:r>
            <a:r>
              <a:rPr lang="en-US" dirty="0"/>
              <a:t>speculative returns from realizing value from development projects or </a:t>
            </a:r>
            <a:r>
              <a:rPr lang="en-US" dirty="0">
                <a:solidFill>
                  <a:srgbClr val="FF0000"/>
                </a:solidFill>
              </a:rPr>
              <a:t>price appreciation</a:t>
            </a:r>
            <a:r>
              <a:rPr lang="en-US" dirty="0"/>
              <a:t>.</a:t>
            </a:r>
          </a:p>
        </p:txBody>
      </p:sp>
    </p:spTree>
    <p:extLst>
      <p:ext uri="{BB962C8B-B14F-4D97-AF65-F5344CB8AC3E}">
        <p14:creationId xmlns:p14="http://schemas.microsoft.com/office/powerpoint/2010/main" val="342002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4A609-DDEB-4BD0-B004-C3E7EBEB4D70}"/>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3CFC6A7F-564B-4192-B590-CBE4A67B6239}"/>
              </a:ext>
            </a:extLst>
          </p:cNvPr>
          <p:cNvSpPr>
            <a:spLocks noGrp="1"/>
          </p:cNvSpPr>
          <p:nvPr>
            <p:ph idx="1"/>
          </p:nvPr>
        </p:nvSpPr>
        <p:spPr/>
        <p:txBody>
          <a:bodyPr>
            <a:normAutofit/>
          </a:bodyPr>
          <a:lstStyle/>
          <a:p>
            <a:r>
              <a:rPr lang="en-US" dirty="0"/>
              <a:t>Akasaka Investment Company established a portfolio of warehouse properties with a total market value of THB3.60 billion. It secured mortgage financing of THB2.61 billion. The terms of the mortgage required Akasaka to maintain a </a:t>
            </a:r>
            <a:r>
              <a:rPr lang="en-US" dirty="0">
                <a:solidFill>
                  <a:srgbClr val="FF0000"/>
                </a:solidFill>
              </a:rPr>
              <a:t>loan-to-value</a:t>
            </a:r>
            <a:r>
              <a:rPr lang="en-US" dirty="0"/>
              <a:t> ratio of 0.725. After 18 months, the portfolio value had dropped to THB3.23 billion and the mortgage liability was THB2.35 billion. By how much must Akasaka reduce its mortgage liability to return its LTV back to the required level?</a:t>
            </a:r>
          </a:p>
        </p:txBody>
      </p:sp>
    </p:spTree>
    <p:extLst>
      <p:ext uri="{BB962C8B-B14F-4D97-AF65-F5344CB8AC3E}">
        <p14:creationId xmlns:p14="http://schemas.microsoft.com/office/powerpoint/2010/main" val="240032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16118</TotalTime>
  <Words>4997</Words>
  <Application>Microsoft Office PowerPoint</Application>
  <PresentationFormat>宽屏</PresentationFormat>
  <Paragraphs>483</Paragraphs>
  <Slides>69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Tw Cen MT</vt:lpstr>
      <vt:lpstr>Tw Cen MT Condensed</vt:lpstr>
      <vt:lpstr>华文仿宋</vt:lpstr>
      <vt:lpstr>等线</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DEBT INVESTMENT CHARACTERISTICS</vt:lpstr>
      <vt:lpstr>PRIVATE DEBT INVESTMENT CHARACTERISTICS</vt:lpstr>
      <vt:lpstr>Corporate life cycle stages</vt:lpstr>
      <vt:lpstr>PRIVATE DEBT INVESTMENT CHARACTERISTICS</vt:lpstr>
      <vt:lpstr>DIVERSIFICATION BENEFITS OF PRIVATe CAPITAL</vt:lpstr>
      <vt:lpstr>DIVERSIFICATION BENEFITS OF PRIVATe CAPITAL</vt:lpstr>
      <vt:lpstr>DIVERSIFICATION BENEFITS OF PRIVATe CAPITAL</vt:lpstr>
      <vt:lpstr>DIVERSIFICATION BENEFITS OF PRIVATe CAPITAL</vt:lpstr>
      <vt:lpstr>Real estate features</vt:lpstr>
      <vt:lpstr>Real estate features</vt:lpstr>
      <vt:lpstr>Real estate features</vt:lpstr>
      <vt:lpstr>Real estate features</vt:lpstr>
      <vt:lpstr>Real estate features</vt:lpstr>
      <vt:lpstr>Real estate features</vt:lpstr>
      <vt:lpstr>REAL ESTATE INVESTMENT CHARACTERISTICS</vt:lpstr>
      <vt:lpstr>REAL ESTATE INVESTMENT CHARACTERISTICS</vt:lpstr>
      <vt:lpstr>REAL ESTATE INVESTMENT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190</cp:revision>
  <dcterms:created xsi:type="dcterms:W3CDTF">2023-09-14T01:47:58Z</dcterms:created>
  <dcterms:modified xsi:type="dcterms:W3CDTF">2023-11-15T06:17:26Z</dcterms:modified>
</cp:coreProperties>
</file>