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2.xml" ContentType="application/inkml+xml"/>
  <Override PartName="/ppt/ink/ink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1.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7" r:id="rId25"/>
    <p:sldId id="318" r:id="rId26"/>
    <p:sldId id="278" r:id="rId27"/>
    <p:sldId id="279" r:id="rId28"/>
    <p:sldId id="334" r:id="rId29"/>
    <p:sldId id="280" r:id="rId30"/>
    <p:sldId id="281" r:id="rId31"/>
    <p:sldId id="282" r:id="rId32"/>
    <p:sldId id="335" r:id="rId33"/>
    <p:sldId id="283" r:id="rId34"/>
    <p:sldId id="284" r:id="rId35"/>
    <p:sldId id="285" r:id="rId36"/>
    <p:sldId id="287" r:id="rId37"/>
    <p:sldId id="288" r:id="rId38"/>
    <p:sldId id="319" r:id="rId39"/>
    <p:sldId id="336" r:id="rId40"/>
    <p:sldId id="337" r:id="rId41"/>
    <p:sldId id="338" r:id="rId42"/>
    <p:sldId id="339" r:id="rId43"/>
    <p:sldId id="340" r:id="rId44"/>
    <p:sldId id="341" r:id="rId45"/>
    <p:sldId id="320" r:id="rId46"/>
    <p:sldId id="289" r:id="rId47"/>
    <p:sldId id="293" r:id="rId48"/>
    <p:sldId id="294"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5" r:id="rId62"/>
    <p:sldId id="356" r:id="rId63"/>
    <p:sldId id="357" r:id="rId64"/>
    <p:sldId id="358" r:id="rId65"/>
    <p:sldId id="359"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02" r:id="rId81"/>
    <p:sldId id="303" r:id="rId82"/>
    <p:sldId id="298" r:id="rId83"/>
    <p:sldId id="299" r:id="rId84"/>
    <p:sldId id="322" r:id="rId85"/>
    <p:sldId id="323" r:id="rId86"/>
    <p:sldId id="324" r:id="rId87"/>
    <p:sldId id="301" r:id="rId88"/>
    <p:sldId id="300" r:id="rId89"/>
    <p:sldId id="306" r:id="rId90"/>
    <p:sldId id="304" r:id="rId91"/>
    <p:sldId id="305" r:id="rId92"/>
    <p:sldId id="307" r:id="rId93"/>
    <p:sldId id="308" r:id="rId94"/>
    <p:sldId id="309" r:id="rId95"/>
    <p:sldId id="310" r:id="rId96"/>
    <p:sldId id="325" r:id="rId97"/>
    <p:sldId id="326" r:id="rId98"/>
    <p:sldId id="327" r:id="rId99"/>
    <p:sldId id="311" r:id="rId100"/>
    <p:sldId id="312" r:id="rId101"/>
    <p:sldId id="313"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7"/>
          </p14:sldIdLst>
        </p14:section>
        <p14:section name="Call option" id="{66889FBA-4C85-4D8B-B06E-EDB115D0C581}">
          <p14:sldIdLst>
            <p14:sldId id="318"/>
            <p14:sldId id="278"/>
            <p14:sldId id="279"/>
            <p14:sldId id="334"/>
            <p14:sldId id="280"/>
            <p14:sldId id="281"/>
            <p14:sldId id="282"/>
            <p14:sldId id="335"/>
          </p14:sldIdLst>
        </p14:section>
        <p14:section name="Put option" id="{CB3F6CAE-43A9-497C-9241-941724A89EEF}">
          <p14:sldIdLst>
            <p14:sldId id="283"/>
            <p14:sldId id="284"/>
            <p14:sldId id="285"/>
            <p14:sldId id="287"/>
            <p14:sldId id="288"/>
            <p14:sldId id="319"/>
          </p14:sldIdLst>
        </p14:section>
        <p14:section name="Comparison between forward and option" id="{C781B9C3-72D2-4ECC-BD77-2F6B9F524339}">
          <p14:sldIdLst>
            <p14:sldId id="336"/>
            <p14:sldId id="337"/>
            <p14:sldId id="338"/>
            <p14:sldId id="339"/>
            <p14:sldId id="340"/>
            <p14:sldId id="341"/>
          </p14:sldIdLst>
        </p14:section>
        <p14:section name="Credit derivative" id="{494C713D-80B0-45A0-B370-DC82C55533EC}">
          <p14:sldIdLst>
            <p14:sldId id="320"/>
            <p14:sldId id="289"/>
            <p14:sldId id="293"/>
            <p14:sldId id="294"/>
            <p14:sldId id="342"/>
          </p14:sldIdLst>
        </p14:section>
        <p14:section name="Pricing and valuation of forward" id="{44C57171-5894-47E7-81F7-193EF530D9F8}">
          <p14:sldIdLst>
            <p14:sldId id="343"/>
            <p14:sldId id="344"/>
            <p14:sldId id="345"/>
            <p14:sldId id="346"/>
            <p14:sldId id="347"/>
            <p14:sldId id="348"/>
            <p14:sldId id="349"/>
            <p14:sldId id="350"/>
            <p14:sldId id="351"/>
            <p14:sldId id="352"/>
            <p14:sldId id="353"/>
          </p14:sldIdLst>
        </p14:section>
        <p14:section name="Forward rate agreement" id="{72C7D078-8770-4975-AC41-9782B6ABD200}">
          <p14:sldIdLst>
            <p14:sldId id="355"/>
            <p14:sldId id="356"/>
            <p14:sldId id="357"/>
            <p14:sldId id="358"/>
            <p14:sldId id="359"/>
            <p14:sldId id="361"/>
            <p14:sldId id="362"/>
            <p14:sldId id="363"/>
          </p14:sldIdLst>
        </p14:section>
        <p14:section name="Pricing and valuation of futures" id="{38D687B7-C708-4E0E-A7E9-A0C2CFBBFC70}">
          <p14:sldIdLst>
            <p14:sldId id="364"/>
            <p14:sldId id="365"/>
            <p14:sldId id="366"/>
            <p14:sldId id="367"/>
            <p14:sldId id="368"/>
            <p14:sldId id="369"/>
            <p14:sldId id="370"/>
            <p14:sldId id="371"/>
            <p14:sldId id="372"/>
            <p14:sldId id="373"/>
            <p14:sldId id="374"/>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2" autoAdjust="0"/>
    <p:restoredTop sz="94660"/>
  </p:normalViewPr>
  <p:slideViewPr>
    <p:cSldViewPr snapToGrid="0">
      <p:cViewPr varScale="1">
        <p:scale>
          <a:sx n="154" d="100"/>
          <a:sy n="154" d="100"/>
        </p:scale>
        <p:origin x="3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B0EA6B-CB29-407B-841A-AC849B6140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EE19D0-0B10-48A0-AD7A-0215180A62F5}">
      <dgm:prSet/>
      <dgm:spPr/>
      <dgm:t>
        <a:bodyPr/>
        <a:lstStyle/>
        <a:p>
          <a:r>
            <a:rPr lang="en-US"/>
            <a:t>1.Assume Hightest Capital agrees to deliver 1,000 Unilever (UL) shares at an agreed-upon price to a financial intermediary in six months under a forward contract. Assume that UL has a spot price (S0) of EUR50 and pays a quarterly dividend of EUR0.30, which occurs in exactly three months and again at time T, and assume a risk-free rate (r) of 5%. </a:t>
          </a:r>
        </a:p>
      </dgm:t>
    </dgm:pt>
    <dgm:pt modelId="{A74C3939-354E-4AEA-9BCF-ECFF44A1B3A8}" type="parTrans" cxnId="{58299640-CB69-428B-B80A-2CA3204E2D27}">
      <dgm:prSet/>
      <dgm:spPr/>
      <dgm:t>
        <a:bodyPr/>
        <a:lstStyle/>
        <a:p>
          <a:endParaRPr lang="en-US"/>
        </a:p>
      </dgm:t>
    </dgm:pt>
    <dgm:pt modelId="{D031F5C7-1DA8-4EC3-8182-484D76BCD8A2}" type="sibTrans" cxnId="{58299640-CB69-428B-B80A-2CA3204E2D27}">
      <dgm:prSet/>
      <dgm:spPr/>
      <dgm:t>
        <a:bodyPr/>
        <a:lstStyle/>
        <a:p>
          <a:endParaRPr lang="en-US"/>
        </a:p>
      </dgm:t>
    </dgm:pt>
    <dgm:pt modelId="{C4623771-1A55-40D7-BF25-9D39F6A82F41}">
      <dgm:prSet/>
      <dgm:spPr/>
      <dgm:t>
        <a:bodyPr/>
        <a:lstStyle/>
        <a:p>
          <a:r>
            <a:rPr lang="en-US"/>
            <a:t>2.The Viswan Family Office (VFO) would like to enter into a three-month forward commitment contract to purchase the NIFTY 50 benchmark Indian stock market index traded on the National Stock Exchange. The spot NIFTY 50 index price is INR15,200, the index dividend yield is 2.2%, and the Indian rupee risk-free rate is 4%.</a:t>
          </a:r>
        </a:p>
      </dgm:t>
    </dgm:pt>
    <dgm:pt modelId="{0C9B0D13-F81C-405C-8B5D-E1C4206E21D9}" type="parTrans" cxnId="{6175E0A8-6901-4164-BB12-1A5752C2B390}">
      <dgm:prSet/>
      <dgm:spPr/>
      <dgm:t>
        <a:bodyPr/>
        <a:lstStyle/>
        <a:p>
          <a:endParaRPr lang="en-US"/>
        </a:p>
      </dgm:t>
    </dgm:pt>
    <dgm:pt modelId="{6C9ADEF2-98A2-4248-9A10-7B705B3B6CF9}" type="sibTrans" cxnId="{6175E0A8-6901-4164-BB12-1A5752C2B390}">
      <dgm:prSet/>
      <dgm:spPr/>
      <dgm:t>
        <a:bodyPr/>
        <a:lstStyle/>
        <a:p>
          <a:endParaRPr lang="en-US"/>
        </a:p>
      </dgm:t>
    </dgm:pt>
    <dgm:pt modelId="{DCCCAE82-F1CB-0B42-BBB5-80050F23585B}" type="pres">
      <dgm:prSet presAssocID="{7FB0EA6B-CB29-407B-841A-AC849B61403B}" presName="linear" presStyleCnt="0">
        <dgm:presLayoutVars>
          <dgm:animLvl val="lvl"/>
          <dgm:resizeHandles val="exact"/>
        </dgm:presLayoutVars>
      </dgm:prSet>
      <dgm:spPr/>
    </dgm:pt>
    <dgm:pt modelId="{B2369258-AAD5-5446-A4B5-1903AB1CE7BC}" type="pres">
      <dgm:prSet presAssocID="{81EE19D0-0B10-48A0-AD7A-0215180A62F5}" presName="parentText" presStyleLbl="node1" presStyleIdx="0" presStyleCnt="2">
        <dgm:presLayoutVars>
          <dgm:chMax val="0"/>
          <dgm:bulletEnabled val="1"/>
        </dgm:presLayoutVars>
      </dgm:prSet>
      <dgm:spPr/>
    </dgm:pt>
    <dgm:pt modelId="{BCEA115D-3EC4-6546-8E64-F6BFF4B3A5C0}" type="pres">
      <dgm:prSet presAssocID="{D031F5C7-1DA8-4EC3-8182-484D76BCD8A2}" presName="spacer" presStyleCnt="0"/>
      <dgm:spPr/>
    </dgm:pt>
    <dgm:pt modelId="{918E79DA-9F36-0548-A82D-93E8CA1EA702}" type="pres">
      <dgm:prSet presAssocID="{C4623771-1A55-40D7-BF25-9D39F6A82F41}" presName="parentText" presStyleLbl="node1" presStyleIdx="1" presStyleCnt="2">
        <dgm:presLayoutVars>
          <dgm:chMax val="0"/>
          <dgm:bulletEnabled val="1"/>
        </dgm:presLayoutVars>
      </dgm:prSet>
      <dgm:spPr/>
    </dgm:pt>
  </dgm:ptLst>
  <dgm:cxnLst>
    <dgm:cxn modelId="{58299640-CB69-428B-B80A-2CA3204E2D27}" srcId="{7FB0EA6B-CB29-407B-841A-AC849B61403B}" destId="{81EE19D0-0B10-48A0-AD7A-0215180A62F5}" srcOrd="0" destOrd="0" parTransId="{A74C3939-354E-4AEA-9BCF-ECFF44A1B3A8}" sibTransId="{D031F5C7-1DA8-4EC3-8182-484D76BCD8A2}"/>
    <dgm:cxn modelId="{AD2E3B42-7C12-C441-BE00-F79C237567BD}" type="presOf" srcId="{C4623771-1A55-40D7-BF25-9D39F6A82F41}" destId="{918E79DA-9F36-0548-A82D-93E8CA1EA702}" srcOrd="0" destOrd="0" presId="urn:microsoft.com/office/officeart/2005/8/layout/vList2"/>
    <dgm:cxn modelId="{193B9C5F-9CBE-4542-A207-F0C3FAFA17F3}" type="presOf" srcId="{81EE19D0-0B10-48A0-AD7A-0215180A62F5}" destId="{B2369258-AAD5-5446-A4B5-1903AB1CE7BC}" srcOrd="0" destOrd="0" presId="urn:microsoft.com/office/officeart/2005/8/layout/vList2"/>
    <dgm:cxn modelId="{6175E0A8-6901-4164-BB12-1A5752C2B390}" srcId="{7FB0EA6B-CB29-407B-841A-AC849B61403B}" destId="{C4623771-1A55-40D7-BF25-9D39F6A82F41}" srcOrd="1" destOrd="0" parTransId="{0C9B0D13-F81C-405C-8B5D-E1C4206E21D9}" sibTransId="{6C9ADEF2-98A2-4248-9A10-7B705B3B6CF9}"/>
    <dgm:cxn modelId="{1AAF81A9-EF6B-8940-9CCA-415EC46A1F44}" type="presOf" srcId="{7FB0EA6B-CB29-407B-841A-AC849B61403B}" destId="{DCCCAE82-F1CB-0B42-BBB5-80050F23585B}" srcOrd="0" destOrd="0" presId="urn:microsoft.com/office/officeart/2005/8/layout/vList2"/>
    <dgm:cxn modelId="{7B55B91C-03BF-F44B-B645-FF64EC15F5B3}" type="presParOf" srcId="{DCCCAE82-F1CB-0B42-BBB5-80050F23585B}" destId="{B2369258-AAD5-5446-A4B5-1903AB1CE7BC}" srcOrd="0" destOrd="0" presId="urn:microsoft.com/office/officeart/2005/8/layout/vList2"/>
    <dgm:cxn modelId="{04B88D74-1601-924E-9354-B88DAF27E3A3}" type="presParOf" srcId="{DCCCAE82-F1CB-0B42-BBB5-80050F23585B}" destId="{BCEA115D-3EC4-6546-8E64-F6BFF4B3A5C0}" srcOrd="1" destOrd="0" presId="urn:microsoft.com/office/officeart/2005/8/layout/vList2"/>
    <dgm:cxn modelId="{B49FD64D-4670-234C-87BF-F09703130C15}" type="presParOf" srcId="{DCCCAE82-F1CB-0B42-BBB5-80050F23585B}" destId="{918E79DA-9F36-0548-A82D-93E8CA1EA70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custLinFactNeighborX="2180" custLinFactNeighborY="-66701">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3BF0E3-E3B9-4CCF-B511-F1A936E546B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DCE3CBB-5BC4-4351-8F12-E57D8055FB45}">
      <dgm:prSet custT="1"/>
      <dgm:spPr/>
      <dgm:t>
        <a:bodyPr/>
        <a:lstStyle/>
        <a:p>
          <a:r>
            <a:rPr lang="en-US" sz="3200" dirty="0"/>
            <a:t>Payoff of call option</a:t>
          </a:r>
        </a:p>
      </dgm:t>
    </dgm:pt>
    <dgm:pt modelId="{7C0D7797-73F8-48E3-8866-D4E9A761E27E}" type="parTrans" cxnId="{46F86A71-DB40-4A00-BC8D-1BFDE31FF721}">
      <dgm:prSet/>
      <dgm:spPr/>
      <dgm:t>
        <a:bodyPr/>
        <a:lstStyle/>
        <a:p>
          <a:endParaRPr lang="en-US"/>
        </a:p>
      </dgm:t>
    </dgm:pt>
    <dgm:pt modelId="{C944C84B-A74E-49F4-8ED8-73B55BCF943F}" type="sibTrans" cxnId="{46F86A71-DB40-4A00-BC8D-1BFDE31FF721}">
      <dgm:prSet/>
      <dgm:spPr/>
      <dgm:t>
        <a:bodyPr/>
        <a:lstStyle/>
        <a:p>
          <a:endParaRPr lang="en-US"/>
        </a:p>
      </dgm:t>
    </dgm:pt>
    <dgm:pt modelId="{33FDC042-90D3-43C2-81E3-0FB52A62A738}">
      <dgm:prSet custT="1"/>
      <dgm:spPr/>
      <dgm:t>
        <a:bodyPr/>
        <a:lstStyle/>
        <a:p>
          <a:r>
            <a:rPr lang="en-US" sz="2400" dirty="0"/>
            <a:t>Long call = MAX (S</a:t>
          </a:r>
          <a:r>
            <a:rPr lang="en-US" sz="2400" baseline="-25000" dirty="0"/>
            <a:t>T</a:t>
          </a:r>
          <a:r>
            <a:rPr lang="en-US" sz="2400" dirty="0"/>
            <a:t>-X,0)</a:t>
          </a:r>
        </a:p>
      </dgm:t>
    </dgm:pt>
    <dgm:pt modelId="{3D5D4BEF-1074-432C-B5E4-CCAE27405295}" type="parTrans" cxnId="{E5E70AB3-5799-4FE1-8B10-26248F1D30B5}">
      <dgm:prSet/>
      <dgm:spPr/>
      <dgm:t>
        <a:bodyPr/>
        <a:lstStyle/>
        <a:p>
          <a:endParaRPr lang="en-US"/>
        </a:p>
      </dgm:t>
    </dgm:pt>
    <dgm:pt modelId="{43C58A6A-107D-4B04-8047-5BD5C32B383A}" type="sibTrans" cxnId="{E5E70AB3-5799-4FE1-8B10-26248F1D30B5}">
      <dgm:prSet/>
      <dgm:spPr/>
      <dgm:t>
        <a:bodyPr/>
        <a:lstStyle/>
        <a:p>
          <a:endParaRPr lang="en-US"/>
        </a:p>
      </dgm:t>
    </dgm:pt>
    <dgm:pt modelId="{3A464ED9-86AF-4442-AED1-6EE0317D1083}">
      <dgm:prSet custT="1"/>
      <dgm:spPr/>
      <dgm:t>
        <a:bodyPr/>
        <a:lstStyle/>
        <a:p>
          <a:r>
            <a:rPr lang="en-US" sz="2400" dirty="0"/>
            <a:t>Short call = - MAX (S</a:t>
          </a:r>
          <a:r>
            <a:rPr lang="en-US" sz="2400" baseline="-25000" dirty="0"/>
            <a:t>T</a:t>
          </a:r>
          <a:r>
            <a:rPr lang="en-US" sz="2400" dirty="0"/>
            <a:t>-X,0)</a:t>
          </a:r>
        </a:p>
      </dgm:t>
    </dgm:pt>
    <dgm:pt modelId="{BDD18AB4-D73F-4A92-BBA0-83B7BFE3591B}" type="parTrans" cxnId="{3DE32AF6-125E-4BDE-B228-791F014A673C}">
      <dgm:prSet/>
      <dgm:spPr/>
      <dgm:t>
        <a:bodyPr/>
        <a:lstStyle/>
        <a:p>
          <a:endParaRPr lang="en-US"/>
        </a:p>
      </dgm:t>
    </dgm:pt>
    <dgm:pt modelId="{1B89EAF4-3F35-46B7-AD07-EB057F780D7E}" type="sibTrans" cxnId="{3DE32AF6-125E-4BDE-B228-791F014A673C}">
      <dgm:prSet/>
      <dgm:spPr/>
      <dgm:t>
        <a:bodyPr/>
        <a:lstStyle/>
        <a:p>
          <a:endParaRPr lang="en-US"/>
        </a:p>
      </dgm:t>
    </dgm:pt>
    <dgm:pt modelId="{DA6164CB-A06E-4B6E-99CC-DD3FDB07091C}">
      <dgm:prSet custT="1"/>
      <dgm:spPr/>
      <dgm:t>
        <a:bodyPr/>
        <a:lstStyle/>
        <a:p>
          <a:r>
            <a:rPr lang="en-US" sz="3200" dirty="0"/>
            <a:t>Profit of call option</a:t>
          </a:r>
        </a:p>
      </dgm:t>
    </dgm:pt>
    <dgm:pt modelId="{2E581130-A4F8-4351-9674-24B6D27E1223}" type="parTrans" cxnId="{C3560883-F9FC-4C0B-82A9-C21D990F2B55}">
      <dgm:prSet/>
      <dgm:spPr/>
      <dgm:t>
        <a:bodyPr/>
        <a:lstStyle/>
        <a:p>
          <a:endParaRPr lang="en-US"/>
        </a:p>
      </dgm:t>
    </dgm:pt>
    <dgm:pt modelId="{94B73F33-030B-4AB5-9A25-598ACA1DA86D}" type="sibTrans" cxnId="{C3560883-F9FC-4C0B-82A9-C21D990F2B55}">
      <dgm:prSet/>
      <dgm:spPr/>
      <dgm:t>
        <a:bodyPr/>
        <a:lstStyle/>
        <a:p>
          <a:endParaRPr lang="en-US"/>
        </a:p>
      </dgm:t>
    </dgm:pt>
    <dgm:pt modelId="{7AB37B6C-FAAE-4DEF-B472-D2BF8F2952FE}">
      <dgm:prSet custT="1"/>
      <dgm:spPr/>
      <dgm:t>
        <a:bodyPr/>
        <a:lstStyle/>
        <a:p>
          <a:r>
            <a:rPr lang="en-US" sz="2400" dirty="0"/>
            <a:t>Long call = MAX (S</a:t>
          </a:r>
          <a:r>
            <a:rPr lang="en-US" sz="2400" baseline="-25000" dirty="0"/>
            <a:t>T</a:t>
          </a:r>
          <a:r>
            <a:rPr lang="en-US" sz="2400" dirty="0"/>
            <a:t>-X,0) – C</a:t>
          </a:r>
          <a:r>
            <a:rPr lang="en-US" sz="2400" baseline="-25000" dirty="0"/>
            <a:t>0</a:t>
          </a:r>
          <a:endParaRPr lang="en-US" sz="2400" dirty="0"/>
        </a:p>
      </dgm:t>
    </dgm:pt>
    <dgm:pt modelId="{B031CA50-EE72-442C-A30A-23E7A1F8010D}" type="parTrans" cxnId="{8EE2492E-42BE-4C59-ACB9-7C859F5CCF09}">
      <dgm:prSet/>
      <dgm:spPr/>
      <dgm:t>
        <a:bodyPr/>
        <a:lstStyle/>
        <a:p>
          <a:endParaRPr lang="en-US"/>
        </a:p>
      </dgm:t>
    </dgm:pt>
    <dgm:pt modelId="{B3EF27EA-9CFF-4A45-9D69-1A08E119ABCA}" type="sibTrans" cxnId="{8EE2492E-42BE-4C59-ACB9-7C859F5CCF09}">
      <dgm:prSet/>
      <dgm:spPr/>
      <dgm:t>
        <a:bodyPr/>
        <a:lstStyle/>
        <a:p>
          <a:endParaRPr lang="en-US"/>
        </a:p>
      </dgm:t>
    </dgm:pt>
    <dgm:pt modelId="{966D03F3-DC1D-4E42-8C30-DAC0C3557962}">
      <dgm:prSet custT="1"/>
      <dgm:spPr/>
      <dgm:t>
        <a:bodyPr/>
        <a:lstStyle/>
        <a:p>
          <a:r>
            <a:rPr lang="en-US" sz="2400" dirty="0"/>
            <a:t>Short call = - MAX (S</a:t>
          </a:r>
          <a:r>
            <a:rPr lang="en-US" sz="2400" baseline="-25000" dirty="0"/>
            <a:t>T</a:t>
          </a:r>
          <a:r>
            <a:rPr lang="en-US" sz="2400" dirty="0"/>
            <a:t>-X,0) + C</a:t>
          </a:r>
          <a:r>
            <a:rPr lang="en-US" sz="2400" baseline="-25000" dirty="0"/>
            <a:t>0</a:t>
          </a:r>
          <a:endParaRPr lang="en-US" sz="2400" dirty="0"/>
        </a:p>
      </dgm:t>
    </dgm:pt>
    <dgm:pt modelId="{E055EA7B-1547-47AE-B5D4-6C3274E4B815}" type="parTrans" cxnId="{21E78166-3038-4432-9F33-98A4568D88E9}">
      <dgm:prSet/>
      <dgm:spPr/>
      <dgm:t>
        <a:bodyPr/>
        <a:lstStyle/>
        <a:p>
          <a:endParaRPr lang="en-US"/>
        </a:p>
      </dgm:t>
    </dgm:pt>
    <dgm:pt modelId="{067788F0-B44B-4060-9B48-2A2E85C53931}" type="sibTrans" cxnId="{21E78166-3038-4432-9F33-98A4568D88E9}">
      <dgm:prSet/>
      <dgm:spPr/>
      <dgm:t>
        <a:bodyPr/>
        <a:lstStyle/>
        <a:p>
          <a:endParaRPr lang="en-US"/>
        </a:p>
      </dgm:t>
    </dgm:pt>
    <dgm:pt modelId="{F26527DB-83AD-CE4E-91CB-365872A330DD}" type="pres">
      <dgm:prSet presAssocID="{063BF0E3-E3B9-4CCF-B511-F1A936E546BB}" presName="linear" presStyleCnt="0">
        <dgm:presLayoutVars>
          <dgm:dir/>
          <dgm:animLvl val="lvl"/>
          <dgm:resizeHandles val="exact"/>
        </dgm:presLayoutVars>
      </dgm:prSet>
      <dgm:spPr/>
    </dgm:pt>
    <dgm:pt modelId="{0F1A329F-A990-E34A-B76E-F1DAF2DABE26}" type="pres">
      <dgm:prSet presAssocID="{CDCE3CBB-5BC4-4351-8F12-E57D8055FB45}" presName="parentLin" presStyleCnt="0"/>
      <dgm:spPr/>
    </dgm:pt>
    <dgm:pt modelId="{8C5B777D-D2A6-2040-AA3D-69F0BDFCEC5E}" type="pres">
      <dgm:prSet presAssocID="{CDCE3CBB-5BC4-4351-8F12-E57D8055FB45}" presName="parentLeftMargin" presStyleLbl="node1" presStyleIdx="0" presStyleCnt="2"/>
      <dgm:spPr/>
    </dgm:pt>
    <dgm:pt modelId="{AD19BEF1-0A33-7E4A-8098-9601916D664A}" type="pres">
      <dgm:prSet presAssocID="{CDCE3CBB-5BC4-4351-8F12-E57D8055FB45}" presName="parentText" presStyleLbl="node1" presStyleIdx="0" presStyleCnt="2">
        <dgm:presLayoutVars>
          <dgm:chMax val="0"/>
          <dgm:bulletEnabled val="1"/>
        </dgm:presLayoutVars>
      </dgm:prSet>
      <dgm:spPr/>
    </dgm:pt>
    <dgm:pt modelId="{821350DA-C84B-C340-B6A0-20677E6F4EBD}" type="pres">
      <dgm:prSet presAssocID="{CDCE3CBB-5BC4-4351-8F12-E57D8055FB45}" presName="negativeSpace" presStyleCnt="0"/>
      <dgm:spPr/>
    </dgm:pt>
    <dgm:pt modelId="{6C553FE9-FEFD-C54E-A90E-2429DD63DAAA}" type="pres">
      <dgm:prSet presAssocID="{CDCE3CBB-5BC4-4351-8F12-E57D8055FB45}" presName="childText" presStyleLbl="conFgAcc1" presStyleIdx="0" presStyleCnt="2">
        <dgm:presLayoutVars>
          <dgm:bulletEnabled val="1"/>
        </dgm:presLayoutVars>
      </dgm:prSet>
      <dgm:spPr/>
    </dgm:pt>
    <dgm:pt modelId="{9E76E123-B51A-BB4E-9F87-7CAAD43AE58D}" type="pres">
      <dgm:prSet presAssocID="{C944C84B-A74E-49F4-8ED8-73B55BCF943F}" presName="spaceBetweenRectangles" presStyleCnt="0"/>
      <dgm:spPr/>
    </dgm:pt>
    <dgm:pt modelId="{D3B0399D-A815-3A46-8738-04152993B85F}" type="pres">
      <dgm:prSet presAssocID="{DA6164CB-A06E-4B6E-99CC-DD3FDB07091C}" presName="parentLin" presStyleCnt="0"/>
      <dgm:spPr/>
    </dgm:pt>
    <dgm:pt modelId="{636C2952-7AD4-4A47-9E1F-A24C69F01837}" type="pres">
      <dgm:prSet presAssocID="{DA6164CB-A06E-4B6E-99CC-DD3FDB07091C}" presName="parentLeftMargin" presStyleLbl="node1" presStyleIdx="0" presStyleCnt="2"/>
      <dgm:spPr/>
    </dgm:pt>
    <dgm:pt modelId="{37DE697B-0EEF-754F-93A2-A1713E19818D}" type="pres">
      <dgm:prSet presAssocID="{DA6164CB-A06E-4B6E-99CC-DD3FDB07091C}" presName="parentText" presStyleLbl="node1" presStyleIdx="1" presStyleCnt="2">
        <dgm:presLayoutVars>
          <dgm:chMax val="0"/>
          <dgm:bulletEnabled val="1"/>
        </dgm:presLayoutVars>
      </dgm:prSet>
      <dgm:spPr/>
    </dgm:pt>
    <dgm:pt modelId="{522755CA-10EA-6C43-9E7F-92DC1CE77CAB}" type="pres">
      <dgm:prSet presAssocID="{DA6164CB-A06E-4B6E-99CC-DD3FDB07091C}" presName="negativeSpace" presStyleCnt="0"/>
      <dgm:spPr/>
    </dgm:pt>
    <dgm:pt modelId="{39676DB7-2527-3D4F-919C-BDA311CC068B}" type="pres">
      <dgm:prSet presAssocID="{DA6164CB-A06E-4B6E-99CC-DD3FDB07091C}" presName="childText" presStyleLbl="conFgAcc1" presStyleIdx="1" presStyleCnt="2">
        <dgm:presLayoutVars>
          <dgm:bulletEnabled val="1"/>
        </dgm:presLayoutVars>
      </dgm:prSet>
      <dgm:spPr/>
    </dgm:pt>
  </dgm:ptLst>
  <dgm:cxnLst>
    <dgm:cxn modelId="{A48C6317-CB36-6E49-B273-BD403366BA5D}" type="presOf" srcId="{DA6164CB-A06E-4B6E-99CC-DD3FDB07091C}" destId="{636C2952-7AD4-4A47-9E1F-A24C69F01837}" srcOrd="0" destOrd="0" presId="urn:microsoft.com/office/officeart/2005/8/layout/list1"/>
    <dgm:cxn modelId="{ABEF1127-094C-0149-848C-BD7BF811B185}" type="presOf" srcId="{966D03F3-DC1D-4E42-8C30-DAC0C3557962}" destId="{39676DB7-2527-3D4F-919C-BDA311CC068B}" srcOrd="0" destOrd="1" presId="urn:microsoft.com/office/officeart/2005/8/layout/list1"/>
    <dgm:cxn modelId="{8EE2492E-42BE-4C59-ACB9-7C859F5CCF09}" srcId="{DA6164CB-A06E-4B6E-99CC-DD3FDB07091C}" destId="{7AB37B6C-FAAE-4DEF-B472-D2BF8F2952FE}" srcOrd="0" destOrd="0" parTransId="{B031CA50-EE72-442C-A30A-23E7A1F8010D}" sibTransId="{B3EF27EA-9CFF-4A45-9D69-1A08E119ABCA}"/>
    <dgm:cxn modelId="{95F4E532-88B5-AE41-A0C5-D6401B5AE336}" type="presOf" srcId="{063BF0E3-E3B9-4CCF-B511-F1A936E546BB}" destId="{F26527DB-83AD-CE4E-91CB-365872A330DD}" srcOrd="0" destOrd="0" presId="urn:microsoft.com/office/officeart/2005/8/layout/list1"/>
    <dgm:cxn modelId="{C09A4E57-FCE0-4848-AD0E-E699C7007ED4}" type="presOf" srcId="{DA6164CB-A06E-4B6E-99CC-DD3FDB07091C}" destId="{37DE697B-0EEF-754F-93A2-A1713E19818D}" srcOrd="1" destOrd="0" presId="urn:microsoft.com/office/officeart/2005/8/layout/list1"/>
    <dgm:cxn modelId="{21E78166-3038-4432-9F33-98A4568D88E9}" srcId="{DA6164CB-A06E-4B6E-99CC-DD3FDB07091C}" destId="{966D03F3-DC1D-4E42-8C30-DAC0C3557962}" srcOrd="1" destOrd="0" parTransId="{E055EA7B-1547-47AE-B5D4-6C3274E4B815}" sibTransId="{067788F0-B44B-4060-9B48-2A2E85C53931}"/>
    <dgm:cxn modelId="{46F86A71-DB40-4A00-BC8D-1BFDE31FF721}" srcId="{063BF0E3-E3B9-4CCF-B511-F1A936E546BB}" destId="{CDCE3CBB-5BC4-4351-8F12-E57D8055FB45}" srcOrd="0" destOrd="0" parTransId="{7C0D7797-73F8-48E3-8866-D4E9A761E27E}" sibTransId="{C944C84B-A74E-49F4-8ED8-73B55BCF943F}"/>
    <dgm:cxn modelId="{C5EB7772-B5DE-9546-B468-680FC063A8C1}" type="presOf" srcId="{3A464ED9-86AF-4442-AED1-6EE0317D1083}" destId="{6C553FE9-FEFD-C54E-A90E-2429DD63DAAA}" srcOrd="0" destOrd="1" presId="urn:microsoft.com/office/officeart/2005/8/layout/list1"/>
    <dgm:cxn modelId="{F1E40E74-774D-0D4A-9448-E8EB592CB89B}" type="presOf" srcId="{CDCE3CBB-5BC4-4351-8F12-E57D8055FB45}" destId="{AD19BEF1-0A33-7E4A-8098-9601916D664A}" srcOrd="1" destOrd="0" presId="urn:microsoft.com/office/officeart/2005/8/layout/list1"/>
    <dgm:cxn modelId="{A0166774-F391-124A-9542-D2E0EFBC5F8D}" type="presOf" srcId="{33FDC042-90D3-43C2-81E3-0FB52A62A738}" destId="{6C553FE9-FEFD-C54E-A90E-2429DD63DAAA}" srcOrd="0" destOrd="0" presId="urn:microsoft.com/office/officeart/2005/8/layout/list1"/>
    <dgm:cxn modelId="{2509EA78-25D1-9444-A24A-451A1943E59A}" type="presOf" srcId="{CDCE3CBB-5BC4-4351-8F12-E57D8055FB45}" destId="{8C5B777D-D2A6-2040-AA3D-69F0BDFCEC5E}" srcOrd="0" destOrd="0" presId="urn:microsoft.com/office/officeart/2005/8/layout/list1"/>
    <dgm:cxn modelId="{C3560883-F9FC-4C0B-82A9-C21D990F2B55}" srcId="{063BF0E3-E3B9-4CCF-B511-F1A936E546BB}" destId="{DA6164CB-A06E-4B6E-99CC-DD3FDB07091C}" srcOrd="1" destOrd="0" parTransId="{2E581130-A4F8-4351-9674-24B6D27E1223}" sibTransId="{94B73F33-030B-4AB5-9A25-598ACA1DA86D}"/>
    <dgm:cxn modelId="{E5E70AB3-5799-4FE1-8B10-26248F1D30B5}" srcId="{CDCE3CBB-5BC4-4351-8F12-E57D8055FB45}" destId="{33FDC042-90D3-43C2-81E3-0FB52A62A738}" srcOrd="0" destOrd="0" parTransId="{3D5D4BEF-1074-432C-B5E4-CCAE27405295}" sibTransId="{43C58A6A-107D-4B04-8047-5BD5C32B383A}"/>
    <dgm:cxn modelId="{9AC71EDF-ED55-C94F-8D6E-2A0710630A3D}" type="presOf" srcId="{7AB37B6C-FAAE-4DEF-B472-D2BF8F2952FE}" destId="{39676DB7-2527-3D4F-919C-BDA311CC068B}" srcOrd="0" destOrd="0" presId="urn:microsoft.com/office/officeart/2005/8/layout/list1"/>
    <dgm:cxn modelId="{3DE32AF6-125E-4BDE-B228-791F014A673C}" srcId="{CDCE3CBB-5BC4-4351-8F12-E57D8055FB45}" destId="{3A464ED9-86AF-4442-AED1-6EE0317D1083}" srcOrd="1" destOrd="0" parTransId="{BDD18AB4-D73F-4A92-BBA0-83B7BFE3591B}" sibTransId="{1B89EAF4-3F35-46B7-AD07-EB057F780D7E}"/>
    <dgm:cxn modelId="{9CCA5DBE-B37B-6048-B7BF-33279A53645A}" type="presParOf" srcId="{F26527DB-83AD-CE4E-91CB-365872A330DD}" destId="{0F1A329F-A990-E34A-B76E-F1DAF2DABE26}" srcOrd="0" destOrd="0" presId="urn:microsoft.com/office/officeart/2005/8/layout/list1"/>
    <dgm:cxn modelId="{C9295451-3F8A-7F47-B47B-6CED730C0FC6}" type="presParOf" srcId="{0F1A329F-A990-E34A-B76E-F1DAF2DABE26}" destId="{8C5B777D-D2A6-2040-AA3D-69F0BDFCEC5E}" srcOrd="0" destOrd="0" presId="urn:microsoft.com/office/officeart/2005/8/layout/list1"/>
    <dgm:cxn modelId="{D033262C-6CC1-5142-9D65-86A4E1E8854C}" type="presParOf" srcId="{0F1A329F-A990-E34A-B76E-F1DAF2DABE26}" destId="{AD19BEF1-0A33-7E4A-8098-9601916D664A}" srcOrd="1" destOrd="0" presId="urn:microsoft.com/office/officeart/2005/8/layout/list1"/>
    <dgm:cxn modelId="{FE4739B8-66CA-F84B-AD63-46AA2516EC83}" type="presParOf" srcId="{F26527DB-83AD-CE4E-91CB-365872A330DD}" destId="{821350DA-C84B-C340-B6A0-20677E6F4EBD}" srcOrd="1" destOrd="0" presId="urn:microsoft.com/office/officeart/2005/8/layout/list1"/>
    <dgm:cxn modelId="{0860D84E-DECD-2248-9267-37EB399DB50A}" type="presParOf" srcId="{F26527DB-83AD-CE4E-91CB-365872A330DD}" destId="{6C553FE9-FEFD-C54E-A90E-2429DD63DAAA}" srcOrd="2" destOrd="0" presId="urn:microsoft.com/office/officeart/2005/8/layout/list1"/>
    <dgm:cxn modelId="{C3015F55-DFC3-6447-9109-0AD7117B6BDE}" type="presParOf" srcId="{F26527DB-83AD-CE4E-91CB-365872A330DD}" destId="{9E76E123-B51A-BB4E-9F87-7CAAD43AE58D}" srcOrd="3" destOrd="0" presId="urn:microsoft.com/office/officeart/2005/8/layout/list1"/>
    <dgm:cxn modelId="{EFE91563-D734-3241-B448-87D80E8E189A}" type="presParOf" srcId="{F26527DB-83AD-CE4E-91CB-365872A330DD}" destId="{D3B0399D-A815-3A46-8738-04152993B85F}" srcOrd="4" destOrd="0" presId="urn:microsoft.com/office/officeart/2005/8/layout/list1"/>
    <dgm:cxn modelId="{42D0308A-4A75-1647-A675-BD4547D5C219}" type="presParOf" srcId="{D3B0399D-A815-3A46-8738-04152993B85F}" destId="{636C2952-7AD4-4A47-9E1F-A24C69F01837}" srcOrd="0" destOrd="0" presId="urn:microsoft.com/office/officeart/2005/8/layout/list1"/>
    <dgm:cxn modelId="{EDD6456B-1621-B143-8CD7-4D5B2B28754F}" type="presParOf" srcId="{D3B0399D-A815-3A46-8738-04152993B85F}" destId="{37DE697B-0EEF-754F-93A2-A1713E19818D}" srcOrd="1" destOrd="0" presId="urn:microsoft.com/office/officeart/2005/8/layout/list1"/>
    <dgm:cxn modelId="{26AD4BE9-264E-7446-860B-7177A5FCA5F3}" type="presParOf" srcId="{F26527DB-83AD-CE4E-91CB-365872A330DD}" destId="{522755CA-10EA-6C43-9E7F-92DC1CE77CAB}" srcOrd="5" destOrd="0" presId="urn:microsoft.com/office/officeart/2005/8/layout/list1"/>
    <dgm:cxn modelId="{B161641F-ABE0-684E-A6F3-37864F2F4D4C}" type="presParOf" srcId="{F26527DB-83AD-CE4E-91CB-365872A330DD}" destId="{39676DB7-2527-3D4F-919C-BDA311CC06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15E482-481A-4E52-A562-3A519FAD1F1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5DB131D5-AEE7-4E6F-A455-562802529600}">
      <dgm:prSet custT="1"/>
      <dgm:spPr/>
      <dgm:t>
        <a:bodyPr/>
        <a:lstStyle/>
        <a:p>
          <a:r>
            <a:rPr lang="en-US" sz="3200" dirty="0"/>
            <a:t>Payoff of put option</a:t>
          </a:r>
        </a:p>
      </dgm:t>
    </dgm:pt>
    <dgm:pt modelId="{DA4ABC44-C579-45D2-84FA-8F70A7743F20}" type="parTrans" cxnId="{F0660BCD-570E-4B49-A67B-54A8DBA6AB83}">
      <dgm:prSet/>
      <dgm:spPr/>
      <dgm:t>
        <a:bodyPr/>
        <a:lstStyle/>
        <a:p>
          <a:endParaRPr lang="en-US"/>
        </a:p>
      </dgm:t>
    </dgm:pt>
    <dgm:pt modelId="{54A812A3-11C1-4C43-AB93-77D3B4ACF37A}" type="sibTrans" cxnId="{F0660BCD-570E-4B49-A67B-54A8DBA6AB83}">
      <dgm:prSet/>
      <dgm:spPr/>
      <dgm:t>
        <a:bodyPr/>
        <a:lstStyle/>
        <a:p>
          <a:endParaRPr lang="en-US"/>
        </a:p>
      </dgm:t>
    </dgm:pt>
    <dgm:pt modelId="{387A1ECF-C013-4FB6-B39D-5ABD992B4A79}">
      <dgm:prSet custT="1"/>
      <dgm:spPr/>
      <dgm:t>
        <a:bodyPr/>
        <a:lstStyle/>
        <a:p>
          <a:r>
            <a:rPr lang="en-US" sz="2400" dirty="0"/>
            <a:t>Long put = MAX (X-S</a:t>
          </a:r>
          <a:r>
            <a:rPr lang="en-US" sz="2400" baseline="-25000" dirty="0"/>
            <a:t>T</a:t>
          </a:r>
          <a:r>
            <a:rPr lang="en-US" sz="2400" dirty="0"/>
            <a:t>,0)</a:t>
          </a:r>
        </a:p>
      </dgm:t>
    </dgm:pt>
    <dgm:pt modelId="{8FA81FCE-6F7B-4B9B-962B-26A3BA08C9C6}" type="parTrans" cxnId="{D5180CC4-4D02-4EAE-B942-4699A9EC217C}">
      <dgm:prSet/>
      <dgm:spPr/>
      <dgm:t>
        <a:bodyPr/>
        <a:lstStyle/>
        <a:p>
          <a:endParaRPr lang="en-US"/>
        </a:p>
      </dgm:t>
    </dgm:pt>
    <dgm:pt modelId="{2898F83B-6E80-431C-B45E-6A6880318FBF}" type="sibTrans" cxnId="{D5180CC4-4D02-4EAE-B942-4699A9EC217C}">
      <dgm:prSet/>
      <dgm:spPr/>
      <dgm:t>
        <a:bodyPr/>
        <a:lstStyle/>
        <a:p>
          <a:endParaRPr lang="en-US"/>
        </a:p>
      </dgm:t>
    </dgm:pt>
    <dgm:pt modelId="{B3E98B51-CBC6-4CED-A206-6B28CEBF9506}">
      <dgm:prSet custT="1"/>
      <dgm:spPr/>
      <dgm:t>
        <a:bodyPr/>
        <a:lstStyle/>
        <a:p>
          <a:r>
            <a:rPr lang="en-US" sz="2400" dirty="0"/>
            <a:t>Short put = - MAX (X-S</a:t>
          </a:r>
          <a:r>
            <a:rPr lang="en-US" sz="2400" baseline="-25000" dirty="0"/>
            <a:t>T</a:t>
          </a:r>
          <a:r>
            <a:rPr lang="en-US" sz="2400" dirty="0"/>
            <a:t>,0)</a:t>
          </a:r>
        </a:p>
      </dgm:t>
    </dgm:pt>
    <dgm:pt modelId="{CAA3F8E6-C497-41FF-AEB4-C701B78BE8CD}" type="parTrans" cxnId="{E246DDA7-0FB2-496C-B43E-99411A47C305}">
      <dgm:prSet/>
      <dgm:spPr/>
      <dgm:t>
        <a:bodyPr/>
        <a:lstStyle/>
        <a:p>
          <a:endParaRPr lang="en-US"/>
        </a:p>
      </dgm:t>
    </dgm:pt>
    <dgm:pt modelId="{40093B44-B252-4ED8-9422-71F400577426}" type="sibTrans" cxnId="{E246DDA7-0FB2-496C-B43E-99411A47C305}">
      <dgm:prSet/>
      <dgm:spPr/>
      <dgm:t>
        <a:bodyPr/>
        <a:lstStyle/>
        <a:p>
          <a:endParaRPr lang="en-US"/>
        </a:p>
      </dgm:t>
    </dgm:pt>
    <dgm:pt modelId="{3ED8D291-AD89-42D5-8935-88830B75DD4E}">
      <dgm:prSet custT="1"/>
      <dgm:spPr/>
      <dgm:t>
        <a:bodyPr/>
        <a:lstStyle/>
        <a:p>
          <a:r>
            <a:rPr lang="en-US" sz="3200" dirty="0"/>
            <a:t>Profit of put option</a:t>
          </a:r>
        </a:p>
      </dgm:t>
    </dgm:pt>
    <dgm:pt modelId="{A9565618-FCB7-43DA-B4D6-B6E6035386BE}" type="parTrans" cxnId="{B44CA182-6323-491A-9C74-DBA6EDD038C5}">
      <dgm:prSet/>
      <dgm:spPr/>
      <dgm:t>
        <a:bodyPr/>
        <a:lstStyle/>
        <a:p>
          <a:endParaRPr lang="en-US"/>
        </a:p>
      </dgm:t>
    </dgm:pt>
    <dgm:pt modelId="{73EB315B-3DEE-4221-913F-BEEDEC494F03}" type="sibTrans" cxnId="{B44CA182-6323-491A-9C74-DBA6EDD038C5}">
      <dgm:prSet/>
      <dgm:spPr/>
      <dgm:t>
        <a:bodyPr/>
        <a:lstStyle/>
        <a:p>
          <a:endParaRPr lang="en-US"/>
        </a:p>
      </dgm:t>
    </dgm:pt>
    <dgm:pt modelId="{6C786338-A8BE-4297-8163-EAA94157ED4E}">
      <dgm:prSet custT="1"/>
      <dgm:spPr/>
      <dgm:t>
        <a:bodyPr/>
        <a:lstStyle/>
        <a:p>
          <a:r>
            <a:rPr lang="en-US" sz="2400" dirty="0"/>
            <a:t>Long put = MAX (X-S</a:t>
          </a:r>
          <a:r>
            <a:rPr lang="en-US" sz="2400" baseline="-25000" dirty="0"/>
            <a:t>T</a:t>
          </a:r>
          <a:r>
            <a:rPr lang="en-US" sz="2400" dirty="0"/>
            <a:t>,0) – P</a:t>
          </a:r>
          <a:r>
            <a:rPr lang="en-US" sz="2400" baseline="-25000" dirty="0"/>
            <a:t>0</a:t>
          </a:r>
        </a:p>
      </dgm:t>
    </dgm:pt>
    <dgm:pt modelId="{3B1ECA57-CD2E-44F3-99AE-F73AFCDD8A39}" type="parTrans" cxnId="{0D031761-38F1-4FC7-B6BC-D79BE5990100}">
      <dgm:prSet/>
      <dgm:spPr/>
      <dgm:t>
        <a:bodyPr/>
        <a:lstStyle/>
        <a:p>
          <a:endParaRPr lang="en-US"/>
        </a:p>
      </dgm:t>
    </dgm:pt>
    <dgm:pt modelId="{3DE5BB76-86FB-4E64-A682-A9AF33886F4A}" type="sibTrans" cxnId="{0D031761-38F1-4FC7-B6BC-D79BE5990100}">
      <dgm:prSet/>
      <dgm:spPr/>
      <dgm:t>
        <a:bodyPr/>
        <a:lstStyle/>
        <a:p>
          <a:endParaRPr lang="en-US"/>
        </a:p>
      </dgm:t>
    </dgm:pt>
    <dgm:pt modelId="{D651CC8D-4053-4309-9276-F7E57B0A2267}">
      <dgm:prSet custT="1"/>
      <dgm:spPr/>
      <dgm:t>
        <a:bodyPr/>
        <a:lstStyle/>
        <a:p>
          <a:r>
            <a:rPr lang="en-US" sz="2400" dirty="0"/>
            <a:t>Short put = - MAX (X-S</a:t>
          </a:r>
          <a:r>
            <a:rPr lang="en-US" sz="2400" baseline="-25000" dirty="0"/>
            <a:t>T</a:t>
          </a:r>
          <a:r>
            <a:rPr lang="en-US" sz="2400" dirty="0"/>
            <a:t>,0) + P</a:t>
          </a:r>
          <a:r>
            <a:rPr lang="en-US" sz="2400" baseline="-25000" dirty="0"/>
            <a:t>0</a:t>
          </a:r>
        </a:p>
      </dgm:t>
    </dgm:pt>
    <dgm:pt modelId="{6E2973C1-B204-40FE-B4C8-C4AD4796600D}" type="parTrans" cxnId="{4DAA0A36-0841-4A87-91F6-5CB1FAF4BFC8}">
      <dgm:prSet/>
      <dgm:spPr/>
      <dgm:t>
        <a:bodyPr/>
        <a:lstStyle/>
        <a:p>
          <a:endParaRPr lang="en-US"/>
        </a:p>
      </dgm:t>
    </dgm:pt>
    <dgm:pt modelId="{8B488927-4932-4338-B142-A1A88D807C42}" type="sibTrans" cxnId="{4DAA0A36-0841-4A87-91F6-5CB1FAF4BFC8}">
      <dgm:prSet/>
      <dgm:spPr/>
      <dgm:t>
        <a:bodyPr/>
        <a:lstStyle/>
        <a:p>
          <a:endParaRPr lang="en-US"/>
        </a:p>
      </dgm:t>
    </dgm:pt>
    <dgm:pt modelId="{418E135A-9F1C-1442-9E21-093A20BEBA9A}" type="pres">
      <dgm:prSet presAssocID="{6E15E482-481A-4E52-A562-3A519FAD1F1D}" presName="linear" presStyleCnt="0">
        <dgm:presLayoutVars>
          <dgm:dir/>
          <dgm:animLvl val="lvl"/>
          <dgm:resizeHandles val="exact"/>
        </dgm:presLayoutVars>
      </dgm:prSet>
      <dgm:spPr/>
    </dgm:pt>
    <dgm:pt modelId="{4F7287D4-F5D4-724A-9819-7E2E072AD174}" type="pres">
      <dgm:prSet presAssocID="{5DB131D5-AEE7-4E6F-A455-562802529600}" presName="parentLin" presStyleCnt="0"/>
      <dgm:spPr/>
    </dgm:pt>
    <dgm:pt modelId="{FC91B281-B42E-7D40-838F-8A3880BB77F5}" type="pres">
      <dgm:prSet presAssocID="{5DB131D5-AEE7-4E6F-A455-562802529600}" presName="parentLeftMargin" presStyleLbl="node1" presStyleIdx="0" presStyleCnt="2"/>
      <dgm:spPr/>
    </dgm:pt>
    <dgm:pt modelId="{DBB0D78E-D296-DF44-BA66-866DC8AD8E63}" type="pres">
      <dgm:prSet presAssocID="{5DB131D5-AEE7-4E6F-A455-562802529600}" presName="parentText" presStyleLbl="node1" presStyleIdx="0" presStyleCnt="2">
        <dgm:presLayoutVars>
          <dgm:chMax val="0"/>
          <dgm:bulletEnabled val="1"/>
        </dgm:presLayoutVars>
      </dgm:prSet>
      <dgm:spPr/>
    </dgm:pt>
    <dgm:pt modelId="{C8AE815D-30A5-7440-9315-A6392517808F}" type="pres">
      <dgm:prSet presAssocID="{5DB131D5-AEE7-4E6F-A455-562802529600}" presName="negativeSpace" presStyleCnt="0"/>
      <dgm:spPr/>
    </dgm:pt>
    <dgm:pt modelId="{0C1C8A11-C178-174B-A90E-94FC6E8238AC}" type="pres">
      <dgm:prSet presAssocID="{5DB131D5-AEE7-4E6F-A455-562802529600}" presName="childText" presStyleLbl="conFgAcc1" presStyleIdx="0" presStyleCnt="2" custLinFactNeighborX="-27380" custLinFactNeighborY="-47076">
        <dgm:presLayoutVars>
          <dgm:bulletEnabled val="1"/>
        </dgm:presLayoutVars>
      </dgm:prSet>
      <dgm:spPr/>
    </dgm:pt>
    <dgm:pt modelId="{C748ED03-BE37-2941-8258-039E71CC697F}" type="pres">
      <dgm:prSet presAssocID="{54A812A3-11C1-4C43-AB93-77D3B4ACF37A}" presName="spaceBetweenRectangles" presStyleCnt="0"/>
      <dgm:spPr/>
    </dgm:pt>
    <dgm:pt modelId="{1B8B862A-AD46-B247-BDA8-3F7F23371634}" type="pres">
      <dgm:prSet presAssocID="{3ED8D291-AD89-42D5-8935-88830B75DD4E}" presName="parentLin" presStyleCnt="0"/>
      <dgm:spPr/>
    </dgm:pt>
    <dgm:pt modelId="{336E67E1-0C3E-6C44-96CB-568D7B70F7BF}" type="pres">
      <dgm:prSet presAssocID="{3ED8D291-AD89-42D5-8935-88830B75DD4E}" presName="parentLeftMargin" presStyleLbl="node1" presStyleIdx="0" presStyleCnt="2"/>
      <dgm:spPr/>
    </dgm:pt>
    <dgm:pt modelId="{177DBB82-8603-5B4D-80D5-2E4B066B6446}" type="pres">
      <dgm:prSet presAssocID="{3ED8D291-AD89-42D5-8935-88830B75DD4E}" presName="parentText" presStyleLbl="node1" presStyleIdx="1" presStyleCnt="2">
        <dgm:presLayoutVars>
          <dgm:chMax val="0"/>
          <dgm:bulletEnabled val="1"/>
        </dgm:presLayoutVars>
      </dgm:prSet>
      <dgm:spPr/>
    </dgm:pt>
    <dgm:pt modelId="{682F0A44-1B85-254F-9E0D-81EAC3EB9DE5}" type="pres">
      <dgm:prSet presAssocID="{3ED8D291-AD89-42D5-8935-88830B75DD4E}" presName="negativeSpace" presStyleCnt="0"/>
      <dgm:spPr/>
    </dgm:pt>
    <dgm:pt modelId="{4BF97894-1F0A-9048-A4E4-06204E2B9034}" type="pres">
      <dgm:prSet presAssocID="{3ED8D291-AD89-42D5-8935-88830B75DD4E}" presName="childText" presStyleLbl="conFgAcc1" presStyleIdx="1" presStyleCnt="2">
        <dgm:presLayoutVars>
          <dgm:bulletEnabled val="1"/>
        </dgm:presLayoutVars>
      </dgm:prSet>
      <dgm:spPr/>
    </dgm:pt>
  </dgm:ptLst>
  <dgm:cxnLst>
    <dgm:cxn modelId="{22E37310-046C-E24A-8713-A188B0BB8D9B}" type="presOf" srcId="{D651CC8D-4053-4309-9276-F7E57B0A2267}" destId="{4BF97894-1F0A-9048-A4E4-06204E2B9034}" srcOrd="0" destOrd="1" presId="urn:microsoft.com/office/officeart/2005/8/layout/list1"/>
    <dgm:cxn modelId="{518B4C33-7CE4-9C42-959A-963A364D875D}" type="presOf" srcId="{3ED8D291-AD89-42D5-8935-88830B75DD4E}" destId="{177DBB82-8603-5B4D-80D5-2E4B066B6446}" srcOrd="1" destOrd="0" presId="urn:microsoft.com/office/officeart/2005/8/layout/list1"/>
    <dgm:cxn modelId="{4DAA0A36-0841-4A87-91F6-5CB1FAF4BFC8}" srcId="{3ED8D291-AD89-42D5-8935-88830B75DD4E}" destId="{D651CC8D-4053-4309-9276-F7E57B0A2267}" srcOrd="1" destOrd="0" parTransId="{6E2973C1-B204-40FE-B4C8-C4AD4796600D}" sibTransId="{8B488927-4932-4338-B142-A1A88D807C42}"/>
    <dgm:cxn modelId="{10FE9B3F-EC94-D94B-A9F8-34B60A60A05C}" type="presOf" srcId="{387A1ECF-C013-4FB6-B39D-5ABD992B4A79}" destId="{0C1C8A11-C178-174B-A90E-94FC6E8238AC}" srcOrd="0" destOrd="0" presId="urn:microsoft.com/office/officeart/2005/8/layout/list1"/>
    <dgm:cxn modelId="{FDCF0449-7603-334C-AFFF-E96F26A2DDDD}" type="presOf" srcId="{5DB131D5-AEE7-4E6F-A455-562802529600}" destId="{DBB0D78E-D296-DF44-BA66-866DC8AD8E63}" srcOrd="1" destOrd="0" presId="urn:microsoft.com/office/officeart/2005/8/layout/list1"/>
    <dgm:cxn modelId="{0D031761-38F1-4FC7-B6BC-D79BE5990100}" srcId="{3ED8D291-AD89-42D5-8935-88830B75DD4E}" destId="{6C786338-A8BE-4297-8163-EAA94157ED4E}" srcOrd="0" destOrd="0" parTransId="{3B1ECA57-CD2E-44F3-99AE-F73AFCDD8A39}" sibTransId="{3DE5BB76-86FB-4E64-A682-A9AF33886F4A}"/>
    <dgm:cxn modelId="{EE746C7F-3DB7-FD40-BFA0-2F1F166AA43C}" type="presOf" srcId="{6E15E482-481A-4E52-A562-3A519FAD1F1D}" destId="{418E135A-9F1C-1442-9E21-093A20BEBA9A}" srcOrd="0" destOrd="0" presId="urn:microsoft.com/office/officeart/2005/8/layout/list1"/>
    <dgm:cxn modelId="{B44CA182-6323-491A-9C74-DBA6EDD038C5}" srcId="{6E15E482-481A-4E52-A562-3A519FAD1F1D}" destId="{3ED8D291-AD89-42D5-8935-88830B75DD4E}" srcOrd="1" destOrd="0" parTransId="{A9565618-FCB7-43DA-B4D6-B6E6035386BE}" sibTransId="{73EB315B-3DEE-4221-913F-BEEDEC494F03}"/>
    <dgm:cxn modelId="{E246DDA7-0FB2-496C-B43E-99411A47C305}" srcId="{5DB131D5-AEE7-4E6F-A455-562802529600}" destId="{B3E98B51-CBC6-4CED-A206-6B28CEBF9506}" srcOrd="1" destOrd="0" parTransId="{CAA3F8E6-C497-41FF-AEB4-C701B78BE8CD}" sibTransId="{40093B44-B252-4ED8-9422-71F400577426}"/>
    <dgm:cxn modelId="{70EB1FBA-C666-824F-8D75-C3357BB2E8A3}" type="presOf" srcId="{3ED8D291-AD89-42D5-8935-88830B75DD4E}" destId="{336E67E1-0C3E-6C44-96CB-568D7B70F7BF}" srcOrd="0" destOrd="0" presId="urn:microsoft.com/office/officeart/2005/8/layout/list1"/>
    <dgm:cxn modelId="{0555D2BE-B35F-2A47-A36B-56E656D16B7D}" type="presOf" srcId="{6C786338-A8BE-4297-8163-EAA94157ED4E}" destId="{4BF97894-1F0A-9048-A4E4-06204E2B9034}" srcOrd="0" destOrd="0" presId="urn:microsoft.com/office/officeart/2005/8/layout/list1"/>
    <dgm:cxn modelId="{D5180CC4-4D02-4EAE-B942-4699A9EC217C}" srcId="{5DB131D5-AEE7-4E6F-A455-562802529600}" destId="{387A1ECF-C013-4FB6-B39D-5ABD992B4A79}" srcOrd="0" destOrd="0" parTransId="{8FA81FCE-6F7B-4B9B-962B-26A3BA08C9C6}" sibTransId="{2898F83B-6E80-431C-B45E-6A6880318FBF}"/>
    <dgm:cxn modelId="{F0660BCD-570E-4B49-A67B-54A8DBA6AB83}" srcId="{6E15E482-481A-4E52-A562-3A519FAD1F1D}" destId="{5DB131D5-AEE7-4E6F-A455-562802529600}" srcOrd="0" destOrd="0" parTransId="{DA4ABC44-C579-45D2-84FA-8F70A7743F20}" sibTransId="{54A812A3-11C1-4C43-AB93-77D3B4ACF37A}"/>
    <dgm:cxn modelId="{D2CE49F1-84E5-EF43-8CD2-79E9C612FC27}" type="presOf" srcId="{B3E98B51-CBC6-4CED-A206-6B28CEBF9506}" destId="{0C1C8A11-C178-174B-A90E-94FC6E8238AC}" srcOrd="0" destOrd="1" presId="urn:microsoft.com/office/officeart/2005/8/layout/list1"/>
    <dgm:cxn modelId="{861CF8FF-44BC-8D45-9A70-4EB21B774F96}" type="presOf" srcId="{5DB131D5-AEE7-4E6F-A455-562802529600}" destId="{FC91B281-B42E-7D40-838F-8A3880BB77F5}" srcOrd="0" destOrd="0" presId="urn:microsoft.com/office/officeart/2005/8/layout/list1"/>
    <dgm:cxn modelId="{C4C43B45-7E0F-0E45-AE5A-E05A93D9FBEF}" type="presParOf" srcId="{418E135A-9F1C-1442-9E21-093A20BEBA9A}" destId="{4F7287D4-F5D4-724A-9819-7E2E072AD174}" srcOrd="0" destOrd="0" presId="urn:microsoft.com/office/officeart/2005/8/layout/list1"/>
    <dgm:cxn modelId="{210ACFA2-4F7A-284B-93E6-C01926FC4EF1}" type="presParOf" srcId="{4F7287D4-F5D4-724A-9819-7E2E072AD174}" destId="{FC91B281-B42E-7D40-838F-8A3880BB77F5}" srcOrd="0" destOrd="0" presId="urn:microsoft.com/office/officeart/2005/8/layout/list1"/>
    <dgm:cxn modelId="{362D29F2-73ED-614D-9FE0-EE7C303C147A}" type="presParOf" srcId="{4F7287D4-F5D4-724A-9819-7E2E072AD174}" destId="{DBB0D78E-D296-DF44-BA66-866DC8AD8E63}" srcOrd="1" destOrd="0" presId="urn:microsoft.com/office/officeart/2005/8/layout/list1"/>
    <dgm:cxn modelId="{10DD0EDC-1B63-3E40-A1D8-DD30E384141B}" type="presParOf" srcId="{418E135A-9F1C-1442-9E21-093A20BEBA9A}" destId="{C8AE815D-30A5-7440-9315-A6392517808F}" srcOrd="1" destOrd="0" presId="urn:microsoft.com/office/officeart/2005/8/layout/list1"/>
    <dgm:cxn modelId="{491A6C1F-B556-5A40-9C22-33EBF05CD772}" type="presParOf" srcId="{418E135A-9F1C-1442-9E21-093A20BEBA9A}" destId="{0C1C8A11-C178-174B-A90E-94FC6E8238AC}" srcOrd="2" destOrd="0" presId="urn:microsoft.com/office/officeart/2005/8/layout/list1"/>
    <dgm:cxn modelId="{0ED0B5FA-12F8-5242-B4D6-87CC9EFCA97B}" type="presParOf" srcId="{418E135A-9F1C-1442-9E21-093A20BEBA9A}" destId="{C748ED03-BE37-2941-8258-039E71CC697F}" srcOrd="3" destOrd="0" presId="urn:microsoft.com/office/officeart/2005/8/layout/list1"/>
    <dgm:cxn modelId="{6A188AC2-DB8D-1F45-B076-41B6E98E5756}" type="presParOf" srcId="{418E135A-9F1C-1442-9E21-093A20BEBA9A}" destId="{1B8B862A-AD46-B247-BDA8-3F7F23371634}" srcOrd="4" destOrd="0" presId="urn:microsoft.com/office/officeart/2005/8/layout/list1"/>
    <dgm:cxn modelId="{59840B1C-0A46-2E40-8068-933F08477FA4}" type="presParOf" srcId="{1B8B862A-AD46-B247-BDA8-3F7F23371634}" destId="{336E67E1-0C3E-6C44-96CB-568D7B70F7BF}" srcOrd="0" destOrd="0" presId="urn:microsoft.com/office/officeart/2005/8/layout/list1"/>
    <dgm:cxn modelId="{0E2192EC-52B4-BF45-BDBD-94398A6DE46E}" type="presParOf" srcId="{1B8B862A-AD46-B247-BDA8-3F7F23371634}" destId="{177DBB82-8603-5B4D-80D5-2E4B066B6446}" srcOrd="1" destOrd="0" presId="urn:microsoft.com/office/officeart/2005/8/layout/list1"/>
    <dgm:cxn modelId="{3878A535-781D-D449-9A33-D7E0594BEF9A}" type="presParOf" srcId="{418E135A-9F1C-1442-9E21-093A20BEBA9A}" destId="{682F0A44-1B85-254F-9E0D-81EAC3EB9DE5}" srcOrd="5" destOrd="0" presId="urn:microsoft.com/office/officeart/2005/8/layout/list1"/>
    <dgm:cxn modelId="{540CE534-548E-5B47-8F7E-15AC9EAB3B94}" type="presParOf" srcId="{418E135A-9F1C-1442-9E21-093A20BEBA9A}" destId="{4BF97894-1F0A-9048-A4E4-06204E2B90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F2EFDA-B58B-4CA7-B0B4-49D268CA8B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9900BC1-FAD1-45C6-BC7D-55F3FB3ADA7E}">
      <dgm:prSet/>
      <dgm:spPr/>
      <dgm:t>
        <a:bodyPr/>
        <a:lstStyle/>
        <a:p>
          <a:r>
            <a:rPr lang="en-US" b="1"/>
            <a:t>4. VFO’s market strategist is considering a six-month call option strategy on the</a:t>
          </a:r>
          <a:endParaRPr lang="en-US"/>
        </a:p>
      </dgm:t>
    </dgm:pt>
    <dgm:pt modelId="{5E59B528-53FB-4019-887F-BC2F09DC9A93}" type="parTrans" cxnId="{A88CA95D-9AF8-44FE-BC8C-56C1E44A1AB6}">
      <dgm:prSet/>
      <dgm:spPr/>
      <dgm:t>
        <a:bodyPr/>
        <a:lstStyle/>
        <a:p>
          <a:endParaRPr lang="en-US"/>
        </a:p>
      </dgm:t>
    </dgm:pt>
    <dgm:pt modelId="{738C1311-97B3-4885-88EA-2EDAE09354CE}" type="sibTrans" cxnId="{A88CA95D-9AF8-44FE-BC8C-56C1E44A1AB6}">
      <dgm:prSet/>
      <dgm:spPr/>
      <dgm:t>
        <a:bodyPr/>
        <a:lstStyle/>
        <a:p>
          <a:endParaRPr lang="en-US"/>
        </a:p>
      </dgm:t>
    </dgm:pt>
    <dgm:pt modelId="{03E42493-E2F3-4F2E-A57B-6461C70043DF}">
      <dgm:prSet/>
      <dgm:spPr/>
      <dgm:t>
        <a:bodyPr/>
        <a:lstStyle/>
        <a:p>
          <a:r>
            <a:rPr lang="en-US" b="1"/>
            <a:t>NIFTY 50 benchmark Indian stock market index to increase broad market equity</a:t>
          </a:r>
          <a:endParaRPr lang="en-US"/>
        </a:p>
      </dgm:t>
    </dgm:pt>
    <dgm:pt modelId="{2350C804-1DEE-4DE4-8B52-0EC6D82F8DFE}" type="parTrans" cxnId="{778984C0-664F-45DF-B0FA-4A69804BF0EB}">
      <dgm:prSet/>
      <dgm:spPr/>
      <dgm:t>
        <a:bodyPr/>
        <a:lstStyle/>
        <a:p>
          <a:endParaRPr lang="en-US"/>
        </a:p>
      </dgm:t>
    </dgm:pt>
    <dgm:pt modelId="{184BCA5D-1AA6-4D55-99B5-A7C01A5BD76F}" type="sibTrans" cxnId="{778984C0-664F-45DF-B0FA-4A69804BF0EB}">
      <dgm:prSet/>
      <dgm:spPr/>
      <dgm:t>
        <a:bodyPr/>
        <a:lstStyle/>
        <a:p>
          <a:endParaRPr lang="en-US"/>
        </a:p>
      </dgm:t>
    </dgm:pt>
    <dgm:pt modelId="{32E0B020-1BA7-41D8-A53A-C25BCDA1AC86}">
      <dgm:prSet/>
      <dgm:spPr/>
      <dgm:t>
        <a:bodyPr/>
        <a:lstStyle/>
        <a:p>
          <a:r>
            <a:rPr lang="en-US" b="1"/>
            <a:t>exposure. The NIFTY 50 price today is INR15,200, and the strategist observes</a:t>
          </a:r>
          <a:endParaRPr lang="en-US"/>
        </a:p>
      </dgm:t>
    </dgm:pt>
    <dgm:pt modelId="{4F8AFBC2-1AD9-40CD-A195-98C5D68E5020}" type="parTrans" cxnId="{D67FF495-FE69-410F-8F67-00D42A8E3FD5}">
      <dgm:prSet/>
      <dgm:spPr/>
      <dgm:t>
        <a:bodyPr/>
        <a:lstStyle/>
        <a:p>
          <a:endParaRPr lang="en-US"/>
        </a:p>
      </dgm:t>
    </dgm:pt>
    <dgm:pt modelId="{E8F91CEF-A77E-4EB5-88A1-87A408C10AD4}" type="sibTrans" cxnId="{D67FF495-FE69-410F-8F67-00D42A8E3FD5}">
      <dgm:prSet/>
      <dgm:spPr/>
      <dgm:t>
        <a:bodyPr/>
        <a:lstStyle/>
        <a:p>
          <a:endParaRPr lang="en-US"/>
        </a:p>
      </dgm:t>
    </dgm:pt>
    <dgm:pt modelId="{FCFCD0D4-746D-499B-9E3B-AF1E7D5A849C}">
      <dgm:prSet/>
      <dgm:spPr/>
      <dgm:t>
        <a:bodyPr/>
        <a:lstStyle/>
        <a:p>
          <a:r>
            <a:rPr lang="en-US" b="1"/>
            <a:t>that a call option with a INR16,000 exercise price (X) is trading at a premium of</a:t>
          </a:r>
          <a:endParaRPr lang="en-US"/>
        </a:p>
      </dgm:t>
    </dgm:pt>
    <dgm:pt modelId="{E3B0A5E9-5BDC-4644-89A3-98BBB6C9DA20}" type="parTrans" cxnId="{EE154937-BE8F-485F-A93C-7BA12D274817}">
      <dgm:prSet/>
      <dgm:spPr/>
      <dgm:t>
        <a:bodyPr/>
        <a:lstStyle/>
        <a:p>
          <a:endParaRPr lang="en-US"/>
        </a:p>
      </dgm:t>
    </dgm:pt>
    <dgm:pt modelId="{5E5FA3D1-FD06-42F8-BFA9-CEFB52D29B18}" type="sibTrans" cxnId="{EE154937-BE8F-485F-A93C-7BA12D274817}">
      <dgm:prSet/>
      <dgm:spPr/>
      <dgm:t>
        <a:bodyPr/>
        <a:lstStyle/>
        <a:p>
          <a:endParaRPr lang="en-US"/>
        </a:p>
      </dgm:t>
    </dgm:pt>
    <dgm:pt modelId="{E2CA6075-6800-48B8-9202-5A70014E8BB0}">
      <dgm:prSet/>
      <dgm:spPr/>
      <dgm:t>
        <a:bodyPr/>
        <a:lstStyle/>
        <a:p>
          <a:r>
            <a:rPr lang="en-US" b="1"/>
            <a:t>INR1,500. Which of the following represents the payoff and profit of this strategy</a:t>
          </a:r>
          <a:endParaRPr lang="en-US"/>
        </a:p>
      </dgm:t>
    </dgm:pt>
    <dgm:pt modelId="{9D8D35DF-B8FD-49AF-8CB3-2D8E24FDC813}" type="parTrans" cxnId="{62631D4E-029F-470B-BD25-3888A64A2B8F}">
      <dgm:prSet/>
      <dgm:spPr/>
      <dgm:t>
        <a:bodyPr/>
        <a:lstStyle/>
        <a:p>
          <a:endParaRPr lang="en-US"/>
        </a:p>
      </dgm:t>
    </dgm:pt>
    <dgm:pt modelId="{E3F89FD3-101D-48A9-A11A-B32C00532670}" type="sibTrans" cxnId="{62631D4E-029F-470B-BD25-3888A64A2B8F}">
      <dgm:prSet/>
      <dgm:spPr/>
      <dgm:t>
        <a:bodyPr/>
        <a:lstStyle/>
        <a:p>
          <a:endParaRPr lang="en-US"/>
        </a:p>
      </dgm:t>
    </dgm:pt>
    <dgm:pt modelId="{8CDB5325-E95F-499C-89CB-7D2A9D8A9E70}">
      <dgm:prSet/>
      <dgm:spPr/>
      <dgm:t>
        <a:bodyPr/>
        <a:lstStyle/>
        <a:p>
          <a:r>
            <a:rPr lang="en-US" b="1"/>
            <a:t>just prior to maturity if the NIFTY 50 is trading at INR16,500?</a:t>
          </a:r>
          <a:endParaRPr lang="en-US"/>
        </a:p>
      </dgm:t>
    </dgm:pt>
    <dgm:pt modelId="{53988074-BFBA-48FC-9E0C-D7A9C03B1901}" type="parTrans" cxnId="{ED388D25-340B-49C4-B6A8-EB023401C520}">
      <dgm:prSet/>
      <dgm:spPr/>
      <dgm:t>
        <a:bodyPr/>
        <a:lstStyle/>
        <a:p>
          <a:endParaRPr lang="en-US"/>
        </a:p>
      </dgm:t>
    </dgm:pt>
    <dgm:pt modelId="{B23A4A51-B333-4D08-8FDA-9A4F40217D83}" type="sibTrans" cxnId="{ED388D25-340B-49C4-B6A8-EB023401C520}">
      <dgm:prSet/>
      <dgm:spPr/>
      <dgm:t>
        <a:bodyPr/>
        <a:lstStyle/>
        <a:p>
          <a:endParaRPr lang="en-US"/>
        </a:p>
      </dgm:t>
    </dgm:pt>
    <dgm:pt modelId="{AC86F679-6760-465C-97DB-91EC2C6DDE8D}">
      <dgm:prSet/>
      <dgm:spPr/>
      <dgm:t>
        <a:bodyPr/>
        <a:lstStyle/>
        <a:p>
          <a:r>
            <a:rPr lang="en-US"/>
            <a:t>A. Payoff is INR500; profit is –INR1,000.</a:t>
          </a:r>
        </a:p>
      </dgm:t>
    </dgm:pt>
    <dgm:pt modelId="{64CB06B4-DB3C-4E4A-A8CC-BD9E8B4BFFEF}" type="parTrans" cxnId="{F6C1A259-255D-4183-A48C-B612347C311B}">
      <dgm:prSet/>
      <dgm:spPr/>
      <dgm:t>
        <a:bodyPr/>
        <a:lstStyle/>
        <a:p>
          <a:endParaRPr lang="en-US"/>
        </a:p>
      </dgm:t>
    </dgm:pt>
    <dgm:pt modelId="{0E33F8D8-E1A1-4F56-BFAA-5DE143986F52}" type="sibTrans" cxnId="{F6C1A259-255D-4183-A48C-B612347C311B}">
      <dgm:prSet/>
      <dgm:spPr/>
      <dgm:t>
        <a:bodyPr/>
        <a:lstStyle/>
        <a:p>
          <a:endParaRPr lang="en-US"/>
        </a:p>
      </dgm:t>
    </dgm:pt>
    <dgm:pt modelId="{8F036C36-0043-4146-9399-322E87B4FD7D}">
      <dgm:prSet/>
      <dgm:spPr/>
      <dgm:t>
        <a:bodyPr/>
        <a:lstStyle/>
        <a:p>
          <a:r>
            <a:rPr lang="en-US"/>
            <a:t>B. Payoff is INR1,300; profit is INR800.</a:t>
          </a:r>
        </a:p>
      </dgm:t>
    </dgm:pt>
    <dgm:pt modelId="{CE03ABA0-45F8-4375-9E3B-5B9D3857C6F1}" type="parTrans" cxnId="{50F988FF-5518-42CC-B2AA-112D718BDEBA}">
      <dgm:prSet/>
      <dgm:spPr/>
      <dgm:t>
        <a:bodyPr/>
        <a:lstStyle/>
        <a:p>
          <a:endParaRPr lang="en-US"/>
        </a:p>
      </dgm:t>
    </dgm:pt>
    <dgm:pt modelId="{C5B5C9EF-1BFA-4A7D-AE1D-F08D187D2620}" type="sibTrans" cxnId="{50F988FF-5518-42CC-B2AA-112D718BDEBA}">
      <dgm:prSet/>
      <dgm:spPr/>
      <dgm:t>
        <a:bodyPr/>
        <a:lstStyle/>
        <a:p>
          <a:endParaRPr lang="en-US"/>
        </a:p>
      </dgm:t>
    </dgm:pt>
    <dgm:pt modelId="{9A5D51CA-7BE5-4FAD-9414-DB83C287BF1B}">
      <dgm:prSet/>
      <dgm:spPr/>
      <dgm:t>
        <a:bodyPr/>
        <a:lstStyle/>
        <a:p>
          <a:r>
            <a:rPr lang="en-US"/>
            <a:t>C. Payoff is INR1,300; profit is INR500.</a:t>
          </a:r>
        </a:p>
      </dgm:t>
    </dgm:pt>
    <dgm:pt modelId="{820917DF-F34F-4657-A648-EFA727E8B571}" type="parTrans" cxnId="{D9638CED-4951-48A0-AB60-856DA7886789}">
      <dgm:prSet/>
      <dgm:spPr/>
      <dgm:t>
        <a:bodyPr/>
        <a:lstStyle/>
        <a:p>
          <a:endParaRPr lang="en-US"/>
        </a:p>
      </dgm:t>
    </dgm:pt>
    <dgm:pt modelId="{7108B8E1-51DA-4084-BDDD-A7D3296E0F61}" type="sibTrans" cxnId="{D9638CED-4951-48A0-AB60-856DA7886789}">
      <dgm:prSet/>
      <dgm:spPr/>
      <dgm:t>
        <a:bodyPr/>
        <a:lstStyle/>
        <a:p>
          <a:endParaRPr lang="en-US"/>
        </a:p>
      </dgm:t>
    </dgm:pt>
    <dgm:pt modelId="{1D60DE1C-5046-004A-A2FF-03451C4708C3}" type="pres">
      <dgm:prSet presAssocID="{46F2EFDA-B58B-4CA7-B0B4-49D268CA8BD5}" presName="vert0" presStyleCnt="0">
        <dgm:presLayoutVars>
          <dgm:dir/>
          <dgm:animOne val="branch"/>
          <dgm:animLvl val="lvl"/>
        </dgm:presLayoutVars>
      </dgm:prSet>
      <dgm:spPr/>
    </dgm:pt>
    <dgm:pt modelId="{3F5E6578-71B4-8F41-86A3-6F984CF230C4}" type="pres">
      <dgm:prSet presAssocID="{F9900BC1-FAD1-45C6-BC7D-55F3FB3ADA7E}" presName="thickLine" presStyleLbl="alignNode1" presStyleIdx="0" presStyleCnt="9"/>
      <dgm:spPr/>
    </dgm:pt>
    <dgm:pt modelId="{B5EF0BA6-92DB-2743-B7D5-F35F315F7C8C}" type="pres">
      <dgm:prSet presAssocID="{F9900BC1-FAD1-45C6-BC7D-55F3FB3ADA7E}" presName="horz1" presStyleCnt="0"/>
      <dgm:spPr/>
    </dgm:pt>
    <dgm:pt modelId="{BF9BCA72-063D-294E-963B-9CE714AEC730}" type="pres">
      <dgm:prSet presAssocID="{F9900BC1-FAD1-45C6-BC7D-55F3FB3ADA7E}" presName="tx1" presStyleLbl="revTx" presStyleIdx="0" presStyleCnt="9"/>
      <dgm:spPr/>
    </dgm:pt>
    <dgm:pt modelId="{56B9251D-3E2F-8E4D-B079-A514995794D9}" type="pres">
      <dgm:prSet presAssocID="{F9900BC1-FAD1-45C6-BC7D-55F3FB3ADA7E}" presName="vert1" presStyleCnt="0"/>
      <dgm:spPr/>
    </dgm:pt>
    <dgm:pt modelId="{87CE8B83-8C8B-E746-99EB-B0462A111C0A}" type="pres">
      <dgm:prSet presAssocID="{03E42493-E2F3-4F2E-A57B-6461C70043DF}" presName="thickLine" presStyleLbl="alignNode1" presStyleIdx="1" presStyleCnt="9"/>
      <dgm:spPr/>
    </dgm:pt>
    <dgm:pt modelId="{698A0EA8-E456-D849-A560-111F38392BBF}" type="pres">
      <dgm:prSet presAssocID="{03E42493-E2F3-4F2E-A57B-6461C70043DF}" presName="horz1" presStyleCnt="0"/>
      <dgm:spPr/>
    </dgm:pt>
    <dgm:pt modelId="{76AEB0F3-C483-9E46-A1D9-4C892D27E299}" type="pres">
      <dgm:prSet presAssocID="{03E42493-E2F3-4F2E-A57B-6461C70043DF}" presName="tx1" presStyleLbl="revTx" presStyleIdx="1" presStyleCnt="9"/>
      <dgm:spPr/>
    </dgm:pt>
    <dgm:pt modelId="{C844D9A9-7142-D647-A993-AD79ABAD0E1A}" type="pres">
      <dgm:prSet presAssocID="{03E42493-E2F3-4F2E-A57B-6461C70043DF}" presName="vert1" presStyleCnt="0"/>
      <dgm:spPr/>
    </dgm:pt>
    <dgm:pt modelId="{800CB01C-1115-1144-9A90-E1F38459EBC1}" type="pres">
      <dgm:prSet presAssocID="{32E0B020-1BA7-41D8-A53A-C25BCDA1AC86}" presName="thickLine" presStyleLbl="alignNode1" presStyleIdx="2" presStyleCnt="9"/>
      <dgm:spPr/>
    </dgm:pt>
    <dgm:pt modelId="{20484782-4F04-124E-9F16-55591597AE5F}" type="pres">
      <dgm:prSet presAssocID="{32E0B020-1BA7-41D8-A53A-C25BCDA1AC86}" presName="horz1" presStyleCnt="0"/>
      <dgm:spPr/>
    </dgm:pt>
    <dgm:pt modelId="{037ADBA0-09F2-254D-AC3E-760E8BAA84FD}" type="pres">
      <dgm:prSet presAssocID="{32E0B020-1BA7-41D8-A53A-C25BCDA1AC86}" presName="tx1" presStyleLbl="revTx" presStyleIdx="2" presStyleCnt="9"/>
      <dgm:spPr/>
    </dgm:pt>
    <dgm:pt modelId="{44027E93-6939-AC46-972B-65008D0D9D2A}" type="pres">
      <dgm:prSet presAssocID="{32E0B020-1BA7-41D8-A53A-C25BCDA1AC86}" presName="vert1" presStyleCnt="0"/>
      <dgm:spPr/>
    </dgm:pt>
    <dgm:pt modelId="{C57CFD59-4DFB-6747-8EC3-91AA5CC707FD}" type="pres">
      <dgm:prSet presAssocID="{FCFCD0D4-746D-499B-9E3B-AF1E7D5A849C}" presName="thickLine" presStyleLbl="alignNode1" presStyleIdx="3" presStyleCnt="9"/>
      <dgm:spPr/>
    </dgm:pt>
    <dgm:pt modelId="{A68B2A94-0F47-5547-80CB-CE5178CA869A}" type="pres">
      <dgm:prSet presAssocID="{FCFCD0D4-746D-499B-9E3B-AF1E7D5A849C}" presName="horz1" presStyleCnt="0"/>
      <dgm:spPr/>
    </dgm:pt>
    <dgm:pt modelId="{83806072-7139-0643-9FBC-3AC5535BE9B6}" type="pres">
      <dgm:prSet presAssocID="{FCFCD0D4-746D-499B-9E3B-AF1E7D5A849C}" presName="tx1" presStyleLbl="revTx" presStyleIdx="3" presStyleCnt="9"/>
      <dgm:spPr/>
    </dgm:pt>
    <dgm:pt modelId="{A6B24B7C-7903-3745-A0D7-501D9AA91A87}" type="pres">
      <dgm:prSet presAssocID="{FCFCD0D4-746D-499B-9E3B-AF1E7D5A849C}" presName="vert1" presStyleCnt="0"/>
      <dgm:spPr/>
    </dgm:pt>
    <dgm:pt modelId="{FEE6EFCE-3736-6247-A7B8-8D5971B9A515}" type="pres">
      <dgm:prSet presAssocID="{E2CA6075-6800-48B8-9202-5A70014E8BB0}" presName="thickLine" presStyleLbl="alignNode1" presStyleIdx="4" presStyleCnt="9"/>
      <dgm:spPr/>
    </dgm:pt>
    <dgm:pt modelId="{7AE56E4A-DC80-164B-842B-751693600A58}" type="pres">
      <dgm:prSet presAssocID="{E2CA6075-6800-48B8-9202-5A70014E8BB0}" presName="horz1" presStyleCnt="0"/>
      <dgm:spPr/>
    </dgm:pt>
    <dgm:pt modelId="{C1B0FF9F-114A-9B44-8298-476047822BBE}" type="pres">
      <dgm:prSet presAssocID="{E2CA6075-6800-48B8-9202-5A70014E8BB0}" presName="tx1" presStyleLbl="revTx" presStyleIdx="4" presStyleCnt="9"/>
      <dgm:spPr/>
    </dgm:pt>
    <dgm:pt modelId="{28C0DC1F-B8A4-E742-8DC0-271D282BFAFE}" type="pres">
      <dgm:prSet presAssocID="{E2CA6075-6800-48B8-9202-5A70014E8BB0}" presName="vert1" presStyleCnt="0"/>
      <dgm:spPr/>
    </dgm:pt>
    <dgm:pt modelId="{B4D9221B-98A6-9F41-A719-8A29EB29545C}" type="pres">
      <dgm:prSet presAssocID="{8CDB5325-E95F-499C-89CB-7D2A9D8A9E70}" presName="thickLine" presStyleLbl="alignNode1" presStyleIdx="5" presStyleCnt="9"/>
      <dgm:spPr/>
    </dgm:pt>
    <dgm:pt modelId="{1D9E256A-23D7-2F45-AD11-4B79D7ADC551}" type="pres">
      <dgm:prSet presAssocID="{8CDB5325-E95F-499C-89CB-7D2A9D8A9E70}" presName="horz1" presStyleCnt="0"/>
      <dgm:spPr/>
    </dgm:pt>
    <dgm:pt modelId="{EE6E091F-C4B3-2145-A79D-FDA1F0CADF90}" type="pres">
      <dgm:prSet presAssocID="{8CDB5325-E95F-499C-89CB-7D2A9D8A9E70}" presName="tx1" presStyleLbl="revTx" presStyleIdx="5" presStyleCnt="9"/>
      <dgm:spPr/>
    </dgm:pt>
    <dgm:pt modelId="{78B04FF9-8189-0E46-B776-2818326EBD99}" type="pres">
      <dgm:prSet presAssocID="{8CDB5325-E95F-499C-89CB-7D2A9D8A9E70}" presName="vert1" presStyleCnt="0"/>
      <dgm:spPr/>
    </dgm:pt>
    <dgm:pt modelId="{B0179B82-0311-494E-8363-84BD8752E933}" type="pres">
      <dgm:prSet presAssocID="{AC86F679-6760-465C-97DB-91EC2C6DDE8D}" presName="thickLine" presStyleLbl="alignNode1" presStyleIdx="6" presStyleCnt="9"/>
      <dgm:spPr/>
    </dgm:pt>
    <dgm:pt modelId="{41708DF2-F836-FA48-A2C6-579C2DBED3AA}" type="pres">
      <dgm:prSet presAssocID="{AC86F679-6760-465C-97DB-91EC2C6DDE8D}" presName="horz1" presStyleCnt="0"/>
      <dgm:spPr/>
    </dgm:pt>
    <dgm:pt modelId="{E29ED4CD-05FB-D440-AFED-44A50ADA34F9}" type="pres">
      <dgm:prSet presAssocID="{AC86F679-6760-465C-97DB-91EC2C6DDE8D}" presName="tx1" presStyleLbl="revTx" presStyleIdx="6" presStyleCnt="9"/>
      <dgm:spPr/>
    </dgm:pt>
    <dgm:pt modelId="{5B5257F9-37C2-D840-828A-01DAE66E539E}" type="pres">
      <dgm:prSet presAssocID="{AC86F679-6760-465C-97DB-91EC2C6DDE8D}" presName="vert1" presStyleCnt="0"/>
      <dgm:spPr/>
    </dgm:pt>
    <dgm:pt modelId="{331BFEFF-A90A-7E46-8C7F-8D6076781A9B}" type="pres">
      <dgm:prSet presAssocID="{8F036C36-0043-4146-9399-322E87B4FD7D}" presName="thickLine" presStyleLbl="alignNode1" presStyleIdx="7" presStyleCnt="9"/>
      <dgm:spPr/>
    </dgm:pt>
    <dgm:pt modelId="{94FEED84-0661-4145-ABF0-802A70F95B30}" type="pres">
      <dgm:prSet presAssocID="{8F036C36-0043-4146-9399-322E87B4FD7D}" presName="horz1" presStyleCnt="0"/>
      <dgm:spPr/>
    </dgm:pt>
    <dgm:pt modelId="{ED98A6C8-A174-B646-9810-E869337D95D9}" type="pres">
      <dgm:prSet presAssocID="{8F036C36-0043-4146-9399-322E87B4FD7D}" presName="tx1" presStyleLbl="revTx" presStyleIdx="7" presStyleCnt="9"/>
      <dgm:spPr/>
    </dgm:pt>
    <dgm:pt modelId="{27A0F35D-8D14-1F4E-916E-03F85A026FBF}" type="pres">
      <dgm:prSet presAssocID="{8F036C36-0043-4146-9399-322E87B4FD7D}" presName="vert1" presStyleCnt="0"/>
      <dgm:spPr/>
    </dgm:pt>
    <dgm:pt modelId="{F2B17806-9008-DE42-8911-93D3B9F2E93F}" type="pres">
      <dgm:prSet presAssocID="{9A5D51CA-7BE5-4FAD-9414-DB83C287BF1B}" presName="thickLine" presStyleLbl="alignNode1" presStyleIdx="8" presStyleCnt="9"/>
      <dgm:spPr/>
    </dgm:pt>
    <dgm:pt modelId="{20D7F19B-B1DD-EF45-80E3-FE44F6CBC596}" type="pres">
      <dgm:prSet presAssocID="{9A5D51CA-7BE5-4FAD-9414-DB83C287BF1B}" presName="horz1" presStyleCnt="0"/>
      <dgm:spPr/>
    </dgm:pt>
    <dgm:pt modelId="{55360E6D-35D6-424C-A005-98C8B8B022BB}" type="pres">
      <dgm:prSet presAssocID="{9A5D51CA-7BE5-4FAD-9414-DB83C287BF1B}" presName="tx1" presStyleLbl="revTx" presStyleIdx="8" presStyleCnt="9"/>
      <dgm:spPr/>
    </dgm:pt>
    <dgm:pt modelId="{7C6E7186-880C-434D-83BD-E96F713189F8}" type="pres">
      <dgm:prSet presAssocID="{9A5D51CA-7BE5-4FAD-9414-DB83C287BF1B}" presName="vert1" presStyleCnt="0"/>
      <dgm:spPr/>
    </dgm:pt>
  </dgm:ptLst>
  <dgm:cxnLst>
    <dgm:cxn modelId="{8B73210A-EFF5-C249-AF89-9A7C0CEDFBF3}" type="presOf" srcId="{9A5D51CA-7BE5-4FAD-9414-DB83C287BF1B}" destId="{55360E6D-35D6-424C-A005-98C8B8B022BB}" srcOrd="0" destOrd="0" presId="urn:microsoft.com/office/officeart/2008/layout/LinedList"/>
    <dgm:cxn modelId="{ED388D25-340B-49C4-B6A8-EB023401C520}" srcId="{46F2EFDA-B58B-4CA7-B0B4-49D268CA8BD5}" destId="{8CDB5325-E95F-499C-89CB-7D2A9D8A9E70}" srcOrd="5" destOrd="0" parTransId="{53988074-BFBA-48FC-9E0C-D7A9C03B1901}" sibTransId="{B23A4A51-B333-4D08-8FDA-9A4F40217D83}"/>
    <dgm:cxn modelId="{EE154937-BE8F-485F-A93C-7BA12D274817}" srcId="{46F2EFDA-B58B-4CA7-B0B4-49D268CA8BD5}" destId="{FCFCD0D4-746D-499B-9E3B-AF1E7D5A849C}" srcOrd="3" destOrd="0" parTransId="{E3B0A5E9-5BDC-4644-89A3-98BBB6C9DA20}" sibTransId="{5E5FA3D1-FD06-42F8-BFA9-CEFB52D29B18}"/>
    <dgm:cxn modelId="{62631D4E-029F-470B-BD25-3888A64A2B8F}" srcId="{46F2EFDA-B58B-4CA7-B0B4-49D268CA8BD5}" destId="{E2CA6075-6800-48B8-9202-5A70014E8BB0}" srcOrd="4" destOrd="0" parTransId="{9D8D35DF-B8FD-49AF-8CB3-2D8E24FDC813}" sibTransId="{E3F89FD3-101D-48A9-A11A-B32C00532670}"/>
    <dgm:cxn modelId="{78DA4E4E-61F0-0A49-850C-53D92A5FDB45}" type="presOf" srcId="{46F2EFDA-B58B-4CA7-B0B4-49D268CA8BD5}" destId="{1D60DE1C-5046-004A-A2FF-03451C4708C3}" srcOrd="0" destOrd="0" presId="urn:microsoft.com/office/officeart/2008/layout/LinedList"/>
    <dgm:cxn modelId="{35256956-1917-D24E-8CDA-8F4923D7D3EC}" type="presOf" srcId="{F9900BC1-FAD1-45C6-BC7D-55F3FB3ADA7E}" destId="{BF9BCA72-063D-294E-963B-9CE714AEC730}" srcOrd="0" destOrd="0" presId="urn:microsoft.com/office/officeart/2008/layout/LinedList"/>
    <dgm:cxn modelId="{A54BC056-4762-C847-B177-2E82D17507A5}" type="presOf" srcId="{AC86F679-6760-465C-97DB-91EC2C6DDE8D}" destId="{E29ED4CD-05FB-D440-AFED-44A50ADA34F9}" srcOrd="0" destOrd="0" presId="urn:microsoft.com/office/officeart/2008/layout/LinedList"/>
    <dgm:cxn modelId="{F6C1A259-255D-4183-A48C-B612347C311B}" srcId="{46F2EFDA-B58B-4CA7-B0B4-49D268CA8BD5}" destId="{AC86F679-6760-465C-97DB-91EC2C6DDE8D}" srcOrd="6" destOrd="0" parTransId="{64CB06B4-DB3C-4E4A-A8CC-BD9E8B4BFFEF}" sibTransId="{0E33F8D8-E1A1-4F56-BFAA-5DE143986F52}"/>
    <dgm:cxn modelId="{A88CA95D-9AF8-44FE-BC8C-56C1E44A1AB6}" srcId="{46F2EFDA-B58B-4CA7-B0B4-49D268CA8BD5}" destId="{F9900BC1-FAD1-45C6-BC7D-55F3FB3ADA7E}" srcOrd="0" destOrd="0" parTransId="{5E59B528-53FB-4019-887F-BC2F09DC9A93}" sibTransId="{738C1311-97B3-4885-88EA-2EDAE09354CE}"/>
    <dgm:cxn modelId="{15F28990-7DE7-844E-A880-8CF0B77A3FE6}" type="presOf" srcId="{FCFCD0D4-746D-499B-9E3B-AF1E7D5A849C}" destId="{83806072-7139-0643-9FBC-3AC5535BE9B6}" srcOrd="0" destOrd="0" presId="urn:microsoft.com/office/officeart/2008/layout/LinedList"/>
    <dgm:cxn modelId="{D67FF495-FE69-410F-8F67-00D42A8E3FD5}" srcId="{46F2EFDA-B58B-4CA7-B0B4-49D268CA8BD5}" destId="{32E0B020-1BA7-41D8-A53A-C25BCDA1AC86}" srcOrd="2" destOrd="0" parTransId="{4F8AFBC2-1AD9-40CD-A195-98C5D68E5020}" sibTransId="{E8F91CEF-A77E-4EB5-88A1-87A408C10AD4}"/>
    <dgm:cxn modelId="{E163F898-04F5-9248-9CD2-15C07EA60A35}" type="presOf" srcId="{E2CA6075-6800-48B8-9202-5A70014E8BB0}" destId="{C1B0FF9F-114A-9B44-8298-476047822BBE}" srcOrd="0" destOrd="0" presId="urn:microsoft.com/office/officeart/2008/layout/LinedList"/>
    <dgm:cxn modelId="{F684E99C-78E9-1A4D-9A68-1D9580493291}" type="presOf" srcId="{8F036C36-0043-4146-9399-322E87B4FD7D}" destId="{ED98A6C8-A174-B646-9810-E869337D95D9}" srcOrd="0" destOrd="0" presId="urn:microsoft.com/office/officeart/2008/layout/LinedList"/>
    <dgm:cxn modelId="{28E9D5B9-29B9-0643-A3CC-8C853C7093E4}" type="presOf" srcId="{8CDB5325-E95F-499C-89CB-7D2A9D8A9E70}" destId="{EE6E091F-C4B3-2145-A79D-FDA1F0CADF90}" srcOrd="0" destOrd="0" presId="urn:microsoft.com/office/officeart/2008/layout/LinedList"/>
    <dgm:cxn modelId="{778984C0-664F-45DF-B0FA-4A69804BF0EB}" srcId="{46F2EFDA-B58B-4CA7-B0B4-49D268CA8BD5}" destId="{03E42493-E2F3-4F2E-A57B-6461C70043DF}" srcOrd="1" destOrd="0" parTransId="{2350C804-1DEE-4DE4-8B52-0EC6D82F8DFE}" sibTransId="{184BCA5D-1AA6-4D55-99B5-A7C01A5BD76F}"/>
    <dgm:cxn modelId="{963806D7-DEB5-D84D-B04E-14EE9AE03B82}" type="presOf" srcId="{32E0B020-1BA7-41D8-A53A-C25BCDA1AC86}" destId="{037ADBA0-09F2-254D-AC3E-760E8BAA84FD}" srcOrd="0" destOrd="0" presId="urn:microsoft.com/office/officeart/2008/layout/LinedList"/>
    <dgm:cxn modelId="{D9638CED-4951-48A0-AB60-856DA7886789}" srcId="{46F2EFDA-B58B-4CA7-B0B4-49D268CA8BD5}" destId="{9A5D51CA-7BE5-4FAD-9414-DB83C287BF1B}" srcOrd="8" destOrd="0" parTransId="{820917DF-F34F-4657-A648-EFA727E8B571}" sibTransId="{7108B8E1-51DA-4084-BDDD-A7D3296E0F61}"/>
    <dgm:cxn modelId="{CB46B8ED-E165-4F4D-93D4-C4C4AF4FA8E6}" type="presOf" srcId="{03E42493-E2F3-4F2E-A57B-6461C70043DF}" destId="{76AEB0F3-C483-9E46-A1D9-4C892D27E299}" srcOrd="0" destOrd="0" presId="urn:microsoft.com/office/officeart/2008/layout/LinedList"/>
    <dgm:cxn modelId="{50F988FF-5518-42CC-B2AA-112D718BDEBA}" srcId="{46F2EFDA-B58B-4CA7-B0B4-49D268CA8BD5}" destId="{8F036C36-0043-4146-9399-322E87B4FD7D}" srcOrd="7" destOrd="0" parTransId="{CE03ABA0-45F8-4375-9E3B-5B9D3857C6F1}" sibTransId="{C5B5C9EF-1BFA-4A7D-AE1D-F08D187D2620}"/>
    <dgm:cxn modelId="{CB2F95AF-9A8D-3D42-A11F-2BD896A92259}" type="presParOf" srcId="{1D60DE1C-5046-004A-A2FF-03451C4708C3}" destId="{3F5E6578-71B4-8F41-86A3-6F984CF230C4}" srcOrd="0" destOrd="0" presId="urn:microsoft.com/office/officeart/2008/layout/LinedList"/>
    <dgm:cxn modelId="{3C6EFF39-D0B3-6149-B506-2B38E58DB42A}" type="presParOf" srcId="{1D60DE1C-5046-004A-A2FF-03451C4708C3}" destId="{B5EF0BA6-92DB-2743-B7D5-F35F315F7C8C}" srcOrd="1" destOrd="0" presId="urn:microsoft.com/office/officeart/2008/layout/LinedList"/>
    <dgm:cxn modelId="{E6DDA54F-7831-4F43-BA62-4FDED0C45360}" type="presParOf" srcId="{B5EF0BA6-92DB-2743-B7D5-F35F315F7C8C}" destId="{BF9BCA72-063D-294E-963B-9CE714AEC730}" srcOrd="0" destOrd="0" presId="urn:microsoft.com/office/officeart/2008/layout/LinedList"/>
    <dgm:cxn modelId="{6B0C403F-BBFC-8043-A0C4-F0C7B170406F}" type="presParOf" srcId="{B5EF0BA6-92DB-2743-B7D5-F35F315F7C8C}" destId="{56B9251D-3E2F-8E4D-B079-A514995794D9}" srcOrd="1" destOrd="0" presId="urn:microsoft.com/office/officeart/2008/layout/LinedList"/>
    <dgm:cxn modelId="{8065000A-6076-C84D-98BE-2EF6CA22713A}" type="presParOf" srcId="{1D60DE1C-5046-004A-A2FF-03451C4708C3}" destId="{87CE8B83-8C8B-E746-99EB-B0462A111C0A}" srcOrd="2" destOrd="0" presId="urn:microsoft.com/office/officeart/2008/layout/LinedList"/>
    <dgm:cxn modelId="{14337006-0E56-7C48-81D2-B625C85B6F41}" type="presParOf" srcId="{1D60DE1C-5046-004A-A2FF-03451C4708C3}" destId="{698A0EA8-E456-D849-A560-111F38392BBF}" srcOrd="3" destOrd="0" presId="urn:microsoft.com/office/officeart/2008/layout/LinedList"/>
    <dgm:cxn modelId="{69352C6D-FC4B-EB46-A2B9-E72E10EAD09B}" type="presParOf" srcId="{698A0EA8-E456-D849-A560-111F38392BBF}" destId="{76AEB0F3-C483-9E46-A1D9-4C892D27E299}" srcOrd="0" destOrd="0" presId="urn:microsoft.com/office/officeart/2008/layout/LinedList"/>
    <dgm:cxn modelId="{58599AC4-7C6F-5B48-9F8D-915F58E62D36}" type="presParOf" srcId="{698A0EA8-E456-D849-A560-111F38392BBF}" destId="{C844D9A9-7142-D647-A993-AD79ABAD0E1A}" srcOrd="1" destOrd="0" presId="urn:microsoft.com/office/officeart/2008/layout/LinedList"/>
    <dgm:cxn modelId="{E7D008A0-A36A-4849-8FDA-5E81854066C7}" type="presParOf" srcId="{1D60DE1C-5046-004A-A2FF-03451C4708C3}" destId="{800CB01C-1115-1144-9A90-E1F38459EBC1}" srcOrd="4" destOrd="0" presId="urn:microsoft.com/office/officeart/2008/layout/LinedList"/>
    <dgm:cxn modelId="{DE21D89F-AB78-F54B-9CBA-88915BE31909}" type="presParOf" srcId="{1D60DE1C-5046-004A-A2FF-03451C4708C3}" destId="{20484782-4F04-124E-9F16-55591597AE5F}" srcOrd="5" destOrd="0" presId="urn:microsoft.com/office/officeart/2008/layout/LinedList"/>
    <dgm:cxn modelId="{EB3ADDA2-5D46-D64D-AFA4-3A73BCB52D77}" type="presParOf" srcId="{20484782-4F04-124E-9F16-55591597AE5F}" destId="{037ADBA0-09F2-254D-AC3E-760E8BAA84FD}" srcOrd="0" destOrd="0" presId="urn:microsoft.com/office/officeart/2008/layout/LinedList"/>
    <dgm:cxn modelId="{FC4A01D6-C57B-264D-9C99-E0C42B3BD0C0}" type="presParOf" srcId="{20484782-4F04-124E-9F16-55591597AE5F}" destId="{44027E93-6939-AC46-972B-65008D0D9D2A}" srcOrd="1" destOrd="0" presId="urn:microsoft.com/office/officeart/2008/layout/LinedList"/>
    <dgm:cxn modelId="{527393C5-D9E3-0D45-B1E0-D635593CFF72}" type="presParOf" srcId="{1D60DE1C-5046-004A-A2FF-03451C4708C3}" destId="{C57CFD59-4DFB-6747-8EC3-91AA5CC707FD}" srcOrd="6" destOrd="0" presId="urn:microsoft.com/office/officeart/2008/layout/LinedList"/>
    <dgm:cxn modelId="{DF21D8DB-5E73-5A47-9032-19305053DFF7}" type="presParOf" srcId="{1D60DE1C-5046-004A-A2FF-03451C4708C3}" destId="{A68B2A94-0F47-5547-80CB-CE5178CA869A}" srcOrd="7" destOrd="0" presId="urn:microsoft.com/office/officeart/2008/layout/LinedList"/>
    <dgm:cxn modelId="{CBF85125-E75A-C24D-B236-FC5F76ED15C2}" type="presParOf" srcId="{A68B2A94-0F47-5547-80CB-CE5178CA869A}" destId="{83806072-7139-0643-9FBC-3AC5535BE9B6}" srcOrd="0" destOrd="0" presId="urn:microsoft.com/office/officeart/2008/layout/LinedList"/>
    <dgm:cxn modelId="{F404C68C-EBC8-C145-B02A-CC2CDF21BF4A}" type="presParOf" srcId="{A68B2A94-0F47-5547-80CB-CE5178CA869A}" destId="{A6B24B7C-7903-3745-A0D7-501D9AA91A87}" srcOrd="1" destOrd="0" presId="urn:microsoft.com/office/officeart/2008/layout/LinedList"/>
    <dgm:cxn modelId="{1E46F8CB-54FE-AD4B-B891-79E894FF77E0}" type="presParOf" srcId="{1D60DE1C-5046-004A-A2FF-03451C4708C3}" destId="{FEE6EFCE-3736-6247-A7B8-8D5971B9A515}" srcOrd="8" destOrd="0" presId="urn:microsoft.com/office/officeart/2008/layout/LinedList"/>
    <dgm:cxn modelId="{7E675C1A-07B6-8644-A9B9-9AAE7CFCEA1D}" type="presParOf" srcId="{1D60DE1C-5046-004A-A2FF-03451C4708C3}" destId="{7AE56E4A-DC80-164B-842B-751693600A58}" srcOrd="9" destOrd="0" presId="urn:microsoft.com/office/officeart/2008/layout/LinedList"/>
    <dgm:cxn modelId="{18980156-3C6E-AA48-B6E8-0CE000AD8B4B}" type="presParOf" srcId="{7AE56E4A-DC80-164B-842B-751693600A58}" destId="{C1B0FF9F-114A-9B44-8298-476047822BBE}" srcOrd="0" destOrd="0" presId="urn:microsoft.com/office/officeart/2008/layout/LinedList"/>
    <dgm:cxn modelId="{276C9DE9-CC98-EF46-9A3E-E528D10FE27B}" type="presParOf" srcId="{7AE56E4A-DC80-164B-842B-751693600A58}" destId="{28C0DC1F-B8A4-E742-8DC0-271D282BFAFE}" srcOrd="1" destOrd="0" presId="urn:microsoft.com/office/officeart/2008/layout/LinedList"/>
    <dgm:cxn modelId="{FDEA9819-B55E-B247-A269-91AD645C7BE9}" type="presParOf" srcId="{1D60DE1C-5046-004A-A2FF-03451C4708C3}" destId="{B4D9221B-98A6-9F41-A719-8A29EB29545C}" srcOrd="10" destOrd="0" presId="urn:microsoft.com/office/officeart/2008/layout/LinedList"/>
    <dgm:cxn modelId="{1ACE27FF-A7E4-0B45-B763-88B93E8FFA61}" type="presParOf" srcId="{1D60DE1C-5046-004A-A2FF-03451C4708C3}" destId="{1D9E256A-23D7-2F45-AD11-4B79D7ADC551}" srcOrd="11" destOrd="0" presId="urn:microsoft.com/office/officeart/2008/layout/LinedList"/>
    <dgm:cxn modelId="{8F8AC20E-A83C-5748-9C13-53DF67377B2D}" type="presParOf" srcId="{1D9E256A-23D7-2F45-AD11-4B79D7ADC551}" destId="{EE6E091F-C4B3-2145-A79D-FDA1F0CADF90}" srcOrd="0" destOrd="0" presId="urn:microsoft.com/office/officeart/2008/layout/LinedList"/>
    <dgm:cxn modelId="{89B8818D-6109-214E-ACBA-7A9D883C6AA1}" type="presParOf" srcId="{1D9E256A-23D7-2F45-AD11-4B79D7ADC551}" destId="{78B04FF9-8189-0E46-B776-2818326EBD99}" srcOrd="1" destOrd="0" presId="urn:microsoft.com/office/officeart/2008/layout/LinedList"/>
    <dgm:cxn modelId="{3736A3F4-16ED-5F44-9598-AE4160CF32C9}" type="presParOf" srcId="{1D60DE1C-5046-004A-A2FF-03451C4708C3}" destId="{B0179B82-0311-494E-8363-84BD8752E933}" srcOrd="12" destOrd="0" presId="urn:microsoft.com/office/officeart/2008/layout/LinedList"/>
    <dgm:cxn modelId="{690256B0-AAF0-474F-8B98-EB24A375F8DD}" type="presParOf" srcId="{1D60DE1C-5046-004A-A2FF-03451C4708C3}" destId="{41708DF2-F836-FA48-A2C6-579C2DBED3AA}" srcOrd="13" destOrd="0" presId="urn:microsoft.com/office/officeart/2008/layout/LinedList"/>
    <dgm:cxn modelId="{AC3CE771-6A07-A441-B9D0-1D3029B5B8C1}" type="presParOf" srcId="{41708DF2-F836-FA48-A2C6-579C2DBED3AA}" destId="{E29ED4CD-05FB-D440-AFED-44A50ADA34F9}" srcOrd="0" destOrd="0" presId="urn:microsoft.com/office/officeart/2008/layout/LinedList"/>
    <dgm:cxn modelId="{8907EB8F-5C60-EA46-9D0F-F56ACE0B3AE7}" type="presParOf" srcId="{41708DF2-F836-FA48-A2C6-579C2DBED3AA}" destId="{5B5257F9-37C2-D840-828A-01DAE66E539E}" srcOrd="1" destOrd="0" presId="urn:microsoft.com/office/officeart/2008/layout/LinedList"/>
    <dgm:cxn modelId="{6F8C5603-43CD-194C-A338-0D5F0C6F8A58}" type="presParOf" srcId="{1D60DE1C-5046-004A-A2FF-03451C4708C3}" destId="{331BFEFF-A90A-7E46-8C7F-8D6076781A9B}" srcOrd="14" destOrd="0" presId="urn:microsoft.com/office/officeart/2008/layout/LinedList"/>
    <dgm:cxn modelId="{59C4126B-1FD7-7A42-B936-DEE55DEA29AD}" type="presParOf" srcId="{1D60DE1C-5046-004A-A2FF-03451C4708C3}" destId="{94FEED84-0661-4145-ABF0-802A70F95B30}" srcOrd="15" destOrd="0" presId="urn:microsoft.com/office/officeart/2008/layout/LinedList"/>
    <dgm:cxn modelId="{0DC0348E-6899-7D4B-821C-1A6BF81E86ED}" type="presParOf" srcId="{94FEED84-0661-4145-ABF0-802A70F95B30}" destId="{ED98A6C8-A174-B646-9810-E869337D95D9}" srcOrd="0" destOrd="0" presId="urn:microsoft.com/office/officeart/2008/layout/LinedList"/>
    <dgm:cxn modelId="{28B01395-B367-F344-A418-56AD061F41BF}" type="presParOf" srcId="{94FEED84-0661-4145-ABF0-802A70F95B30}" destId="{27A0F35D-8D14-1F4E-916E-03F85A026FBF}" srcOrd="1" destOrd="0" presId="urn:microsoft.com/office/officeart/2008/layout/LinedList"/>
    <dgm:cxn modelId="{718BB3E3-6243-F042-8BE7-5E5C200A6609}" type="presParOf" srcId="{1D60DE1C-5046-004A-A2FF-03451C4708C3}" destId="{F2B17806-9008-DE42-8911-93D3B9F2E93F}" srcOrd="16" destOrd="0" presId="urn:microsoft.com/office/officeart/2008/layout/LinedList"/>
    <dgm:cxn modelId="{21C7B8ED-6E46-A546-A4C6-B367A3660318}" type="presParOf" srcId="{1D60DE1C-5046-004A-A2FF-03451C4708C3}" destId="{20D7F19B-B1DD-EF45-80E3-FE44F6CBC596}" srcOrd="17" destOrd="0" presId="urn:microsoft.com/office/officeart/2008/layout/LinedList"/>
    <dgm:cxn modelId="{1DC5295B-F989-B344-90CA-6799B17B5D0C}" type="presParOf" srcId="{20D7F19B-B1DD-EF45-80E3-FE44F6CBC596}" destId="{55360E6D-35D6-424C-A005-98C8B8B022BB}" srcOrd="0" destOrd="0" presId="urn:microsoft.com/office/officeart/2008/layout/LinedList"/>
    <dgm:cxn modelId="{F68FDDFC-76FC-9849-B36F-97821C614B76}" type="presParOf" srcId="{20D7F19B-B1DD-EF45-80E3-FE44F6CBC596}" destId="{7C6E7186-880C-434D-83BD-E96F713189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A1F794-BAE0-4A63-8328-C014FCAB122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9981F0E-FEE0-4C00-BB3F-319CCB9A8347}">
      <dgm:prSet/>
      <dgm:spPr/>
      <dgm:t>
        <a:bodyPr/>
        <a:lstStyle/>
        <a:p>
          <a:pPr>
            <a:lnSpc>
              <a:spcPct val="100000"/>
            </a:lnSpc>
          </a:pPr>
          <a:r>
            <a:rPr lang="en-US"/>
            <a:t>Definition : A credit derivative is a class of derivative contracts between two parties, a credit protection buyer and a credit protection seller, in which the latter provides protection to the former against a specific credit loss.</a:t>
          </a:r>
        </a:p>
      </dgm:t>
    </dgm:pt>
    <dgm:pt modelId="{127E0723-8A4E-458D-842E-48FCADC24426}" type="parTrans" cxnId="{44C9946C-4CE1-49C7-948E-59C3495781FD}">
      <dgm:prSet/>
      <dgm:spPr/>
      <dgm:t>
        <a:bodyPr/>
        <a:lstStyle/>
        <a:p>
          <a:endParaRPr lang="en-US"/>
        </a:p>
      </dgm:t>
    </dgm:pt>
    <dgm:pt modelId="{0B0D033F-5265-4905-9B5D-8C8932EEE820}" type="sibTrans" cxnId="{44C9946C-4CE1-49C7-948E-59C3495781FD}">
      <dgm:prSet/>
      <dgm:spPr/>
      <dgm:t>
        <a:bodyPr/>
        <a:lstStyle/>
        <a:p>
          <a:endParaRPr lang="en-US"/>
        </a:p>
      </dgm:t>
    </dgm:pt>
    <dgm:pt modelId="{CB694E64-BCE3-483A-8A1A-21117FBF7BE2}">
      <dgm:prSet/>
      <dgm:spPr/>
      <dgm:t>
        <a:bodyPr/>
        <a:lstStyle/>
        <a:p>
          <a:pPr>
            <a:lnSpc>
              <a:spcPct val="100000"/>
            </a:lnSpc>
          </a:pPr>
          <a:r>
            <a:rPr lang="en-US"/>
            <a:t>Buyer:</a:t>
          </a:r>
          <a:r>
            <a:rPr lang="zh-CN"/>
            <a:t>面临信用风险，买入信用保护</a:t>
          </a:r>
          <a:endParaRPr lang="en-US"/>
        </a:p>
      </dgm:t>
    </dgm:pt>
    <dgm:pt modelId="{914BAEEF-D3A7-40E2-8966-C7247F9EC68E}" type="parTrans" cxnId="{017DC6B0-2C2C-4D1E-9B98-2B9F619F3EC1}">
      <dgm:prSet/>
      <dgm:spPr/>
      <dgm:t>
        <a:bodyPr/>
        <a:lstStyle/>
        <a:p>
          <a:endParaRPr lang="en-US"/>
        </a:p>
      </dgm:t>
    </dgm:pt>
    <dgm:pt modelId="{0BAB9C32-31C0-4AB3-8D19-64D10C085CF9}" type="sibTrans" cxnId="{017DC6B0-2C2C-4D1E-9B98-2B9F619F3EC1}">
      <dgm:prSet/>
      <dgm:spPr/>
      <dgm:t>
        <a:bodyPr/>
        <a:lstStyle/>
        <a:p>
          <a:endParaRPr lang="en-US"/>
        </a:p>
      </dgm:t>
    </dgm:pt>
    <dgm:pt modelId="{9547282A-B078-49FF-AEB0-C91ABE2EF2BF}">
      <dgm:prSet/>
      <dgm:spPr/>
      <dgm:t>
        <a:bodyPr/>
        <a:lstStyle/>
        <a:p>
          <a:pPr>
            <a:lnSpc>
              <a:spcPct val="100000"/>
            </a:lnSpc>
          </a:pPr>
          <a:r>
            <a:rPr lang="zh-CN"/>
            <a:t>债券持有人，发放贷款机构</a:t>
          </a:r>
          <a:endParaRPr lang="en-US"/>
        </a:p>
      </dgm:t>
    </dgm:pt>
    <dgm:pt modelId="{02D9C258-587F-496E-8B1A-98405413C22A}" type="parTrans" cxnId="{F18F0C99-8225-4795-9BC6-852C5FF9A63C}">
      <dgm:prSet/>
      <dgm:spPr/>
      <dgm:t>
        <a:bodyPr/>
        <a:lstStyle/>
        <a:p>
          <a:endParaRPr lang="en-US"/>
        </a:p>
      </dgm:t>
    </dgm:pt>
    <dgm:pt modelId="{4A273C23-687A-4854-BCA4-A3BE475FBD31}" type="sibTrans" cxnId="{F18F0C99-8225-4795-9BC6-852C5FF9A63C}">
      <dgm:prSet/>
      <dgm:spPr/>
      <dgm:t>
        <a:bodyPr/>
        <a:lstStyle/>
        <a:p>
          <a:endParaRPr lang="en-US"/>
        </a:p>
      </dgm:t>
    </dgm:pt>
    <dgm:pt modelId="{4C9857AB-F731-4E44-AD75-4873DE5D3DF7}">
      <dgm:prSet/>
      <dgm:spPr/>
      <dgm:t>
        <a:bodyPr/>
        <a:lstStyle/>
        <a:p>
          <a:pPr>
            <a:lnSpc>
              <a:spcPct val="100000"/>
            </a:lnSpc>
          </a:pPr>
          <a:r>
            <a:rPr lang="en-US"/>
            <a:t>Seller:</a:t>
          </a:r>
          <a:r>
            <a:rPr lang="zh-CN"/>
            <a:t>卖出信用保护</a:t>
          </a:r>
          <a:endParaRPr lang="en-US"/>
        </a:p>
      </dgm:t>
    </dgm:pt>
    <dgm:pt modelId="{3293942A-7CE4-4834-99C6-677B2F2974CF}" type="parTrans" cxnId="{BFC3C13D-88E6-4362-BE47-1F68BEC0ECCE}">
      <dgm:prSet/>
      <dgm:spPr/>
      <dgm:t>
        <a:bodyPr/>
        <a:lstStyle/>
        <a:p>
          <a:endParaRPr lang="en-US"/>
        </a:p>
      </dgm:t>
    </dgm:pt>
    <dgm:pt modelId="{AB47179F-2F52-42E5-9EA9-E9737FCD5527}" type="sibTrans" cxnId="{BFC3C13D-88E6-4362-BE47-1F68BEC0ECCE}">
      <dgm:prSet/>
      <dgm:spPr/>
      <dgm:t>
        <a:bodyPr/>
        <a:lstStyle/>
        <a:p>
          <a:endParaRPr lang="en-US"/>
        </a:p>
      </dgm:t>
    </dgm:pt>
    <dgm:pt modelId="{1EDD1224-FE02-45AE-9491-01D321099213}">
      <dgm:prSet/>
      <dgm:spPr/>
      <dgm:t>
        <a:bodyPr/>
        <a:lstStyle/>
        <a:p>
          <a:pPr>
            <a:lnSpc>
              <a:spcPct val="100000"/>
            </a:lnSpc>
          </a:pPr>
          <a:r>
            <a:rPr lang="zh-CN"/>
            <a:t>各类金融机构（保险公司，券商）</a:t>
          </a:r>
          <a:endParaRPr lang="en-US"/>
        </a:p>
      </dgm:t>
    </dgm:pt>
    <dgm:pt modelId="{6BFC2003-9458-4A91-9B10-4707386F7E63}" type="parTrans" cxnId="{3DD6FAE6-4A45-413A-834B-58414C667460}">
      <dgm:prSet/>
      <dgm:spPr/>
      <dgm:t>
        <a:bodyPr/>
        <a:lstStyle/>
        <a:p>
          <a:endParaRPr lang="en-US"/>
        </a:p>
      </dgm:t>
    </dgm:pt>
    <dgm:pt modelId="{AB880ABA-74C7-4DDC-AF80-31C767FFE5F3}" type="sibTrans" cxnId="{3DD6FAE6-4A45-413A-834B-58414C667460}">
      <dgm:prSet/>
      <dgm:spPr/>
      <dgm:t>
        <a:bodyPr/>
        <a:lstStyle/>
        <a:p>
          <a:endParaRPr lang="en-US"/>
        </a:p>
      </dgm:t>
    </dgm:pt>
    <dgm:pt modelId="{98378DFC-B6F0-4222-98D6-37C1A58393C6}" type="pres">
      <dgm:prSet presAssocID="{C1A1F794-BAE0-4A63-8328-C014FCAB122C}" presName="root" presStyleCnt="0">
        <dgm:presLayoutVars>
          <dgm:dir/>
          <dgm:resizeHandles val="exact"/>
        </dgm:presLayoutVars>
      </dgm:prSet>
      <dgm:spPr/>
    </dgm:pt>
    <dgm:pt modelId="{895DCCD7-0B21-4B05-930F-32AB39B3F2FA}" type="pres">
      <dgm:prSet presAssocID="{E9981F0E-FEE0-4C00-BB3F-319CCB9A8347}" presName="compNode" presStyleCnt="0"/>
      <dgm:spPr/>
    </dgm:pt>
    <dgm:pt modelId="{12CC8781-3C9F-4264-99BB-ED28CDB1013C}" type="pres">
      <dgm:prSet presAssocID="{E9981F0E-FEE0-4C00-BB3F-319CCB9A8347}" presName="bgRect" presStyleLbl="bgShp" presStyleIdx="0" presStyleCnt="3"/>
      <dgm:spPr/>
    </dgm:pt>
    <dgm:pt modelId="{916BE149-99D9-4087-8412-E28EE8AE274A}" type="pres">
      <dgm:prSet presAssocID="{E9981F0E-FEE0-4C00-BB3F-319CCB9A83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钱"/>
        </a:ext>
      </dgm:extLst>
    </dgm:pt>
    <dgm:pt modelId="{02D33D6F-0D73-43FE-AE54-30B436A1740D}" type="pres">
      <dgm:prSet presAssocID="{E9981F0E-FEE0-4C00-BB3F-319CCB9A8347}" presName="spaceRect" presStyleCnt="0"/>
      <dgm:spPr/>
    </dgm:pt>
    <dgm:pt modelId="{2C947554-91E8-422E-A8FD-596395A4DF03}" type="pres">
      <dgm:prSet presAssocID="{E9981F0E-FEE0-4C00-BB3F-319CCB9A8347}" presName="parTx" presStyleLbl="revTx" presStyleIdx="0" presStyleCnt="5">
        <dgm:presLayoutVars>
          <dgm:chMax val="0"/>
          <dgm:chPref val="0"/>
        </dgm:presLayoutVars>
      </dgm:prSet>
      <dgm:spPr/>
    </dgm:pt>
    <dgm:pt modelId="{A81230CE-28FE-4363-AC34-3B8D1AA7F6C7}" type="pres">
      <dgm:prSet presAssocID="{0B0D033F-5265-4905-9B5D-8C8932EEE820}" presName="sibTrans" presStyleCnt="0"/>
      <dgm:spPr/>
    </dgm:pt>
    <dgm:pt modelId="{172432B3-935B-49A1-8AB5-74898FC5525D}" type="pres">
      <dgm:prSet presAssocID="{CB694E64-BCE3-483A-8A1A-21117FBF7BE2}" presName="compNode" presStyleCnt="0"/>
      <dgm:spPr/>
    </dgm:pt>
    <dgm:pt modelId="{FF6FD909-8169-4664-B6AA-9514CA168A08}" type="pres">
      <dgm:prSet presAssocID="{CB694E64-BCE3-483A-8A1A-21117FBF7BE2}" presName="bgRect" presStyleLbl="bgShp" presStyleIdx="1" presStyleCnt="3"/>
      <dgm:spPr/>
    </dgm:pt>
    <dgm:pt modelId="{807095A6-A150-49D1-ABD5-4759FD1060B0}" type="pres">
      <dgm:prSet presAssocID="{CB694E64-BCE3-483A-8A1A-21117FBF7B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6994B7F8-80C3-457B-92C9-03A661AEBA97}" type="pres">
      <dgm:prSet presAssocID="{CB694E64-BCE3-483A-8A1A-21117FBF7BE2}" presName="spaceRect" presStyleCnt="0"/>
      <dgm:spPr/>
    </dgm:pt>
    <dgm:pt modelId="{8D671030-CE39-49C4-ADB6-0F88C3A7F574}" type="pres">
      <dgm:prSet presAssocID="{CB694E64-BCE3-483A-8A1A-21117FBF7BE2}" presName="parTx" presStyleLbl="revTx" presStyleIdx="1" presStyleCnt="5">
        <dgm:presLayoutVars>
          <dgm:chMax val="0"/>
          <dgm:chPref val="0"/>
        </dgm:presLayoutVars>
      </dgm:prSet>
      <dgm:spPr/>
    </dgm:pt>
    <dgm:pt modelId="{38BD3FE1-2505-4F00-9CE0-C60E477E19E1}" type="pres">
      <dgm:prSet presAssocID="{CB694E64-BCE3-483A-8A1A-21117FBF7BE2}" presName="desTx" presStyleLbl="revTx" presStyleIdx="2" presStyleCnt="5">
        <dgm:presLayoutVars/>
      </dgm:prSet>
      <dgm:spPr/>
    </dgm:pt>
    <dgm:pt modelId="{A04EAFE0-0E40-4613-AC42-A299A80DFD1C}" type="pres">
      <dgm:prSet presAssocID="{0BAB9C32-31C0-4AB3-8D19-64D10C085CF9}" presName="sibTrans" presStyleCnt="0"/>
      <dgm:spPr/>
    </dgm:pt>
    <dgm:pt modelId="{8252CCE6-C682-4559-AF01-B78590B38D3D}" type="pres">
      <dgm:prSet presAssocID="{4C9857AB-F731-4E44-AD75-4873DE5D3DF7}" presName="compNode" presStyleCnt="0"/>
      <dgm:spPr/>
    </dgm:pt>
    <dgm:pt modelId="{E581BDB8-4055-438B-8154-0FF7E7EA7A8D}" type="pres">
      <dgm:prSet presAssocID="{4C9857AB-F731-4E44-AD75-4873DE5D3DF7}" presName="bgRect" presStyleLbl="bgShp" presStyleIdx="2" presStyleCnt="3"/>
      <dgm:spPr/>
    </dgm:pt>
    <dgm:pt modelId="{BFC44B9D-B5E9-4B50-B861-F3B8A18B34D2}" type="pres">
      <dgm:prSet presAssocID="{4C9857AB-F731-4E44-AD75-4873DE5D3D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With Person"/>
        </a:ext>
      </dgm:extLst>
    </dgm:pt>
    <dgm:pt modelId="{264DE8FD-046C-4C17-A846-5EB96D96DFF3}" type="pres">
      <dgm:prSet presAssocID="{4C9857AB-F731-4E44-AD75-4873DE5D3DF7}" presName="spaceRect" presStyleCnt="0"/>
      <dgm:spPr/>
    </dgm:pt>
    <dgm:pt modelId="{EDD9E860-1BC5-4ABA-8040-1DBCF161B08E}" type="pres">
      <dgm:prSet presAssocID="{4C9857AB-F731-4E44-AD75-4873DE5D3DF7}" presName="parTx" presStyleLbl="revTx" presStyleIdx="3" presStyleCnt="5">
        <dgm:presLayoutVars>
          <dgm:chMax val="0"/>
          <dgm:chPref val="0"/>
        </dgm:presLayoutVars>
      </dgm:prSet>
      <dgm:spPr/>
    </dgm:pt>
    <dgm:pt modelId="{C4C89762-2EDE-4ADA-AF8A-9602244A70C2}" type="pres">
      <dgm:prSet presAssocID="{4C9857AB-F731-4E44-AD75-4873DE5D3DF7}" presName="desTx" presStyleLbl="revTx" presStyleIdx="4" presStyleCnt="5">
        <dgm:presLayoutVars/>
      </dgm:prSet>
      <dgm:spPr/>
    </dgm:pt>
  </dgm:ptLst>
  <dgm:cxnLst>
    <dgm:cxn modelId="{52382837-5E05-4F19-9F90-326DA247A1C8}" type="presOf" srcId="{4C9857AB-F731-4E44-AD75-4873DE5D3DF7}" destId="{EDD9E860-1BC5-4ABA-8040-1DBCF161B08E}" srcOrd="0" destOrd="0" presId="urn:microsoft.com/office/officeart/2018/2/layout/IconVerticalSolidList"/>
    <dgm:cxn modelId="{BFC3C13D-88E6-4362-BE47-1F68BEC0ECCE}" srcId="{C1A1F794-BAE0-4A63-8328-C014FCAB122C}" destId="{4C9857AB-F731-4E44-AD75-4873DE5D3DF7}" srcOrd="2" destOrd="0" parTransId="{3293942A-7CE4-4834-99C6-677B2F2974CF}" sibTransId="{AB47179F-2F52-42E5-9EA9-E9737FCD5527}"/>
    <dgm:cxn modelId="{3B8ECC64-BF4A-4160-BB21-91D721DC48A5}" type="presOf" srcId="{1EDD1224-FE02-45AE-9491-01D321099213}" destId="{C4C89762-2EDE-4ADA-AF8A-9602244A70C2}" srcOrd="0" destOrd="0" presId="urn:microsoft.com/office/officeart/2018/2/layout/IconVerticalSolidList"/>
    <dgm:cxn modelId="{44C9946C-4CE1-49C7-948E-59C3495781FD}" srcId="{C1A1F794-BAE0-4A63-8328-C014FCAB122C}" destId="{E9981F0E-FEE0-4C00-BB3F-319CCB9A8347}" srcOrd="0" destOrd="0" parTransId="{127E0723-8A4E-458D-842E-48FCADC24426}" sibTransId="{0B0D033F-5265-4905-9B5D-8C8932EEE820}"/>
    <dgm:cxn modelId="{764D4B88-AD74-4F05-95E6-0F5373A87424}" type="presOf" srcId="{9547282A-B078-49FF-AEB0-C91ABE2EF2BF}" destId="{38BD3FE1-2505-4F00-9CE0-C60E477E19E1}" srcOrd="0" destOrd="0" presId="urn:microsoft.com/office/officeart/2018/2/layout/IconVerticalSolidList"/>
    <dgm:cxn modelId="{F18F0C99-8225-4795-9BC6-852C5FF9A63C}" srcId="{CB694E64-BCE3-483A-8A1A-21117FBF7BE2}" destId="{9547282A-B078-49FF-AEB0-C91ABE2EF2BF}" srcOrd="0" destOrd="0" parTransId="{02D9C258-587F-496E-8B1A-98405413C22A}" sibTransId="{4A273C23-687A-4854-BCA4-A3BE475FBD31}"/>
    <dgm:cxn modelId="{60B327A5-44A1-4235-8C07-77D85669CE82}" type="presOf" srcId="{CB694E64-BCE3-483A-8A1A-21117FBF7BE2}" destId="{8D671030-CE39-49C4-ADB6-0F88C3A7F574}" srcOrd="0" destOrd="0" presId="urn:microsoft.com/office/officeart/2018/2/layout/IconVerticalSolidList"/>
    <dgm:cxn modelId="{017DC6B0-2C2C-4D1E-9B98-2B9F619F3EC1}" srcId="{C1A1F794-BAE0-4A63-8328-C014FCAB122C}" destId="{CB694E64-BCE3-483A-8A1A-21117FBF7BE2}" srcOrd="1" destOrd="0" parTransId="{914BAEEF-D3A7-40E2-8966-C7247F9EC68E}" sibTransId="{0BAB9C32-31C0-4AB3-8D19-64D10C085CF9}"/>
    <dgm:cxn modelId="{692DA8D1-5D5B-4938-A14E-DD03EE71A644}" type="presOf" srcId="{E9981F0E-FEE0-4C00-BB3F-319CCB9A8347}" destId="{2C947554-91E8-422E-A8FD-596395A4DF03}" srcOrd="0" destOrd="0" presId="urn:microsoft.com/office/officeart/2018/2/layout/IconVerticalSolidList"/>
    <dgm:cxn modelId="{3DD6FAE6-4A45-413A-834B-58414C667460}" srcId="{4C9857AB-F731-4E44-AD75-4873DE5D3DF7}" destId="{1EDD1224-FE02-45AE-9491-01D321099213}" srcOrd="0" destOrd="0" parTransId="{6BFC2003-9458-4A91-9B10-4707386F7E63}" sibTransId="{AB880ABA-74C7-4DDC-AF80-31C767FFE5F3}"/>
    <dgm:cxn modelId="{2EB56DF2-799E-44DA-A8C0-D51ECFE18D1F}" type="presOf" srcId="{C1A1F794-BAE0-4A63-8328-C014FCAB122C}" destId="{98378DFC-B6F0-4222-98D6-37C1A58393C6}" srcOrd="0" destOrd="0" presId="urn:microsoft.com/office/officeart/2018/2/layout/IconVerticalSolidList"/>
    <dgm:cxn modelId="{AA50EAF9-1870-42B0-8388-925CDC9EBA48}" type="presParOf" srcId="{98378DFC-B6F0-4222-98D6-37C1A58393C6}" destId="{895DCCD7-0B21-4B05-930F-32AB39B3F2FA}" srcOrd="0" destOrd="0" presId="urn:microsoft.com/office/officeart/2018/2/layout/IconVerticalSolidList"/>
    <dgm:cxn modelId="{E7D6745C-4959-467D-9F30-10FA889CB875}" type="presParOf" srcId="{895DCCD7-0B21-4B05-930F-32AB39B3F2FA}" destId="{12CC8781-3C9F-4264-99BB-ED28CDB1013C}" srcOrd="0" destOrd="0" presId="urn:microsoft.com/office/officeart/2018/2/layout/IconVerticalSolidList"/>
    <dgm:cxn modelId="{37F48F88-B596-4A36-91D1-7398FE95BB5A}" type="presParOf" srcId="{895DCCD7-0B21-4B05-930F-32AB39B3F2FA}" destId="{916BE149-99D9-4087-8412-E28EE8AE274A}" srcOrd="1" destOrd="0" presId="urn:microsoft.com/office/officeart/2018/2/layout/IconVerticalSolidList"/>
    <dgm:cxn modelId="{913B3E8A-AE2C-4597-9D0A-A1338B6C6428}" type="presParOf" srcId="{895DCCD7-0B21-4B05-930F-32AB39B3F2FA}" destId="{02D33D6F-0D73-43FE-AE54-30B436A1740D}" srcOrd="2" destOrd="0" presId="urn:microsoft.com/office/officeart/2018/2/layout/IconVerticalSolidList"/>
    <dgm:cxn modelId="{BC15C1CE-C28B-431B-A144-EAF8750D1EA5}" type="presParOf" srcId="{895DCCD7-0B21-4B05-930F-32AB39B3F2FA}" destId="{2C947554-91E8-422E-A8FD-596395A4DF03}" srcOrd="3" destOrd="0" presId="urn:microsoft.com/office/officeart/2018/2/layout/IconVerticalSolidList"/>
    <dgm:cxn modelId="{1F976079-7A6F-465D-B6CC-4D1C0A8A85C6}" type="presParOf" srcId="{98378DFC-B6F0-4222-98D6-37C1A58393C6}" destId="{A81230CE-28FE-4363-AC34-3B8D1AA7F6C7}" srcOrd="1" destOrd="0" presId="urn:microsoft.com/office/officeart/2018/2/layout/IconVerticalSolidList"/>
    <dgm:cxn modelId="{75EC0290-A215-4334-B36E-B5FB119C9388}" type="presParOf" srcId="{98378DFC-B6F0-4222-98D6-37C1A58393C6}" destId="{172432B3-935B-49A1-8AB5-74898FC5525D}" srcOrd="2" destOrd="0" presId="urn:microsoft.com/office/officeart/2018/2/layout/IconVerticalSolidList"/>
    <dgm:cxn modelId="{152742FB-CAEE-4399-A257-8473BDABFDD3}" type="presParOf" srcId="{172432B3-935B-49A1-8AB5-74898FC5525D}" destId="{FF6FD909-8169-4664-B6AA-9514CA168A08}" srcOrd="0" destOrd="0" presId="urn:microsoft.com/office/officeart/2018/2/layout/IconVerticalSolidList"/>
    <dgm:cxn modelId="{7F17CD4B-6903-49F8-915E-D9A14196424F}" type="presParOf" srcId="{172432B3-935B-49A1-8AB5-74898FC5525D}" destId="{807095A6-A150-49D1-ABD5-4759FD1060B0}" srcOrd="1" destOrd="0" presId="urn:microsoft.com/office/officeart/2018/2/layout/IconVerticalSolidList"/>
    <dgm:cxn modelId="{AEA7DD4E-CA26-434B-9ED8-4264629EC58E}" type="presParOf" srcId="{172432B3-935B-49A1-8AB5-74898FC5525D}" destId="{6994B7F8-80C3-457B-92C9-03A661AEBA97}" srcOrd="2" destOrd="0" presId="urn:microsoft.com/office/officeart/2018/2/layout/IconVerticalSolidList"/>
    <dgm:cxn modelId="{71D998F1-E86A-45FA-AF27-DE78DDB34083}" type="presParOf" srcId="{172432B3-935B-49A1-8AB5-74898FC5525D}" destId="{8D671030-CE39-49C4-ADB6-0F88C3A7F574}" srcOrd="3" destOrd="0" presId="urn:microsoft.com/office/officeart/2018/2/layout/IconVerticalSolidList"/>
    <dgm:cxn modelId="{53338078-8E8B-4744-8C95-7CE9F31489B5}" type="presParOf" srcId="{172432B3-935B-49A1-8AB5-74898FC5525D}" destId="{38BD3FE1-2505-4F00-9CE0-C60E477E19E1}" srcOrd="4" destOrd="0" presId="urn:microsoft.com/office/officeart/2018/2/layout/IconVerticalSolidList"/>
    <dgm:cxn modelId="{1ADC7767-F032-4BA7-839E-22DCDF569B7C}" type="presParOf" srcId="{98378DFC-B6F0-4222-98D6-37C1A58393C6}" destId="{A04EAFE0-0E40-4613-AC42-A299A80DFD1C}" srcOrd="3" destOrd="0" presId="urn:microsoft.com/office/officeart/2018/2/layout/IconVerticalSolidList"/>
    <dgm:cxn modelId="{E696F7A0-2DD8-46BE-89D4-4AB0CE1AFA17}" type="presParOf" srcId="{98378DFC-B6F0-4222-98D6-37C1A58393C6}" destId="{8252CCE6-C682-4559-AF01-B78590B38D3D}" srcOrd="4" destOrd="0" presId="urn:microsoft.com/office/officeart/2018/2/layout/IconVerticalSolidList"/>
    <dgm:cxn modelId="{F4D2BF39-A7AF-4DA1-9DEF-6624AFA65AAF}" type="presParOf" srcId="{8252CCE6-C682-4559-AF01-B78590B38D3D}" destId="{E581BDB8-4055-438B-8154-0FF7E7EA7A8D}" srcOrd="0" destOrd="0" presId="urn:microsoft.com/office/officeart/2018/2/layout/IconVerticalSolidList"/>
    <dgm:cxn modelId="{EB6834FC-A801-4C2F-8475-05F37A02EF3A}" type="presParOf" srcId="{8252CCE6-C682-4559-AF01-B78590B38D3D}" destId="{BFC44B9D-B5E9-4B50-B861-F3B8A18B34D2}" srcOrd="1" destOrd="0" presId="urn:microsoft.com/office/officeart/2018/2/layout/IconVerticalSolidList"/>
    <dgm:cxn modelId="{7696EEEB-7E34-4545-8AEE-602C805A0573}" type="presParOf" srcId="{8252CCE6-C682-4559-AF01-B78590B38D3D}" destId="{264DE8FD-046C-4C17-A846-5EB96D96DFF3}" srcOrd="2" destOrd="0" presId="urn:microsoft.com/office/officeart/2018/2/layout/IconVerticalSolidList"/>
    <dgm:cxn modelId="{959E6B7A-A37B-41B9-A496-46CC55D7D3C7}" type="presParOf" srcId="{8252CCE6-C682-4559-AF01-B78590B38D3D}" destId="{EDD9E860-1BC5-4ABA-8040-1DBCF161B08E}" srcOrd="3" destOrd="0" presId="urn:microsoft.com/office/officeart/2018/2/layout/IconVerticalSolidList"/>
    <dgm:cxn modelId="{D0BB07C2-C73B-4895-8C16-E92562B89965}" type="presParOf" srcId="{8252CCE6-C682-4559-AF01-B78590B38D3D}" destId="{C4C89762-2EDE-4ADA-AF8A-9602244A70C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69258-AAD5-5446-A4B5-1903AB1CE7BC}">
      <dsp:nvSpPr>
        <dsp:cNvPr id="0" name=""/>
        <dsp:cNvSpPr/>
      </dsp:nvSpPr>
      <dsp:spPr>
        <a:xfrm>
          <a:off x="0" y="75239"/>
          <a:ext cx="9720072" cy="1904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1.Assume Hightest Capital agrees to deliver 1,000 Unilever (UL) shares at an agreed-upon price to a financial intermediary in six months under a forward contract. Assume that UL has a spot price (S0) of EUR50 and pays a quarterly dividend of EUR0.30, which occurs in exactly three months and again at time T, and assume a risk-free rate (r) of 5%. </a:t>
          </a:r>
        </a:p>
      </dsp:txBody>
      <dsp:txXfrm>
        <a:off x="92983" y="168222"/>
        <a:ext cx="9534106" cy="1718794"/>
      </dsp:txXfrm>
    </dsp:sp>
    <dsp:sp modelId="{918E79DA-9F36-0548-A82D-93E8CA1EA702}">
      <dsp:nvSpPr>
        <dsp:cNvPr id="0" name=""/>
        <dsp:cNvSpPr/>
      </dsp:nvSpPr>
      <dsp:spPr>
        <a:xfrm>
          <a:off x="0" y="2043360"/>
          <a:ext cx="9720072" cy="1904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2.The Viswan Family Office (VFO) would like to enter into a three-month forward commitment contract to purchase the NIFTY 50 benchmark Indian stock market index traded on the National Stock Exchange. The spot NIFTY 50 index price is INR15,200, the index dividend yield is 2.2%, and the Indian rupee risk-free rate is 4%.</a:t>
          </a:r>
        </a:p>
      </dsp:txBody>
      <dsp:txXfrm>
        <a:off x="92983" y="2136343"/>
        <a:ext cx="9534106" cy="171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8305"/>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11168"/>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standardizing these contracts and creating an organized market with rules, regulations, and a central clearing facility, the futures markets offer an element of </a:t>
          </a:r>
          <a:r>
            <a:rPr lang="en-US" sz="2000" kern="1200">
              <a:solidFill>
                <a:srgbClr val="FF0000"/>
              </a:solidFill>
            </a:rPr>
            <a:t>liquidity</a:t>
          </a:r>
          <a:r>
            <a:rPr lang="en-US" sz="2000" kern="1200"/>
            <a:t> and </a:t>
          </a:r>
          <a:r>
            <a:rPr lang="en-US" sz="2000" kern="1200">
              <a:solidFill>
                <a:srgbClr val="FF0000"/>
              </a:solidFill>
            </a:rPr>
            <a:t>protection against loss by default.</a:t>
          </a:r>
          <a:endParaRPr lang="en-US" sz="20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Futures exchanges are </a:t>
          </a:r>
          <a:r>
            <a:rPr lang="en-US" sz="2000" kern="1200">
              <a:solidFill>
                <a:srgbClr val="FF0000"/>
              </a:solidFill>
            </a:rPr>
            <a:t>highly regulated </a:t>
          </a:r>
          <a:r>
            <a:rPr lang="en-US" sz="2000" kern="1200"/>
            <a:t>at the national level in all countries.</a:t>
          </a:r>
          <a:endParaRPr lang="en-US" sz="20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Some futures contracts also limit daily price changes. These rules, called </a:t>
          </a:r>
          <a:r>
            <a:rPr lang="en-US" sz="2000" kern="1200">
              <a:solidFill>
                <a:srgbClr val="FF0000"/>
              </a:solidFill>
            </a:rPr>
            <a:t>price limits</a:t>
          </a:r>
          <a:r>
            <a:rPr lang="en-US" sz="2000" kern="1200"/>
            <a:t>, establish a band relative to the previous day’s settlement price within which all trades must occur. </a:t>
          </a:r>
          <a:endParaRPr lang="en-US" sz="20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other cases, exchanges use what is called a </a:t>
          </a:r>
          <a:r>
            <a:rPr lang="en-US" sz="2000" kern="1200">
              <a:solidFill>
                <a:srgbClr val="FF0000"/>
              </a:solidFill>
            </a:rPr>
            <a:t>circuit breaker </a:t>
          </a:r>
          <a:r>
            <a:rPr lang="en-US" sz="2000" kern="1200"/>
            <a:t>to pause intraday trading for a brief period if a price limit is reached. </a:t>
          </a:r>
          <a:endParaRPr lang="en-US" sz="2000" kern="1200" dirty="0"/>
        </a:p>
      </dsp:txBody>
      <dsp:txXfrm>
        <a:off x="0" y="3017520"/>
        <a:ext cx="9720072" cy="1005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53FE9-FEFD-C54E-A90E-2429DD63DAAA}">
      <dsp:nvSpPr>
        <dsp:cNvPr id="0" name=""/>
        <dsp:cNvSpPr/>
      </dsp:nvSpPr>
      <dsp:spPr>
        <a:xfrm>
          <a:off x="0" y="620124"/>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a:t>
          </a:r>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a:t>
          </a:r>
        </a:p>
      </dsp:txBody>
      <dsp:txXfrm>
        <a:off x="0" y="620124"/>
        <a:ext cx="5641974" cy="1732500"/>
      </dsp:txXfrm>
    </dsp:sp>
    <dsp:sp modelId="{AD19BEF1-0A33-7E4A-8098-9601916D664A}">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call option</a:t>
          </a:r>
        </a:p>
      </dsp:txBody>
      <dsp:txXfrm>
        <a:off x="339740" y="87366"/>
        <a:ext cx="3834098" cy="1065516"/>
      </dsp:txXfrm>
    </dsp:sp>
    <dsp:sp modelId="{39676DB7-2527-3D4F-919C-BDA311CC068B}">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 – C</a:t>
          </a:r>
          <a:r>
            <a:rPr lang="en-US" sz="2400" kern="1200" baseline="-25000" dirty="0"/>
            <a:t>0</a:t>
          </a:r>
          <a:endParaRPr lang="en-US" sz="2400" kern="1200" dirty="0"/>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 + C</a:t>
          </a:r>
          <a:r>
            <a:rPr lang="en-US" sz="2400" kern="1200" baseline="-25000" dirty="0"/>
            <a:t>0</a:t>
          </a:r>
          <a:endParaRPr lang="en-US" sz="2400" kern="1200" dirty="0"/>
        </a:p>
      </dsp:txBody>
      <dsp:txXfrm>
        <a:off x="0" y="3159025"/>
        <a:ext cx="5641974" cy="1732500"/>
      </dsp:txXfrm>
    </dsp:sp>
    <dsp:sp modelId="{37DE697B-0EEF-754F-93A2-A1713E19818D}">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call option</a:t>
          </a:r>
        </a:p>
      </dsp:txBody>
      <dsp:txXfrm>
        <a:off x="339740" y="2626267"/>
        <a:ext cx="3834098" cy="10655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C8A11-C178-174B-A90E-94FC6E8238AC}">
      <dsp:nvSpPr>
        <dsp:cNvPr id="0" name=""/>
        <dsp:cNvSpPr/>
      </dsp:nvSpPr>
      <dsp:spPr>
        <a:xfrm>
          <a:off x="0" y="518440"/>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a:t>
          </a:r>
        </a:p>
      </dsp:txBody>
      <dsp:txXfrm>
        <a:off x="0" y="518440"/>
        <a:ext cx="5641974" cy="1732500"/>
      </dsp:txXfrm>
    </dsp:sp>
    <dsp:sp modelId="{DBB0D78E-D296-DF44-BA66-866DC8AD8E63}">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put option</a:t>
          </a:r>
        </a:p>
      </dsp:txBody>
      <dsp:txXfrm>
        <a:off x="339740" y="87366"/>
        <a:ext cx="3834098" cy="1065516"/>
      </dsp:txXfrm>
    </dsp:sp>
    <dsp:sp modelId="{4BF97894-1F0A-9048-A4E4-06204E2B9034}">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 – P</a:t>
          </a:r>
          <a:r>
            <a:rPr lang="en-US" sz="2400" kern="1200" baseline="-250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 + P</a:t>
          </a:r>
          <a:r>
            <a:rPr lang="en-US" sz="2400" kern="1200" baseline="-25000" dirty="0"/>
            <a:t>0</a:t>
          </a:r>
        </a:p>
      </dsp:txBody>
      <dsp:txXfrm>
        <a:off x="0" y="3159025"/>
        <a:ext cx="5641974" cy="1732500"/>
      </dsp:txXfrm>
    </dsp:sp>
    <dsp:sp modelId="{177DBB82-8603-5B4D-80D5-2E4B066B6446}">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put option</a:t>
          </a:r>
        </a:p>
      </dsp:txBody>
      <dsp:txXfrm>
        <a:off x="339740" y="2626267"/>
        <a:ext cx="3834098" cy="10655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E6578-71B4-8F41-86A3-6F984CF230C4}">
      <dsp:nvSpPr>
        <dsp:cNvPr id="0" name=""/>
        <dsp:cNvSpPr/>
      </dsp:nvSpPr>
      <dsp:spPr>
        <a:xfrm>
          <a:off x="0" y="49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BCA72-063D-294E-963B-9CE714AEC730}">
      <dsp:nvSpPr>
        <dsp:cNvPr id="0" name=""/>
        <dsp:cNvSpPr/>
      </dsp:nvSpPr>
      <dsp:spPr>
        <a:xfrm>
          <a:off x="0" y="49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4. VFO’s market strategist is considering a six-month call option strategy on the</a:t>
          </a:r>
          <a:endParaRPr lang="en-US" sz="2000" kern="1200"/>
        </a:p>
      </dsp:txBody>
      <dsp:txXfrm>
        <a:off x="0" y="491"/>
        <a:ext cx="9720072" cy="446930"/>
      </dsp:txXfrm>
    </dsp:sp>
    <dsp:sp modelId="{87CE8B83-8C8B-E746-99EB-B0462A111C0A}">
      <dsp:nvSpPr>
        <dsp:cNvPr id="0" name=""/>
        <dsp:cNvSpPr/>
      </dsp:nvSpPr>
      <dsp:spPr>
        <a:xfrm>
          <a:off x="0" y="44742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EB0F3-C483-9E46-A1D9-4C892D27E299}">
      <dsp:nvSpPr>
        <dsp:cNvPr id="0" name=""/>
        <dsp:cNvSpPr/>
      </dsp:nvSpPr>
      <dsp:spPr>
        <a:xfrm>
          <a:off x="0" y="44742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NIFTY 50 benchmark Indian stock market index to increase broad market equity</a:t>
          </a:r>
          <a:endParaRPr lang="en-US" sz="2000" kern="1200"/>
        </a:p>
      </dsp:txBody>
      <dsp:txXfrm>
        <a:off x="0" y="447421"/>
        <a:ext cx="9720072" cy="446930"/>
      </dsp:txXfrm>
    </dsp:sp>
    <dsp:sp modelId="{800CB01C-1115-1144-9A90-E1F38459EBC1}">
      <dsp:nvSpPr>
        <dsp:cNvPr id="0" name=""/>
        <dsp:cNvSpPr/>
      </dsp:nvSpPr>
      <dsp:spPr>
        <a:xfrm>
          <a:off x="0" y="894352"/>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7ADBA0-09F2-254D-AC3E-760E8BAA84FD}">
      <dsp:nvSpPr>
        <dsp:cNvPr id="0" name=""/>
        <dsp:cNvSpPr/>
      </dsp:nvSpPr>
      <dsp:spPr>
        <a:xfrm>
          <a:off x="0" y="894352"/>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exposure. The NIFTY 50 price today is INR15,200, and the strategist observes</a:t>
          </a:r>
          <a:endParaRPr lang="en-US" sz="2000" kern="1200"/>
        </a:p>
      </dsp:txBody>
      <dsp:txXfrm>
        <a:off x="0" y="894352"/>
        <a:ext cx="9720072" cy="446930"/>
      </dsp:txXfrm>
    </dsp:sp>
    <dsp:sp modelId="{C57CFD59-4DFB-6747-8EC3-91AA5CC707FD}">
      <dsp:nvSpPr>
        <dsp:cNvPr id="0" name=""/>
        <dsp:cNvSpPr/>
      </dsp:nvSpPr>
      <dsp:spPr>
        <a:xfrm>
          <a:off x="0" y="1341283"/>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06072-7139-0643-9FBC-3AC5535BE9B6}">
      <dsp:nvSpPr>
        <dsp:cNvPr id="0" name=""/>
        <dsp:cNvSpPr/>
      </dsp:nvSpPr>
      <dsp:spPr>
        <a:xfrm>
          <a:off x="0" y="1341283"/>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that a call option with a INR16,000 exercise price (X) is trading at a premium of</a:t>
          </a:r>
          <a:endParaRPr lang="en-US" sz="2000" kern="1200"/>
        </a:p>
      </dsp:txBody>
      <dsp:txXfrm>
        <a:off x="0" y="1341283"/>
        <a:ext cx="9720072" cy="446930"/>
      </dsp:txXfrm>
    </dsp:sp>
    <dsp:sp modelId="{FEE6EFCE-3736-6247-A7B8-8D5971B9A515}">
      <dsp:nvSpPr>
        <dsp:cNvPr id="0" name=""/>
        <dsp:cNvSpPr/>
      </dsp:nvSpPr>
      <dsp:spPr>
        <a:xfrm>
          <a:off x="0" y="1788214"/>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0FF9F-114A-9B44-8298-476047822BBE}">
      <dsp:nvSpPr>
        <dsp:cNvPr id="0" name=""/>
        <dsp:cNvSpPr/>
      </dsp:nvSpPr>
      <dsp:spPr>
        <a:xfrm>
          <a:off x="0" y="1788214"/>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INR1,500. Which of the following represents the payoff and profit of this strategy</a:t>
          </a:r>
          <a:endParaRPr lang="en-US" sz="2000" kern="1200"/>
        </a:p>
      </dsp:txBody>
      <dsp:txXfrm>
        <a:off x="0" y="1788214"/>
        <a:ext cx="9720072" cy="446930"/>
      </dsp:txXfrm>
    </dsp:sp>
    <dsp:sp modelId="{B4D9221B-98A6-9F41-A719-8A29EB29545C}">
      <dsp:nvSpPr>
        <dsp:cNvPr id="0" name=""/>
        <dsp:cNvSpPr/>
      </dsp:nvSpPr>
      <dsp:spPr>
        <a:xfrm>
          <a:off x="0" y="2235145"/>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6E091F-C4B3-2145-A79D-FDA1F0CADF90}">
      <dsp:nvSpPr>
        <dsp:cNvPr id="0" name=""/>
        <dsp:cNvSpPr/>
      </dsp:nvSpPr>
      <dsp:spPr>
        <a:xfrm>
          <a:off x="0" y="2235145"/>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just prior to maturity if the NIFTY 50 is trading at INR16,500?</a:t>
          </a:r>
          <a:endParaRPr lang="en-US" sz="2000" kern="1200"/>
        </a:p>
      </dsp:txBody>
      <dsp:txXfrm>
        <a:off x="0" y="2235145"/>
        <a:ext cx="9720072" cy="446930"/>
      </dsp:txXfrm>
    </dsp:sp>
    <dsp:sp modelId="{B0179B82-0311-494E-8363-84BD8752E933}">
      <dsp:nvSpPr>
        <dsp:cNvPr id="0" name=""/>
        <dsp:cNvSpPr/>
      </dsp:nvSpPr>
      <dsp:spPr>
        <a:xfrm>
          <a:off x="0" y="2682076"/>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9ED4CD-05FB-D440-AFED-44A50ADA34F9}">
      <dsp:nvSpPr>
        <dsp:cNvPr id="0" name=""/>
        <dsp:cNvSpPr/>
      </dsp:nvSpPr>
      <dsp:spPr>
        <a:xfrm>
          <a:off x="0" y="2682076"/>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Payoff is INR500; profit is –INR1,000.</a:t>
          </a:r>
        </a:p>
      </dsp:txBody>
      <dsp:txXfrm>
        <a:off x="0" y="2682076"/>
        <a:ext cx="9720072" cy="446930"/>
      </dsp:txXfrm>
    </dsp:sp>
    <dsp:sp modelId="{331BFEFF-A90A-7E46-8C7F-8D6076781A9B}">
      <dsp:nvSpPr>
        <dsp:cNvPr id="0" name=""/>
        <dsp:cNvSpPr/>
      </dsp:nvSpPr>
      <dsp:spPr>
        <a:xfrm>
          <a:off x="0" y="3129007"/>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8A6C8-A174-B646-9810-E869337D95D9}">
      <dsp:nvSpPr>
        <dsp:cNvPr id="0" name=""/>
        <dsp:cNvSpPr/>
      </dsp:nvSpPr>
      <dsp:spPr>
        <a:xfrm>
          <a:off x="0" y="3129007"/>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 Payoff is INR1,300; profit is INR800.</a:t>
          </a:r>
        </a:p>
      </dsp:txBody>
      <dsp:txXfrm>
        <a:off x="0" y="3129007"/>
        <a:ext cx="9720072" cy="446930"/>
      </dsp:txXfrm>
    </dsp:sp>
    <dsp:sp modelId="{F2B17806-9008-DE42-8911-93D3B9F2E93F}">
      <dsp:nvSpPr>
        <dsp:cNvPr id="0" name=""/>
        <dsp:cNvSpPr/>
      </dsp:nvSpPr>
      <dsp:spPr>
        <a:xfrm>
          <a:off x="0" y="3575938"/>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60E6D-35D6-424C-A005-98C8B8B022BB}">
      <dsp:nvSpPr>
        <dsp:cNvPr id="0" name=""/>
        <dsp:cNvSpPr/>
      </dsp:nvSpPr>
      <dsp:spPr>
        <a:xfrm>
          <a:off x="0" y="3575938"/>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 Payoff is INR1,300; profit is INR500.</a:t>
          </a:r>
        </a:p>
      </dsp:txBody>
      <dsp:txXfrm>
        <a:off x="0" y="3575938"/>
        <a:ext cx="9720072" cy="446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C8781-3C9F-4264-99BB-ED28CDB1013C}">
      <dsp:nvSpPr>
        <dsp:cNvPr id="0" name=""/>
        <dsp:cNvSpPr/>
      </dsp:nvSpPr>
      <dsp:spPr>
        <a:xfrm>
          <a:off x="0" y="491"/>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BE149-99D9-4087-8412-E28EE8AE274A}">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947554-91E8-422E-A8FD-596395A4DF03}">
      <dsp:nvSpPr>
        <dsp:cNvPr id="0" name=""/>
        <dsp:cNvSpPr/>
      </dsp:nvSpPr>
      <dsp:spPr>
        <a:xfrm>
          <a:off x="1327384" y="491"/>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Definition : A credit derivative is a class of derivative contracts between two parties, a credit protection buyer and a credit protection seller, in which the latter provides protection to the former against a specific credit loss.</a:t>
          </a:r>
        </a:p>
      </dsp:txBody>
      <dsp:txXfrm>
        <a:off x="1327384" y="491"/>
        <a:ext cx="8392688" cy="1149250"/>
      </dsp:txXfrm>
    </dsp:sp>
    <dsp:sp modelId="{FF6FD909-8169-4664-B6AA-9514CA168A08}">
      <dsp:nvSpPr>
        <dsp:cNvPr id="0" name=""/>
        <dsp:cNvSpPr/>
      </dsp:nvSpPr>
      <dsp:spPr>
        <a:xfrm>
          <a:off x="0" y="1437054"/>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095A6-A150-49D1-ABD5-4759FD1060B0}">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71030-CE39-49C4-ADB6-0F88C3A7F574}">
      <dsp:nvSpPr>
        <dsp:cNvPr id="0" name=""/>
        <dsp:cNvSpPr/>
      </dsp:nvSpPr>
      <dsp:spPr>
        <a:xfrm>
          <a:off x="1327384" y="1437054"/>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Buyer:</a:t>
          </a:r>
          <a:r>
            <a:rPr lang="zh-CN" sz="1900" kern="1200"/>
            <a:t>面临信用风险，买入信用保护</a:t>
          </a:r>
          <a:endParaRPr lang="en-US" sz="1900" kern="1200"/>
        </a:p>
      </dsp:txBody>
      <dsp:txXfrm>
        <a:off x="1327384" y="1437054"/>
        <a:ext cx="4374032" cy="1149250"/>
      </dsp:txXfrm>
    </dsp:sp>
    <dsp:sp modelId="{38BD3FE1-2505-4F00-9CE0-C60E477E19E1}">
      <dsp:nvSpPr>
        <dsp:cNvPr id="0" name=""/>
        <dsp:cNvSpPr/>
      </dsp:nvSpPr>
      <dsp:spPr>
        <a:xfrm>
          <a:off x="5701417" y="1437054"/>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债券持有人，发放贷款机构</a:t>
          </a:r>
          <a:endParaRPr lang="en-US" sz="1500" kern="1200"/>
        </a:p>
      </dsp:txBody>
      <dsp:txXfrm>
        <a:off x="5701417" y="1437054"/>
        <a:ext cx="4018655" cy="1149250"/>
      </dsp:txXfrm>
    </dsp:sp>
    <dsp:sp modelId="{E581BDB8-4055-438B-8154-0FF7E7EA7A8D}">
      <dsp:nvSpPr>
        <dsp:cNvPr id="0" name=""/>
        <dsp:cNvSpPr/>
      </dsp:nvSpPr>
      <dsp:spPr>
        <a:xfrm>
          <a:off x="0" y="2873618"/>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44B9D-B5E9-4B50-B861-F3B8A18B34D2}">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9E860-1BC5-4ABA-8040-1DBCF161B08E}">
      <dsp:nvSpPr>
        <dsp:cNvPr id="0" name=""/>
        <dsp:cNvSpPr/>
      </dsp:nvSpPr>
      <dsp:spPr>
        <a:xfrm>
          <a:off x="1327384" y="2873618"/>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Seller:</a:t>
          </a:r>
          <a:r>
            <a:rPr lang="zh-CN" sz="1900" kern="1200"/>
            <a:t>卖出信用保护</a:t>
          </a:r>
          <a:endParaRPr lang="en-US" sz="1900" kern="1200"/>
        </a:p>
      </dsp:txBody>
      <dsp:txXfrm>
        <a:off x="1327384" y="2873618"/>
        <a:ext cx="4374032" cy="1149250"/>
      </dsp:txXfrm>
    </dsp:sp>
    <dsp:sp modelId="{C4C89762-2EDE-4ADA-AF8A-9602244A70C2}">
      <dsp:nvSpPr>
        <dsp:cNvPr id="0" name=""/>
        <dsp:cNvSpPr/>
      </dsp:nvSpPr>
      <dsp:spPr>
        <a:xfrm>
          <a:off x="5701417" y="2873618"/>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各类金融机构（保险公司，券商）</a:t>
          </a:r>
          <a:endParaRPr lang="en-US" sz="1500" kern="1200"/>
        </a:p>
      </dsp:txBody>
      <dsp:txXfrm>
        <a:off x="5701417" y="2873618"/>
        <a:ext cx="4018655" cy="11492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35.209"/>
    </inkml:context>
    <inkml:brush xml:id="br0">
      <inkml:brushProperty name="width" value="0.08571" units="cm"/>
      <inkml:brushProperty name="height" value="0.08571" units="cm"/>
      <inkml:brushProperty name="color" value="#E71224"/>
    </inkml:brush>
  </inkml:definitions>
  <inkml:trace contextRef="#ctx0" brushRef="#br0">1 0 6283,'1'5'78,"0"-1"-123,-1-4 23,0 50-113,0-24-290,0 38 425,0-39 0,0-13 0,0-4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126"/>
    </inkml:context>
    <inkml:brush xml:id="br0">
      <inkml:brushProperty name="width" value="0.08571" units="cm"/>
      <inkml:brushProperty name="height" value="0.08571" units="cm"/>
      <inkml:brushProperty name="color" value="#E71224"/>
    </inkml:brush>
  </inkml:definitions>
  <inkml:trace contextRef="#ctx0" brushRef="#br0">0 0 6641,'0'0'0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8/21/22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8/21/22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8/21/22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ustomXml" Target="../ink/ink2.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90.png"/><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u="sng" dirty="0">
                <a:solidFill>
                  <a:srgbClr val="FF0000"/>
                </a:solidFill>
              </a:rPr>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0" y="11"/>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dirty="0"/>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10713090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75" name="墨迹 74">
                <a:extLst>
                  <a:ext uri="{FF2B5EF4-FFF2-40B4-BE49-F238E27FC236}">
                    <a16:creationId xmlns:a16="http://schemas.microsoft.com/office/drawing/2014/main" id="{209E1760-4D50-3243-95DE-835C0B595127}"/>
                  </a:ext>
                </a:extLst>
              </p14:cNvPr>
              <p14:cNvContentPartPr/>
              <p14:nvPr/>
            </p14:nvContentPartPr>
            <p14:xfrm>
              <a:off x="6796998" y="2789421"/>
              <a:ext cx="1080" cy="69840"/>
            </p14:xfrm>
          </p:contentPart>
        </mc:Choice>
        <mc:Fallback xmlns="">
          <p:pic>
            <p:nvPicPr>
              <p:cNvPr id="75" name="墨迹 74">
                <a:extLst>
                  <a:ext uri="{FF2B5EF4-FFF2-40B4-BE49-F238E27FC236}">
                    <a16:creationId xmlns:a16="http://schemas.microsoft.com/office/drawing/2014/main" id="{209E1760-4D50-3243-95DE-835C0B595127}"/>
                  </a:ext>
                </a:extLst>
              </p:cNvPr>
              <p:cNvPicPr/>
              <p:nvPr/>
            </p:nvPicPr>
            <p:blipFill>
              <a:blip r:embed="rId10"/>
              <a:stretch>
                <a:fillRect/>
              </a:stretch>
            </p:blipFill>
            <p:spPr>
              <a:xfrm>
                <a:off x="6781878" y="2773941"/>
                <a:ext cx="31680" cy="100440"/>
              </a:xfrm>
              <a:prstGeom prst="rect">
                <a:avLst/>
              </a:prstGeom>
            </p:spPr>
          </p:pic>
        </mc:Fallback>
      </mc:AlternateContent>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38" name="墨迹 337">
                <a:extLst>
                  <a:ext uri="{FF2B5EF4-FFF2-40B4-BE49-F238E27FC236}">
                    <a16:creationId xmlns:a16="http://schemas.microsoft.com/office/drawing/2014/main" id="{E24A301B-9B2E-194D-9A3B-0B5974E8839C}"/>
                  </a:ext>
                </a:extLst>
              </p14:cNvPr>
              <p14:cNvContentPartPr/>
              <p14:nvPr/>
            </p14:nvContentPartPr>
            <p14:xfrm>
              <a:off x="4097718" y="879981"/>
              <a:ext cx="360" cy="360"/>
            </p14:xfrm>
          </p:contentPart>
        </mc:Choice>
        <mc:Fallback xmlns="">
          <p:pic>
            <p:nvPicPr>
              <p:cNvPr id="338" name="墨迹 337">
                <a:extLst>
                  <a:ext uri="{FF2B5EF4-FFF2-40B4-BE49-F238E27FC236}">
                    <a16:creationId xmlns:a16="http://schemas.microsoft.com/office/drawing/2014/main" id="{E24A301B-9B2E-194D-9A3B-0B5974E8839C}"/>
                  </a:ext>
                </a:extLst>
              </p:cNvPr>
              <p:cNvPicPr/>
              <p:nvPr/>
            </p:nvPicPr>
            <p:blipFill>
              <a:blip r:embed="rId3"/>
              <a:stretch>
                <a:fillRect/>
              </a:stretch>
            </p:blipFill>
            <p:spPr>
              <a:xfrm>
                <a:off x="4082238" y="864501"/>
                <a:ext cx="30960" cy="30960"/>
              </a:xfrm>
              <a:prstGeom prst="rect">
                <a:avLst/>
              </a:prstGeom>
            </p:spPr>
          </p:pic>
        </mc:Fallback>
      </mc:AlternateContent>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u="sng" dirty="0">
                <a:solidFill>
                  <a:srgbClr val="FF0000"/>
                </a:solidFill>
              </a:rPr>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084832"/>
            <a:ext cx="9720073" cy="4023360"/>
          </a:xfrm>
        </p:spPr>
        <p:txBody>
          <a:bodyPr>
            <a:noAutofit/>
          </a:bodyPr>
          <a:lstStyle/>
          <a:p>
            <a:pPr marL="0" indent="0">
              <a:lnSpc>
                <a:spcPct val="110000"/>
              </a:lnSpc>
              <a:buNone/>
            </a:pPr>
            <a:r>
              <a:rPr lang="en-US" altLang="zh-CN" sz="1800" dirty="0"/>
              <a:t>1.Which of the following characterizes forward contracts and swaps but not futures?</a:t>
            </a:r>
          </a:p>
          <a:p>
            <a:pPr marL="128016" lvl="1" indent="0">
              <a:lnSpc>
                <a:spcPct val="110000"/>
              </a:lnSpc>
              <a:buNone/>
            </a:pPr>
            <a:r>
              <a:rPr lang="en-US" altLang="zh-CN" b="1" dirty="0"/>
              <a:t>A They are customized.</a:t>
            </a:r>
          </a:p>
          <a:p>
            <a:pPr marL="128016" lvl="1" indent="0">
              <a:lnSpc>
                <a:spcPct val="110000"/>
              </a:lnSpc>
              <a:buNone/>
            </a:pPr>
            <a:r>
              <a:rPr lang="en-US" altLang="zh-CN" b="1" dirty="0"/>
              <a:t>B They are subject to daily price limits.</a:t>
            </a:r>
          </a:p>
          <a:p>
            <a:pPr marL="128016" lvl="1" indent="0">
              <a:lnSpc>
                <a:spcPct val="110000"/>
              </a:lnSpc>
              <a:buNone/>
            </a:pPr>
            <a:r>
              <a:rPr lang="en-US" altLang="zh-CN" b="1" dirty="0"/>
              <a:t>C Their payoffs are received on a daily basis.</a:t>
            </a:r>
          </a:p>
          <a:p>
            <a:pPr marL="0" indent="0">
              <a:lnSpc>
                <a:spcPct val="110000"/>
              </a:lnSpc>
              <a:buNone/>
            </a:pPr>
            <a:r>
              <a:rPr lang="en-US" altLang="zh-CN" sz="1800" dirty="0"/>
              <a:t>2.Which of the following distinguishes forwards from swaps?</a:t>
            </a:r>
          </a:p>
          <a:p>
            <a:pPr marL="128016" lvl="1" indent="0">
              <a:lnSpc>
                <a:spcPct val="110000"/>
              </a:lnSpc>
              <a:buNone/>
            </a:pPr>
            <a:r>
              <a:rPr lang="en-US" altLang="zh-CN" b="1" dirty="0"/>
              <a:t>A Forwards are OTC instruments, whereas swaps are exchange traded.</a:t>
            </a:r>
          </a:p>
          <a:p>
            <a:pPr marL="128016" lvl="1" indent="0">
              <a:lnSpc>
                <a:spcPct val="110000"/>
              </a:lnSpc>
              <a:buNone/>
            </a:pPr>
            <a:r>
              <a:rPr lang="en-US" altLang="zh-CN" b="1" dirty="0"/>
              <a:t>B Forwards are regulated as futures, whereas swaps are regulated as securities.</a:t>
            </a:r>
          </a:p>
          <a:p>
            <a:pPr marL="128016" lvl="1" indent="0">
              <a:lnSpc>
                <a:spcPct val="110000"/>
              </a:lnSpc>
              <a:buNone/>
            </a:pPr>
            <a:r>
              <a:rPr lang="en-US" altLang="zh-CN" b="1" dirty="0"/>
              <a:t>C Swaps have multiple payments, whereas forwards have only a single payment.</a:t>
            </a:r>
            <a:endParaRPr lang="en-US" b="1" dirty="0"/>
          </a:p>
          <a:p>
            <a:pPr marL="0" indent="0">
              <a:lnSpc>
                <a:spcPct val="110000"/>
              </a:lnSpc>
              <a:buNone/>
            </a:pPr>
            <a:r>
              <a:rPr lang="en-US" sz="1800" dirty="0"/>
              <a:t>3.Which of the following occurs in the daily settlement of futures contracts?</a:t>
            </a:r>
          </a:p>
          <a:p>
            <a:pPr marL="128016" lvl="1" indent="0">
              <a:lnSpc>
                <a:spcPct val="110000"/>
              </a:lnSpc>
              <a:buNone/>
            </a:pPr>
            <a:r>
              <a:rPr lang="en-US" b="1" dirty="0"/>
              <a:t>A Initial margin deposits are refunded to the two parties.</a:t>
            </a:r>
          </a:p>
          <a:p>
            <a:pPr marL="128016" lvl="1" indent="0">
              <a:lnSpc>
                <a:spcPct val="110000"/>
              </a:lnSpc>
              <a:buNone/>
            </a:pPr>
            <a:r>
              <a:rPr lang="en-US" b="1" dirty="0"/>
              <a:t>B Gains and losses are reported to other market participants.</a:t>
            </a:r>
          </a:p>
          <a:p>
            <a:pPr marL="128016" lvl="1" indent="0">
              <a:lnSpc>
                <a:spcPct val="110000"/>
              </a:lnSpc>
              <a:buNone/>
            </a:pPr>
            <a:r>
              <a:rPr lang="en-US" b="1" dirty="0"/>
              <a:t>C 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u="sng" dirty="0">
                <a:solidFill>
                  <a:srgbClr val="FF0000"/>
                </a:solidFill>
              </a:rPr>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8CFF423D-47C9-A460-C76A-F2C095D40D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59981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69C3D626-F9F6-782D-508D-78B09189F532}"/>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a:xfrm>
            <a:off x="1024128" y="585216"/>
            <a:ext cx="9720072" cy="1499616"/>
          </a:xfrm>
        </p:spPr>
        <p:txBody>
          <a:bodyPr>
            <a:normAutofit/>
          </a:bodyPr>
          <a:lstStyle/>
          <a:p>
            <a:r>
              <a:rPr lang="en-US" dirty="0"/>
              <a:t>Option Contracts</a:t>
            </a:r>
          </a:p>
        </p:txBody>
      </p:sp>
      <p:cxnSp>
        <p:nvCxnSpPr>
          <p:cNvPr id="14" name="Straight Connector 13">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a:xfrm>
            <a:off x="1024128" y="2286000"/>
            <a:ext cx="9720073" cy="4023360"/>
          </a:xfrm>
        </p:spPr>
        <p:txBody>
          <a:bodyPr>
            <a:normAutofit/>
          </a:bodyPr>
          <a:lstStyle/>
          <a:p>
            <a:r>
              <a:rPr lang="en-US" dirty="0"/>
              <a:t>Definition: An option is a derivative contract in which one party, </a:t>
            </a:r>
            <a:r>
              <a:rPr lang="en-US" dirty="0">
                <a:solidFill>
                  <a:srgbClr val="FF0000"/>
                </a:solidFill>
              </a:rPr>
              <a:t>the buyer</a:t>
            </a:r>
            <a:r>
              <a:rPr lang="en-US" dirty="0"/>
              <a:t>, pays a </a:t>
            </a:r>
            <a:r>
              <a:rPr lang="en-US" dirty="0">
                <a:solidFill>
                  <a:srgbClr val="FF0000"/>
                </a:solidFill>
              </a:rPr>
              <a:t>sum of money </a:t>
            </a:r>
            <a:r>
              <a:rPr lang="en-US" dirty="0"/>
              <a:t>to the other party, </a:t>
            </a:r>
            <a:r>
              <a:rPr lang="en-US" dirty="0">
                <a:solidFill>
                  <a:srgbClr val="FF0000"/>
                </a:solidFill>
              </a:rPr>
              <a:t>the seller </a:t>
            </a:r>
            <a:r>
              <a:rPr lang="en-US" dirty="0"/>
              <a:t>or writer, and receives the </a:t>
            </a:r>
            <a:r>
              <a:rPr lang="en-US" dirty="0">
                <a:solidFill>
                  <a:srgbClr val="FF0000"/>
                </a:solidFill>
              </a:rPr>
              <a:t>right</a:t>
            </a:r>
            <a:r>
              <a:rPr lang="en-US" dirty="0"/>
              <a:t> to either </a:t>
            </a:r>
            <a:r>
              <a:rPr lang="en-US" dirty="0">
                <a:solidFill>
                  <a:srgbClr val="FF0000"/>
                </a:solidFill>
              </a:rPr>
              <a:t>buy or sell </a:t>
            </a:r>
            <a:r>
              <a:rPr lang="en-US" dirty="0"/>
              <a:t>an underlying asset at a </a:t>
            </a:r>
            <a:r>
              <a:rPr lang="en-US" dirty="0">
                <a:solidFill>
                  <a:srgbClr val="FF0000"/>
                </a:solidFill>
              </a:rPr>
              <a:t>fixed price </a:t>
            </a:r>
            <a:r>
              <a:rPr lang="en-US" dirty="0"/>
              <a:t>either </a:t>
            </a:r>
            <a:r>
              <a:rPr lang="en-US" dirty="0">
                <a:solidFill>
                  <a:srgbClr val="FF0000"/>
                </a:solidFill>
              </a:rPr>
              <a:t>on a specific expiration date </a:t>
            </a:r>
            <a:r>
              <a:rPr lang="en-US" dirty="0"/>
              <a:t>or </a:t>
            </a:r>
            <a:r>
              <a:rPr lang="en-US" dirty="0">
                <a:solidFill>
                  <a:srgbClr val="FF0000"/>
                </a:solidFill>
              </a:rPr>
              <a:t>at any time prior to the expiration date</a:t>
            </a:r>
            <a:r>
              <a:rPr lang="en-US" dirty="0"/>
              <a:t>.</a:t>
            </a:r>
          </a:p>
        </p:txBody>
      </p:sp>
    </p:spTree>
    <p:extLst>
      <p:ext uri="{BB962C8B-B14F-4D97-AF65-F5344CB8AC3E}">
        <p14:creationId xmlns:p14="http://schemas.microsoft.com/office/powerpoint/2010/main" val="10823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sz="3600"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1024128" y="2157752"/>
            <a:ext cx="8596668" cy="4697411"/>
          </a:xfrm>
        </p:spPr>
        <p:txBody>
          <a:bodyPr>
            <a:normAutofit/>
          </a:bodyPr>
          <a:lstStyle/>
          <a:p>
            <a:r>
              <a:rPr lang="en-US">
                <a:solidFill>
                  <a:schemeClr val="tx1"/>
                </a:solidFill>
              </a:rPr>
              <a:t>L</a:t>
            </a:r>
            <a:r>
              <a:rPr lang="en-US" altLang="zh-CN">
                <a:solidFill>
                  <a:schemeClr val="tx1"/>
                </a:solidFill>
              </a:rPr>
              <a:t>ong</a:t>
            </a:r>
            <a:r>
              <a:rPr lang="zh-CN" altLang="en-US">
                <a:solidFill>
                  <a:schemeClr val="tx1"/>
                </a:solidFill>
              </a:rPr>
              <a:t>：花钱获得一个权力</a:t>
            </a:r>
            <a:endParaRPr lang="en-US" altLang="zh-CN">
              <a:solidFill>
                <a:schemeClr val="tx1"/>
              </a:solidFill>
            </a:endParaRPr>
          </a:p>
          <a:p>
            <a:r>
              <a:rPr lang="en-US">
                <a:solidFill>
                  <a:schemeClr val="tx1"/>
                </a:solidFill>
              </a:rPr>
              <a:t>S</a:t>
            </a:r>
            <a:r>
              <a:rPr lang="en-US" altLang="zh-CN">
                <a:solidFill>
                  <a:schemeClr val="tx1"/>
                </a:solidFill>
              </a:rPr>
              <a:t>hort</a:t>
            </a:r>
            <a:r>
              <a:rPr lang="zh-CN" altLang="en-US">
                <a:solidFill>
                  <a:schemeClr val="tx1"/>
                </a:solidFill>
              </a:rPr>
              <a:t>：收钱卖出一个权力</a:t>
            </a:r>
            <a:endParaRPr lang="en-US" altLang="zh-CN">
              <a:solidFill>
                <a:schemeClr val="tx1"/>
              </a:solidFill>
            </a:endParaRPr>
          </a:p>
          <a:p>
            <a:r>
              <a:rPr lang="en-US"/>
              <a:t>Call option: The right to buy an underlying.</a:t>
            </a:r>
            <a:endParaRPr lang="en-US">
              <a:solidFill>
                <a:schemeClr val="tx1"/>
              </a:solidFill>
            </a:endParaRPr>
          </a:p>
          <a:p>
            <a:r>
              <a:rPr lang="en-US"/>
              <a:t>Long</a:t>
            </a:r>
            <a:r>
              <a:rPr lang="zh-CN" altLang="en-US"/>
              <a:t> </a:t>
            </a:r>
            <a:r>
              <a:rPr lang="en-US" altLang="zh-CN" dirty="0"/>
              <a:t>call:</a:t>
            </a:r>
            <a:r>
              <a:rPr lang="zh-CN" altLang="en-US" dirty="0"/>
              <a:t>花钱（请老板吃饭）获得一个买资产（买可乐）的权力</a:t>
            </a:r>
            <a:endParaRPr lang="en-US" altLang="zh-CN" dirty="0"/>
          </a:p>
          <a:p>
            <a:r>
              <a:rPr lang="en-US" altLang="zh-CN" dirty="0"/>
              <a:t>Short call:</a:t>
            </a:r>
            <a:r>
              <a:rPr lang="zh-CN" altLang="en-US" dirty="0"/>
              <a:t>收钱（被请吃饭）卖出一个买资产（买可乐）的权力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3181599324"/>
              </p:ext>
            </p:extLst>
          </p:nvPr>
        </p:nvGraphicFramePr>
        <p:xfrm>
          <a:off x="1125159" y="476848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t>right</a:t>
                      </a:r>
                      <a:endParaRPr lang="en-US" dirty="0"/>
                    </a:p>
                  </a:txBody>
                  <a:tcPr/>
                </a:tc>
                <a:tc>
                  <a:txBody>
                    <a:bodyPr/>
                    <a:lstStyle/>
                    <a:p>
                      <a:r>
                        <a:rPr lang="en-US" altLang="zh-CN"/>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a:t>我</a:t>
                      </a:r>
                      <a:endParaRPr lang="en-US" dirty="0"/>
                    </a:p>
                  </a:txBody>
                  <a:tcPr/>
                </a:tc>
                <a:tc>
                  <a:txBody>
                    <a:bodyPr/>
                    <a:lstStyle/>
                    <a:p>
                      <a:r>
                        <a:rPr lang="en-US" altLang="zh-CN">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a:t>杂货店老板</a:t>
                      </a:r>
                      <a:endParaRPr lang="en-US" dirty="0"/>
                    </a:p>
                  </a:txBody>
                  <a:tcPr/>
                </a:tc>
                <a:tc>
                  <a:txBody>
                    <a:bodyPr/>
                    <a:lstStyle/>
                    <a:p>
                      <a:endParaRPr lang="en-US" dirty="0"/>
                    </a:p>
                  </a:txBody>
                  <a:tcPr/>
                </a:tc>
                <a:tc>
                  <a:txBody>
                    <a:bodyPr/>
                    <a:lstStyle/>
                    <a:p>
                      <a:r>
                        <a:rPr lang="en-US" altLang="zh-CN">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5249-804E-40A9-B182-EE205CCFE621}"/>
              </a:ext>
            </a:extLst>
          </p:cNvPr>
          <p:cNvSpPr>
            <a:spLocks noGrp="1"/>
          </p:cNvSpPr>
          <p:nvPr>
            <p:ph type="title"/>
          </p:nvPr>
        </p:nvSpPr>
        <p:spPr>
          <a:xfrm>
            <a:off x="1024128" y="585216"/>
            <a:ext cx="8018272" cy="1499616"/>
          </a:xfrm>
        </p:spPr>
        <p:txBody>
          <a:bodyPr>
            <a:normAutofit/>
          </a:bodyPr>
          <a:lstStyle/>
          <a:p>
            <a:r>
              <a:rPr lang="en-US"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2A32DE60-7EEE-4649-A300-BA5765ED84DE}"/>
              </a:ext>
            </a:extLst>
          </p:cNvPr>
          <p:cNvSpPr>
            <a:spLocks noGrp="1"/>
          </p:cNvSpPr>
          <p:nvPr>
            <p:ph idx="1"/>
          </p:nvPr>
        </p:nvSpPr>
        <p:spPr>
          <a:xfrm>
            <a:off x="1024128" y="2286000"/>
            <a:ext cx="8018271" cy="4023360"/>
          </a:xfrm>
        </p:spPr>
        <p:txBody>
          <a:bodyPr>
            <a:normAutofit/>
          </a:bodyPr>
          <a:lstStyle/>
          <a:p>
            <a:r>
              <a:rPr lang="en-US" altLang="zh-CN" dirty="0"/>
              <a:t>The right to exercise in the future has a value that is paid upfront to the option seller in the form of an </a:t>
            </a:r>
            <a:r>
              <a:rPr lang="en-US" altLang="zh-CN" dirty="0">
                <a:solidFill>
                  <a:srgbClr val="FF0000"/>
                </a:solidFill>
              </a:rPr>
              <a:t>option premium</a:t>
            </a:r>
            <a:r>
              <a:rPr lang="en-US" altLang="zh-CN" dirty="0"/>
              <a:t>.</a:t>
            </a:r>
          </a:p>
          <a:p>
            <a:r>
              <a:rPr lang="en-US" altLang="zh-CN" dirty="0"/>
              <a:t>The pre-agreed execution price is called the </a:t>
            </a:r>
            <a:r>
              <a:rPr lang="en-US" altLang="zh-CN" dirty="0">
                <a:solidFill>
                  <a:srgbClr val="FF0000"/>
                </a:solidFill>
              </a:rPr>
              <a:t>exercise price </a:t>
            </a:r>
            <a:r>
              <a:rPr lang="en-US" altLang="zh-CN" dirty="0"/>
              <a:t>(or strike price).</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0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sz="3600"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long call </a:t>
            </a:r>
          </a:p>
          <a:p>
            <a:endParaRPr lang="en-US" dirty="0"/>
          </a:p>
        </p:txBody>
      </p:sp>
      <p:pic>
        <p:nvPicPr>
          <p:cNvPr id="6" name="Picture 5">
            <a:extLst>
              <a:ext uri="{FF2B5EF4-FFF2-40B4-BE49-F238E27FC236}">
                <a16:creationId xmlns:a16="http://schemas.microsoft.com/office/drawing/2014/main" id="{BF3F25E8-80DA-4956-996C-365FE570C239}"/>
              </a:ext>
            </a:extLst>
          </p:cNvPr>
          <p:cNvPicPr>
            <a:picLocks noChangeAspect="1"/>
          </p:cNvPicPr>
          <p:nvPr/>
        </p:nvPicPr>
        <p:blipFill>
          <a:blip r:embed="rId2"/>
          <a:stretch>
            <a:fillRect/>
          </a:stretch>
        </p:blipFill>
        <p:spPr>
          <a:xfrm>
            <a:off x="1130617" y="2982277"/>
            <a:ext cx="3647123" cy="3134428"/>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sz="2400" dirty="0"/>
              <a:t>Forward commitments</a:t>
            </a:r>
          </a:p>
          <a:p>
            <a:pPr lvl="1"/>
            <a:r>
              <a:rPr lang="en-US" sz="2400" u="sng" dirty="0">
                <a:solidFill>
                  <a:srgbClr val="FF0000"/>
                </a:solidFill>
              </a:rPr>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a:xfrm>
            <a:off x="643468" y="643467"/>
            <a:ext cx="3415612" cy="5571066"/>
          </a:xfrm>
        </p:spPr>
        <p:txBody>
          <a:bodyPr>
            <a:normAutofit/>
          </a:bodyPr>
          <a:lstStyle/>
          <a:p>
            <a:r>
              <a:rPr lang="en-US" sz="4800" dirty="0">
                <a:solidFill>
                  <a:srgbClr val="FFFFFF"/>
                </a:solidFill>
              </a:rPr>
              <a:t>Option Contracts</a:t>
            </a:r>
            <a:br>
              <a:rPr lang="en-US" sz="4800" dirty="0">
                <a:solidFill>
                  <a:srgbClr val="FFFFFF"/>
                </a:solidFill>
              </a:rPr>
            </a:br>
            <a:r>
              <a:rPr lang="en-US" sz="4800" dirty="0">
                <a:solidFill>
                  <a:srgbClr val="FFFFFF"/>
                </a:solidFill>
              </a:rPr>
              <a:t>Call Option</a:t>
            </a:r>
          </a:p>
        </p:txBody>
      </p:sp>
      <p:graphicFrame>
        <p:nvGraphicFramePr>
          <p:cNvPr id="5" name="Content Placeholder 2">
            <a:extLst>
              <a:ext uri="{FF2B5EF4-FFF2-40B4-BE49-F238E27FC236}">
                <a16:creationId xmlns:a16="http://schemas.microsoft.com/office/drawing/2014/main" id="{C683B458-5C4E-2ED6-1CC7-9C31F85FDBD8}"/>
              </a:ext>
            </a:extLst>
          </p:cNvPr>
          <p:cNvGraphicFramePr>
            <a:graphicFrameLocks noGrp="1"/>
          </p:cNvGraphicFramePr>
          <p:nvPr>
            <p:ph idx="1"/>
            <p:extLst>
              <p:ext uri="{D42A27DB-BD31-4B8C-83A1-F6EECF244321}">
                <p14:modId xmlns:p14="http://schemas.microsoft.com/office/powerpoint/2010/main" val="318096764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a:xfrm>
            <a:off x="1024128" y="585216"/>
            <a:ext cx="8018272" cy="1499616"/>
          </a:xfrm>
        </p:spPr>
        <p:txBody>
          <a:bodyPr>
            <a:normAutofit/>
          </a:bodyPr>
          <a:lstStyle/>
          <a:p>
            <a:r>
              <a:rPr lang="en-US" sz="4000" dirty="0"/>
              <a:t>Option Contracts</a:t>
            </a:r>
            <a:br>
              <a:rPr lang="en-US" sz="3500" dirty="0"/>
            </a:br>
            <a:r>
              <a:rPr lang="en-US" sz="3600" dirty="0"/>
              <a:t>Practices</a:t>
            </a:r>
            <a:br>
              <a:rPr lang="en-US" sz="3500" dirty="0"/>
            </a:br>
            <a:endParaRPr lang="en-US" sz="3500"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a:xfrm>
            <a:off x="1024128" y="2286000"/>
            <a:ext cx="8018271" cy="4023360"/>
          </a:xfrm>
        </p:spPr>
        <p:txBody>
          <a:bodyPr>
            <a:normAutofit/>
          </a:bodyPr>
          <a:lstStyle/>
          <a:p>
            <a:r>
              <a:rPr lang="en-US" sz="1900" err="1"/>
              <a:t>Hightest</a:t>
            </a:r>
            <a:r>
              <a:rPr lang="en-US" sz="1900"/>
              <a:t> Capital purchases a call option on the S&amp;P 500 Health Care Select</a:t>
            </a:r>
          </a:p>
          <a:p>
            <a:r>
              <a:rPr lang="en-US" sz="1900"/>
              <a:t>Sector Index (SIXV). This six-month exchange-traded option contract has a</a:t>
            </a:r>
          </a:p>
          <a:p>
            <a:r>
              <a:rPr lang="en-US" sz="1900"/>
              <a:t>size of 100 index units and an exercise price of $1,240 per unit versus the initial</a:t>
            </a:r>
          </a:p>
          <a:p>
            <a:r>
              <a:rPr lang="en-US" sz="1900"/>
              <a:t>SIXV spot price of $1,180.95. The option premium paid upfront is $24.85</a:t>
            </a:r>
          </a:p>
          <a:p>
            <a:r>
              <a:rPr lang="en-US" sz="1900"/>
              <a:t>per unit, or $2,485 (= $24.85 × 100). As the option nears maturity, a </a:t>
            </a:r>
            <a:r>
              <a:rPr lang="en-US" sz="1900" err="1"/>
              <a:t>Hightest</a:t>
            </a:r>
            <a:endParaRPr lang="en-US" sz="1900"/>
          </a:p>
          <a:p>
            <a:r>
              <a:rPr lang="en-US" sz="1900"/>
              <a:t>analyst is asked to determine the expected option payoff and profit per unit at</a:t>
            </a:r>
          </a:p>
          <a:p>
            <a:r>
              <a:rPr lang="en-US" sz="1900"/>
              <a:t>maturity under different scenarios for the SIXV spot price on the exercise date.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157-A7EE-43FE-B45F-A21725C520BF}"/>
              </a:ext>
            </a:extLst>
          </p:cNvPr>
          <p:cNvSpPr>
            <a:spLocks noGrp="1"/>
          </p:cNvSpPr>
          <p:nvPr>
            <p:ph type="title"/>
          </p:nvPr>
        </p:nvSpPr>
        <p:spPr/>
        <p:txBody>
          <a:bodyPr/>
          <a:lstStyle/>
          <a:p>
            <a:r>
              <a:rPr lang="en-US" sz="4000" dirty="0"/>
              <a:t>Option Contracts</a:t>
            </a:r>
            <a:br>
              <a:rPr lang="en-US" sz="4800" dirty="0"/>
            </a:br>
            <a:r>
              <a:rPr lang="en-US" sz="3600" dirty="0"/>
              <a:t>Practices</a:t>
            </a:r>
          </a:p>
        </p:txBody>
      </p:sp>
      <p:graphicFrame>
        <p:nvGraphicFramePr>
          <p:cNvPr id="4" name="Content Placeholder 3">
            <a:extLst>
              <a:ext uri="{FF2B5EF4-FFF2-40B4-BE49-F238E27FC236}">
                <a16:creationId xmlns:a16="http://schemas.microsoft.com/office/drawing/2014/main" id="{B30019F8-B8AD-4343-8357-792E0AEC5080}"/>
              </a:ext>
            </a:extLst>
          </p:cNvPr>
          <p:cNvGraphicFramePr>
            <a:graphicFrameLocks noGrp="1"/>
          </p:cNvGraphicFramePr>
          <p:nvPr>
            <p:ph idx="1"/>
            <p:extLst>
              <p:ext uri="{D42A27DB-BD31-4B8C-83A1-F6EECF244321}">
                <p14:modId xmlns:p14="http://schemas.microsoft.com/office/powerpoint/2010/main" val="3055848450"/>
              </p:ext>
            </p:extLst>
          </p:nvPr>
        </p:nvGraphicFramePr>
        <p:xfrm>
          <a:off x="1023938" y="2286000"/>
          <a:ext cx="9720261" cy="11125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844232341"/>
                    </a:ext>
                  </a:extLst>
                </a:gridCol>
                <a:gridCol w="3240087">
                  <a:extLst>
                    <a:ext uri="{9D8B030D-6E8A-4147-A177-3AD203B41FA5}">
                      <a16:colId xmlns:a16="http://schemas.microsoft.com/office/drawing/2014/main" val="407559062"/>
                    </a:ext>
                  </a:extLst>
                </a:gridCol>
                <a:gridCol w="3240087">
                  <a:extLst>
                    <a:ext uri="{9D8B030D-6E8A-4147-A177-3AD203B41FA5}">
                      <a16:colId xmlns:a16="http://schemas.microsoft.com/office/drawing/2014/main" val="4068411485"/>
                    </a:ext>
                  </a:extLst>
                </a:gridCol>
              </a:tblGrid>
              <a:tr h="370840">
                <a:tc>
                  <a:txBody>
                    <a:bodyPr/>
                    <a:lstStyle/>
                    <a:p>
                      <a:r>
                        <a:rPr lang="en-US" dirty="0"/>
                        <a:t>S</a:t>
                      </a:r>
                      <a:r>
                        <a:rPr lang="en-US" baseline="-25000" dirty="0"/>
                        <a:t>T</a:t>
                      </a:r>
                    </a:p>
                  </a:txBody>
                  <a:tcPr/>
                </a:tc>
                <a:tc>
                  <a:txBody>
                    <a:bodyPr/>
                    <a:lstStyle/>
                    <a:p>
                      <a:r>
                        <a:rPr lang="en-US" dirty="0"/>
                        <a:t>payoff</a:t>
                      </a:r>
                    </a:p>
                  </a:txBody>
                  <a:tcPr/>
                </a:tc>
                <a:tc>
                  <a:txBody>
                    <a:bodyPr/>
                    <a:lstStyle/>
                    <a:p>
                      <a:r>
                        <a:rPr lang="en-US" dirty="0"/>
                        <a:t>profit</a:t>
                      </a:r>
                    </a:p>
                  </a:txBody>
                  <a:tcPr/>
                </a:tc>
                <a:extLst>
                  <a:ext uri="{0D108BD9-81ED-4DB2-BD59-A6C34878D82A}">
                    <a16:rowId xmlns:a16="http://schemas.microsoft.com/office/drawing/2014/main" val="892869043"/>
                  </a:ext>
                </a:extLst>
              </a:tr>
              <a:tr h="370840">
                <a:tc>
                  <a:txBody>
                    <a:bodyPr/>
                    <a:lstStyle/>
                    <a:p>
                      <a:r>
                        <a:rPr lang="en-US" dirty="0"/>
                        <a:t>1,260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51860572"/>
                  </a:ext>
                </a:extLst>
              </a:tr>
              <a:tr h="370840">
                <a:tc>
                  <a:txBody>
                    <a:bodyPr/>
                    <a:lstStyle/>
                    <a:p>
                      <a:r>
                        <a:rPr lang="en-US" dirty="0"/>
                        <a:t>1,220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2359416"/>
                  </a:ext>
                </a:extLst>
              </a:tr>
            </a:tbl>
          </a:graphicData>
        </a:graphic>
      </p:graphicFrame>
      <p:sp>
        <p:nvSpPr>
          <p:cNvPr id="5" name="TextBox 4">
            <a:extLst>
              <a:ext uri="{FF2B5EF4-FFF2-40B4-BE49-F238E27FC236}">
                <a16:creationId xmlns:a16="http://schemas.microsoft.com/office/drawing/2014/main" id="{B3F53A00-A4F1-4A6D-9EE9-9A2184468F4E}"/>
              </a:ext>
            </a:extLst>
          </p:cNvPr>
          <p:cNvSpPr txBox="1"/>
          <p:nvPr/>
        </p:nvSpPr>
        <p:spPr>
          <a:xfrm>
            <a:off x="1023938" y="3849839"/>
            <a:ext cx="10140287" cy="923330"/>
          </a:xfrm>
          <a:prstGeom prst="rect">
            <a:avLst/>
          </a:prstGeom>
          <a:noFill/>
        </p:spPr>
        <p:txBody>
          <a:bodyPr wrap="square" rtlCol="0">
            <a:spAutoFit/>
          </a:bodyPr>
          <a:lstStyle/>
          <a:p>
            <a:r>
              <a:rPr lang="en-US" dirty="0"/>
              <a:t>Calculate the SIXV spot price at maturity from Practices at which </a:t>
            </a:r>
            <a:r>
              <a:rPr lang="en-US" dirty="0" err="1"/>
              <a:t>Hightest</a:t>
            </a:r>
            <a:r>
              <a:rPr lang="en-US" dirty="0"/>
              <a:t> Capital will reach a breakeven point and earn zero profit.</a:t>
            </a:r>
          </a:p>
          <a:p>
            <a:endParaRPr lang="en-US" dirty="0"/>
          </a:p>
        </p:txBody>
      </p:sp>
    </p:spTree>
    <p:extLst>
      <p:ext uri="{BB962C8B-B14F-4D97-AF65-F5344CB8AC3E}">
        <p14:creationId xmlns:p14="http://schemas.microsoft.com/office/powerpoint/2010/main" val="27410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sz="3600"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altLang="zh-CN" dirty="0"/>
          </a:p>
          <a:p>
            <a:r>
              <a:rPr lang="en-US" dirty="0"/>
              <a:t>Put option: The right to sell the underlying.</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1235743854"/>
              </p:ext>
            </p:extLst>
          </p:nvPr>
        </p:nvGraphicFramePr>
        <p:xfrm>
          <a:off x="1024128" y="480207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sz="3600"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long put </a:t>
            </a:r>
          </a:p>
          <a:p>
            <a:endParaRPr lang="en-US" dirty="0"/>
          </a:p>
        </p:txBody>
      </p:sp>
      <p:pic>
        <p:nvPicPr>
          <p:cNvPr id="6" name="Picture 5">
            <a:extLst>
              <a:ext uri="{FF2B5EF4-FFF2-40B4-BE49-F238E27FC236}">
                <a16:creationId xmlns:a16="http://schemas.microsoft.com/office/drawing/2014/main" id="{ECA5FCDE-4DD1-4B05-9A99-59D9EEAA6AE2}"/>
              </a:ext>
            </a:extLst>
          </p:cNvPr>
          <p:cNvPicPr>
            <a:picLocks noChangeAspect="1"/>
          </p:cNvPicPr>
          <p:nvPr/>
        </p:nvPicPr>
        <p:blipFill>
          <a:blip r:embed="rId2"/>
          <a:stretch>
            <a:fillRect/>
          </a:stretch>
        </p:blipFill>
        <p:spPr>
          <a:xfrm>
            <a:off x="1127367" y="2925404"/>
            <a:ext cx="4609756" cy="3693910"/>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a:xfrm>
            <a:off x="643468" y="643467"/>
            <a:ext cx="3415612" cy="5571066"/>
          </a:xfrm>
        </p:spPr>
        <p:txBody>
          <a:bodyPr>
            <a:normAutofit/>
          </a:bodyPr>
          <a:lstStyle/>
          <a:p>
            <a:r>
              <a:rPr lang="en-US" sz="4400" dirty="0">
                <a:solidFill>
                  <a:srgbClr val="FFFFFF"/>
                </a:solidFill>
              </a:rPr>
              <a:t>Option Contracts</a:t>
            </a:r>
            <a:br>
              <a:rPr lang="en-US" sz="4400" dirty="0">
                <a:solidFill>
                  <a:srgbClr val="FFFFFF"/>
                </a:solidFill>
              </a:rPr>
            </a:br>
            <a:r>
              <a:rPr lang="en-US" sz="4400" dirty="0">
                <a:solidFill>
                  <a:srgbClr val="FFFFFF"/>
                </a:solidFill>
              </a:rPr>
              <a:t>Put Option</a:t>
            </a:r>
          </a:p>
        </p:txBody>
      </p:sp>
      <p:graphicFrame>
        <p:nvGraphicFramePr>
          <p:cNvPr id="5" name="Content Placeholder 2">
            <a:extLst>
              <a:ext uri="{FF2B5EF4-FFF2-40B4-BE49-F238E27FC236}">
                <a16:creationId xmlns:a16="http://schemas.microsoft.com/office/drawing/2014/main" id="{C20775F7-AB4C-B002-1170-982E9B382E26}"/>
              </a:ext>
            </a:extLst>
          </p:cNvPr>
          <p:cNvGraphicFramePr>
            <a:graphicFrameLocks noGrp="1"/>
          </p:cNvGraphicFramePr>
          <p:nvPr>
            <p:ph idx="1"/>
            <p:extLst>
              <p:ext uri="{D42A27DB-BD31-4B8C-83A1-F6EECF244321}">
                <p14:modId xmlns:p14="http://schemas.microsoft.com/office/powerpoint/2010/main" val="101708093"/>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7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a:xfrm>
            <a:off x="1024128" y="585216"/>
            <a:ext cx="8018272" cy="1499616"/>
          </a:xfrm>
        </p:spPr>
        <p:txBody>
          <a:bodyPr>
            <a:normAutofit/>
          </a:bodyPr>
          <a:lstStyle/>
          <a:p>
            <a:r>
              <a:rPr lang="en-US"/>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a:xfrm>
            <a:off x="1024128" y="2286000"/>
            <a:ext cx="8018271" cy="4023360"/>
          </a:xfrm>
        </p:spPr>
        <p:txBody>
          <a:bodyPr>
            <a:normAutofit/>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r>
              <a:rPr lang="en-US" dirty="0"/>
              <a:t>.</a:t>
            </a:r>
          </a:p>
          <a:p>
            <a:pPr lvl="1"/>
            <a:r>
              <a:rPr lang="en-US" dirty="0"/>
              <a:t>Options that can be exercised only at expiration are referred to as </a:t>
            </a:r>
            <a:r>
              <a:rPr lang="en-US" dirty="0">
                <a:solidFill>
                  <a:srgbClr val="FF0000"/>
                </a:solidFill>
              </a:rPr>
              <a:t>European- style</a:t>
            </a:r>
            <a:r>
              <a:rPr lang="en-US" dirty="0"/>
              <a:t>.</a:t>
            </a:r>
          </a:p>
          <a:p>
            <a:pPr lvl="1"/>
            <a:r>
              <a:rPr lang="en-US" dirty="0"/>
              <a:t>Thus, </a:t>
            </a:r>
            <a:r>
              <a:rPr lang="en-US" dirty="0">
                <a:solidFill>
                  <a:srgbClr val="FF0000"/>
                </a:solidFill>
              </a:rPr>
              <a:t>only the short can default</a:t>
            </a:r>
            <a:r>
              <a:rPr lang="en-US" dirty="0"/>
              <a:t>, which would occur if the long exercises the option and the short fails to do what it is supposed to do.</a:t>
            </a:r>
          </a:p>
          <a:p>
            <a:pPr lvl="1"/>
            <a:r>
              <a:rPr lang="en-US" altLang="zh-CN" dirty="0"/>
              <a:t>This asymmetric payoff profile is a common feature of contingent claims, which are sometimes referred to as </a:t>
            </a:r>
            <a:r>
              <a:rPr lang="en-US" altLang="zh-CN" dirty="0">
                <a:solidFill>
                  <a:srgbClr val="FF0000"/>
                </a:solidFill>
              </a:rPr>
              <a:t>non-linear derivatives</a:t>
            </a:r>
            <a:r>
              <a:rPr lang="en-US" altLang="zh-CN" dirty="0"/>
              <a:t>.</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8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4" cy="111252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1023938" y="3880230"/>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8146108-F7EA-F576-0BF5-143EA460F79A}"/>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a:xfrm>
            <a:off x="1024128" y="585216"/>
            <a:ext cx="9720072" cy="1499616"/>
          </a:xfrm>
        </p:spPr>
        <p:txBody>
          <a:bodyPr>
            <a:normAutofit/>
          </a:bodyPr>
          <a:lstStyle/>
          <a:p>
            <a:r>
              <a:rPr lang="en-US"/>
              <a:t>Option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a:xfrm>
            <a:off x="1024128" y="2286000"/>
            <a:ext cx="9720073" cy="4023360"/>
          </a:xfrm>
        </p:spPr>
        <p:txBody>
          <a:bodyPr>
            <a:normAutofit/>
          </a:bodyPr>
          <a:lstStyle/>
          <a:p>
            <a:r>
              <a:rPr lang="en-US"/>
              <a:t>A put option seller receives a $5 premium for a put option sold on an underlying with an exercise price of $30. What is the option seller’s maximum profit under the contract? What is the maximum loss under the contract?</a:t>
            </a:r>
          </a:p>
        </p:txBody>
      </p:sp>
    </p:spTree>
    <p:extLst>
      <p:ext uri="{BB962C8B-B14F-4D97-AF65-F5344CB8AC3E}">
        <p14:creationId xmlns:p14="http://schemas.microsoft.com/office/powerpoint/2010/main" val="3225362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A03-1F86-43BB-8F25-4E54A576A4C6}"/>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5B82F75F-242E-45F2-AFFC-2D842F0C0CDA}"/>
              </a:ext>
            </a:extLst>
          </p:cNvPr>
          <p:cNvSpPr>
            <a:spLocks noGrp="1"/>
          </p:cNvSpPr>
          <p:nvPr>
            <p:ph idx="1"/>
          </p:nvPr>
        </p:nvSpPr>
        <p:spPr/>
        <p:txBody>
          <a:bodyPr/>
          <a:lstStyle/>
          <a:p>
            <a:r>
              <a:rPr lang="en-US" dirty="0"/>
              <a:t>Long forward and long call option payoff profile</a:t>
            </a:r>
          </a:p>
          <a:p>
            <a:endParaRPr lang="en-US" dirty="0"/>
          </a:p>
        </p:txBody>
      </p:sp>
      <p:pic>
        <p:nvPicPr>
          <p:cNvPr id="7" name="Picture 6">
            <a:extLst>
              <a:ext uri="{FF2B5EF4-FFF2-40B4-BE49-F238E27FC236}">
                <a16:creationId xmlns:a16="http://schemas.microsoft.com/office/drawing/2014/main" id="{20CD61F2-A315-4406-983D-F062F87F49AB}"/>
              </a:ext>
            </a:extLst>
          </p:cNvPr>
          <p:cNvPicPr>
            <a:picLocks noChangeAspect="1"/>
          </p:cNvPicPr>
          <p:nvPr/>
        </p:nvPicPr>
        <p:blipFill>
          <a:blip r:embed="rId2"/>
          <a:stretch>
            <a:fillRect/>
          </a:stretch>
        </p:blipFill>
        <p:spPr>
          <a:xfrm>
            <a:off x="1190625" y="2838379"/>
            <a:ext cx="4552950" cy="3434405"/>
          </a:xfrm>
          <a:prstGeom prst="rect">
            <a:avLst/>
          </a:prstGeom>
        </p:spPr>
      </p:pic>
      <p:graphicFrame>
        <p:nvGraphicFramePr>
          <p:cNvPr id="8" name="Table 7">
            <a:extLst>
              <a:ext uri="{FF2B5EF4-FFF2-40B4-BE49-F238E27FC236}">
                <a16:creationId xmlns:a16="http://schemas.microsoft.com/office/drawing/2014/main" id="{549E501D-DFB2-4D87-9788-A688DCD1E4BB}"/>
              </a:ext>
            </a:extLst>
          </p:cNvPr>
          <p:cNvGraphicFramePr>
            <a:graphicFrameLocks noGrp="1"/>
          </p:cNvGraphicFramePr>
          <p:nvPr>
            <p:extLst>
              <p:ext uri="{D42A27DB-BD31-4B8C-83A1-F6EECF244321}">
                <p14:modId xmlns:p14="http://schemas.microsoft.com/office/powerpoint/2010/main" val="3188753596"/>
              </p:ext>
            </p:extLst>
          </p:nvPr>
        </p:nvGraphicFramePr>
        <p:xfrm>
          <a:off x="5743575" y="2838379"/>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(T)&gt;-C</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(T)=-C</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(T)&lt;-C</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68B6C1FD-C2BD-443D-88EF-2B9CA1EFBB1D}"/>
              </a:ext>
            </a:extLst>
          </p:cNvPr>
          <p:cNvSpPr txBox="1"/>
          <p:nvPr/>
        </p:nvSpPr>
        <p:spPr>
          <a:xfrm>
            <a:off x="5743575" y="4543425"/>
            <a:ext cx="5969000" cy="923330"/>
          </a:xfrm>
          <a:prstGeom prst="rect">
            <a:avLst/>
          </a:prstGeom>
          <a:noFill/>
        </p:spPr>
        <p:txBody>
          <a:bodyPr wrap="square" rtlCol="0">
            <a:spAutoFit/>
          </a:bodyPr>
          <a:lstStyle/>
          <a:p>
            <a:r>
              <a:rPr lang="en-US" dirty="0"/>
              <a:t>The long call option’s similarity to a long position in the underlying with downside protection in exchange for paying a premium.</a:t>
            </a:r>
          </a:p>
        </p:txBody>
      </p:sp>
    </p:spTree>
    <p:extLst>
      <p:ext uri="{BB962C8B-B14F-4D97-AF65-F5344CB8AC3E}">
        <p14:creationId xmlns:p14="http://schemas.microsoft.com/office/powerpoint/2010/main" val="399782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1B19-995F-407B-AD94-7E78BB41EA85}"/>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0CB68A7C-7BD5-4E44-B80F-A2D107B70F44}"/>
              </a:ext>
            </a:extLst>
          </p:cNvPr>
          <p:cNvSpPr>
            <a:spLocks noGrp="1"/>
          </p:cNvSpPr>
          <p:nvPr>
            <p:ph idx="1"/>
          </p:nvPr>
        </p:nvSpPr>
        <p:spPr/>
        <p:txBody>
          <a:bodyPr/>
          <a:lstStyle/>
          <a:p>
            <a:r>
              <a:rPr lang="en-US" dirty="0"/>
              <a:t>Long forward and short put option payoff profile</a:t>
            </a:r>
          </a:p>
          <a:p>
            <a:endParaRPr lang="en-US" dirty="0"/>
          </a:p>
        </p:txBody>
      </p:sp>
      <p:pic>
        <p:nvPicPr>
          <p:cNvPr id="5" name="Picture 4">
            <a:extLst>
              <a:ext uri="{FF2B5EF4-FFF2-40B4-BE49-F238E27FC236}">
                <a16:creationId xmlns:a16="http://schemas.microsoft.com/office/drawing/2014/main" id="{597CB493-D1AB-41D2-AF6D-0A03C33D14E8}"/>
              </a:ext>
            </a:extLst>
          </p:cNvPr>
          <p:cNvPicPr>
            <a:picLocks noChangeAspect="1"/>
          </p:cNvPicPr>
          <p:nvPr/>
        </p:nvPicPr>
        <p:blipFill>
          <a:blip r:embed="rId2"/>
          <a:stretch>
            <a:fillRect/>
          </a:stretch>
        </p:blipFill>
        <p:spPr>
          <a:xfrm>
            <a:off x="1171575" y="2776537"/>
            <a:ext cx="4414838" cy="3733692"/>
          </a:xfrm>
          <a:prstGeom prst="rect">
            <a:avLst/>
          </a:prstGeom>
        </p:spPr>
      </p:pic>
      <p:graphicFrame>
        <p:nvGraphicFramePr>
          <p:cNvPr id="8" name="Table 7">
            <a:extLst>
              <a:ext uri="{FF2B5EF4-FFF2-40B4-BE49-F238E27FC236}">
                <a16:creationId xmlns:a16="http://schemas.microsoft.com/office/drawing/2014/main" id="{F18731DB-68B3-4DF2-84CE-D5351B924E9C}"/>
              </a:ext>
            </a:extLst>
          </p:cNvPr>
          <p:cNvGraphicFramePr>
            <a:graphicFrameLocks noGrp="1"/>
          </p:cNvGraphicFramePr>
          <p:nvPr>
            <p:extLst>
              <p:ext uri="{D42A27DB-BD31-4B8C-83A1-F6EECF244321}">
                <p14:modId xmlns:p14="http://schemas.microsoft.com/office/powerpoint/2010/main" val="3734088634"/>
              </p:ext>
            </p:extLst>
          </p:nvPr>
        </p:nvGraphicFramePr>
        <p:xfrm>
          <a:off x="5884164" y="2798064"/>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(T)&gt;p</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(T)=p</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(T)&lt;p</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FE3B8CF5-84C3-49B0-914F-4C013FD17188}"/>
              </a:ext>
            </a:extLst>
          </p:cNvPr>
          <p:cNvSpPr txBox="1"/>
          <p:nvPr/>
        </p:nvSpPr>
        <p:spPr>
          <a:xfrm>
            <a:off x="5884164" y="4529138"/>
            <a:ext cx="5969000" cy="923330"/>
          </a:xfrm>
          <a:prstGeom prst="rect">
            <a:avLst/>
          </a:prstGeom>
          <a:noFill/>
        </p:spPr>
        <p:txBody>
          <a:bodyPr wrap="square" rtlCol="0">
            <a:spAutoFit/>
          </a:bodyPr>
          <a:lstStyle/>
          <a:p>
            <a:r>
              <a:rPr lang="en-US" dirty="0"/>
              <a:t>The sold put option’s similarity to a long position in the underlying, with gains from price appreciation forgone in exchange for receiving a premium.</a:t>
            </a:r>
          </a:p>
        </p:txBody>
      </p:sp>
    </p:spTree>
    <p:extLst>
      <p:ext uri="{BB962C8B-B14F-4D97-AF65-F5344CB8AC3E}">
        <p14:creationId xmlns:p14="http://schemas.microsoft.com/office/powerpoint/2010/main" val="3173179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B823-0EF0-46E4-9F60-005D5AC1BDD7}"/>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7293CE9D-B04D-49F1-A836-A119A138CDCD}"/>
              </a:ext>
            </a:extLst>
          </p:cNvPr>
          <p:cNvSpPr>
            <a:spLocks noGrp="1"/>
          </p:cNvSpPr>
          <p:nvPr>
            <p:ph idx="1"/>
          </p:nvPr>
        </p:nvSpPr>
        <p:spPr>
          <a:xfrm>
            <a:off x="1024128" y="2286000"/>
            <a:ext cx="8018271" cy="4023360"/>
          </a:xfrm>
        </p:spPr>
        <p:txBody>
          <a:bodyPr>
            <a:normAutofit/>
          </a:bodyPr>
          <a:lstStyle/>
          <a:p>
            <a:r>
              <a:rPr lang="en-US" dirty="0" err="1"/>
              <a:t>Biomian</a:t>
            </a:r>
            <a:r>
              <a:rPr lang="en-US" dirty="0"/>
              <a:t> Limited is a Mumbai-based biotech company with common stock and listed futures and options on the National Stock Exchange (NSE). The </a:t>
            </a:r>
            <a:r>
              <a:rPr lang="en-US" dirty="0" err="1"/>
              <a:t>Viswan</a:t>
            </a:r>
            <a:r>
              <a:rPr lang="en-US" dirty="0"/>
              <a:t> Family Office (VFO) currently owns 10,000 </a:t>
            </a:r>
            <a:r>
              <a:rPr lang="en-US" dirty="0" err="1"/>
              <a:t>Biomian</a:t>
            </a:r>
            <a:r>
              <a:rPr lang="en-US" dirty="0"/>
              <a:t> common shares. VFO would like to reduce its long </a:t>
            </a:r>
            <a:r>
              <a:rPr lang="en-US" dirty="0" err="1"/>
              <a:t>Biomian</a:t>
            </a:r>
            <a:r>
              <a:rPr lang="en-US" dirty="0"/>
              <a:t> position and diversify its equity market exposure but will delay a cash sale of shares for tax reasons for six months.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099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graphs and numbers in 3D">
            <a:extLst>
              <a:ext uri="{FF2B5EF4-FFF2-40B4-BE49-F238E27FC236}">
                <a16:creationId xmlns:a16="http://schemas.microsoft.com/office/drawing/2014/main" id="{65D430B9-BE24-1B36-4174-1A2932B70414}"/>
              </a:ext>
            </a:extLst>
          </p:cNvPr>
          <p:cNvPicPr>
            <a:picLocks noChangeAspect="1"/>
          </p:cNvPicPr>
          <p:nvPr/>
        </p:nvPicPr>
        <p:blipFill rotWithShape="1">
          <a:blip r:embed="rId2">
            <a:duotone>
              <a:schemeClr val="bg2">
                <a:shade val="45000"/>
                <a:satMod val="135000"/>
              </a:schemeClr>
              <a:prstClr val="white"/>
            </a:duotone>
            <a:alphaModFix amt="40000"/>
          </a:blip>
          <a:srcRect t="9783" b="5948"/>
          <a:stretch/>
        </p:blipFill>
        <p:spPr>
          <a:xfrm>
            <a:off x="20" y="10"/>
            <a:ext cx="12191980" cy="6857989"/>
          </a:xfrm>
          <a:prstGeom prst="rect">
            <a:avLst/>
          </a:prstGeom>
        </p:spPr>
      </p:pic>
      <p:sp>
        <p:nvSpPr>
          <p:cNvPr id="2" name="Title 1">
            <a:extLst>
              <a:ext uri="{FF2B5EF4-FFF2-40B4-BE49-F238E27FC236}">
                <a16:creationId xmlns:a16="http://schemas.microsoft.com/office/drawing/2014/main" id="{B69A99D2-80CB-4D3D-8413-918085A9F21D}"/>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6C6269-C1D9-44CF-8583-A5CF15B8F9EC}"/>
              </a:ext>
            </a:extLst>
          </p:cNvPr>
          <p:cNvSpPr>
            <a:spLocks noGrp="1"/>
          </p:cNvSpPr>
          <p:nvPr>
            <p:ph idx="1"/>
          </p:nvPr>
        </p:nvSpPr>
        <p:spPr>
          <a:xfrm>
            <a:off x="1024128" y="2286000"/>
            <a:ext cx="9720073" cy="4023360"/>
          </a:xfrm>
        </p:spPr>
        <p:txBody>
          <a:bodyPr>
            <a:normAutofit/>
          </a:bodyPr>
          <a:lstStyle/>
          <a:p>
            <a:r>
              <a:rPr lang="en-US" sz="1700" b="1"/>
              <a:t>1. Which of the following derivative contracts available to VFO’s chief investment officer is best suited to reduce exposure to a decline in </a:t>
            </a:r>
            <a:r>
              <a:rPr lang="en-US" sz="1700" b="1" err="1"/>
              <a:t>Biomian’s</a:t>
            </a:r>
            <a:r>
              <a:rPr lang="en-US" sz="1700" b="1"/>
              <a:t> stock price in the next six months?</a:t>
            </a:r>
          </a:p>
          <a:p>
            <a:r>
              <a:rPr lang="en-US" sz="1700"/>
              <a:t>A. A short put position on </a:t>
            </a:r>
            <a:r>
              <a:rPr lang="en-US" sz="1700" err="1"/>
              <a:t>Biomian</a:t>
            </a:r>
            <a:r>
              <a:rPr lang="en-US" sz="1700"/>
              <a:t> stock that expires in six months</a:t>
            </a:r>
          </a:p>
          <a:p>
            <a:r>
              <a:rPr lang="en-US" sz="1700"/>
              <a:t>B. A long call position on </a:t>
            </a:r>
            <a:r>
              <a:rPr lang="en-US" sz="1700" err="1"/>
              <a:t>Biomian</a:t>
            </a:r>
            <a:r>
              <a:rPr lang="en-US" sz="1700"/>
              <a:t> stock that expires in six months</a:t>
            </a:r>
          </a:p>
          <a:p>
            <a:r>
              <a:rPr lang="en-US" sz="1700"/>
              <a:t>C. A short futures position in </a:t>
            </a:r>
            <a:r>
              <a:rPr lang="en-US" sz="1700" err="1"/>
              <a:t>Biomian</a:t>
            </a:r>
            <a:r>
              <a:rPr lang="en-US" sz="1700"/>
              <a:t> stock that settles in six months</a:t>
            </a:r>
          </a:p>
          <a:p>
            <a:r>
              <a:rPr lang="en-US" sz="1700" b="1"/>
              <a:t>2. VFO’s market strategist believes that </a:t>
            </a:r>
            <a:r>
              <a:rPr lang="en-US" sz="1700" b="1" err="1"/>
              <a:t>Biomian’s</a:t>
            </a:r>
            <a:r>
              <a:rPr lang="en-US" sz="1700" b="1"/>
              <a:t> share price will rise over the next six months but would like to protect against a decline in </a:t>
            </a:r>
            <a:r>
              <a:rPr lang="en-US" sz="1700" b="1" err="1"/>
              <a:t>Biomian’s</a:t>
            </a:r>
            <a:r>
              <a:rPr lang="en-US" sz="1700" b="1"/>
              <a:t> share price over the period. Which of the following positions is best suited for VFO to manage its existing </a:t>
            </a:r>
            <a:r>
              <a:rPr lang="en-US" sz="1700" b="1" err="1"/>
              <a:t>Biomian</a:t>
            </a:r>
            <a:r>
              <a:rPr lang="en-US" sz="1700" b="1"/>
              <a:t> exposure based on this view?</a:t>
            </a:r>
          </a:p>
          <a:p>
            <a:r>
              <a:rPr lang="en-US" sz="1700"/>
              <a:t>A. A long put position on </a:t>
            </a:r>
            <a:r>
              <a:rPr lang="en-US" sz="1700" err="1"/>
              <a:t>Biomian</a:t>
            </a:r>
            <a:r>
              <a:rPr lang="en-US" sz="1700"/>
              <a:t> stock that expires in six months</a:t>
            </a:r>
          </a:p>
          <a:p>
            <a:r>
              <a:rPr lang="en-US" sz="1700"/>
              <a:t>B. A short call position on </a:t>
            </a:r>
            <a:r>
              <a:rPr lang="en-US" sz="1700" err="1"/>
              <a:t>Biomian</a:t>
            </a:r>
            <a:r>
              <a:rPr lang="en-US" sz="1700"/>
              <a:t> stock that expires in six months</a:t>
            </a:r>
          </a:p>
          <a:p>
            <a:r>
              <a:rPr lang="en-US" sz="1700"/>
              <a:t>C. A long futures position in </a:t>
            </a:r>
            <a:r>
              <a:rPr lang="en-US" sz="1700" err="1"/>
              <a:t>Biomian</a:t>
            </a:r>
            <a:r>
              <a:rPr lang="en-US" sz="1700"/>
              <a:t> stock that settles in six months</a:t>
            </a:r>
          </a:p>
        </p:txBody>
      </p:sp>
    </p:spTree>
    <p:extLst>
      <p:ext uri="{BB962C8B-B14F-4D97-AF65-F5344CB8AC3E}">
        <p14:creationId xmlns:p14="http://schemas.microsoft.com/office/powerpoint/2010/main" val="1030349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 abstract financial digital analysis">
            <a:extLst>
              <a:ext uri="{FF2B5EF4-FFF2-40B4-BE49-F238E27FC236}">
                <a16:creationId xmlns:a16="http://schemas.microsoft.com/office/drawing/2014/main" id="{21EBB189-CB82-E30C-2A3A-36611F43DF06}"/>
              </a:ext>
            </a:extLst>
          </p:cNvPr>
          <p:cNvPicPr>
            <a:picLocks noChangeAspect="1"/>
          </p:cNvPicPr>
          <p:nvPr/>
        </p:nvPicPr>
        <p:blipFill rotWithShape="1">
          <a:blip r:embed="rId2">
            <a:duotone>
              <a:schemeClr val="bg2">
                <a:shade val="45000"/>
                <a:satMod val="135000"/>
              </a:schemeClr>
              <a:prstClr val="white"/>
            </a:duotone>
            <a:alphaModFix amt="40000"/>
          </a:blip>
          <a:srcRect l="1333" r="1" b="1"/>
          <a:stretch/>
        </p:blipFill>
        <p:spPr>
          <a:xfrm>
            <a:off x="20" y="10"/>
            <a:ext cx="12191980" cy="6857989"/>
          </a:xfrm>
          <a:prstGeom prst="rect">
            <a:avLst/>
          </a:prstGeom>
        </p:spPr>
      </p:pic>
      <p:sp>
        <p:nvSpPr>
          <p:cNvPr id="2" name="Title 1">
            <a:extLst>
              <a:ext uri="{FF2B5EF4-FFF2-40B4-BE49-F238E27FC236}">
                <a16:creationId xmlns:a16="http://schemas.microsoft.com/office/drawing/2014/main" id="{28FF5E7F-BE56-4C60-AC75-C8242D44C124}"/>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FDE17-4FC8-4FAD-9002-FF4B62EEDA00}"/>
              </a:ext>
            </a:extLst>
          </p:cNvPr>
          <p:cNvSpPr>
            <a:spLocks noGrp="1"/>
          </p:cNvSpPr>
          <p:nvPr>
            <p:ph idx="1"/>
          </p:nvPr>
        </p:nvSpPr>
        <p:spPr>
          <a:xfrm>
            <a:off x="1024128" y="2286000"/>
            <a:ext cx="9720073" cy="4023360"/>
          </a:xfrm>
        </p:spPr>
        <p:txBody>
          <a:bodyPr>
            <a:normAutofit/>
          </a:bodyPr>
          <a:lstStyle/>
          <a:p>
            <a:r>
              <a:rPr lang="en-US" b="1" dirty="0"/>
              <a:t>3. Assume that </a:t>
            </a:r>
            <a:r>
              <a:rPr lang="en-US" b="1" dirty="0" err="1"/>
              <a:t>Biomian</a:t>
            </a:r>
            <a:r>
              <a:rPr lang="en-US" b="1" dirty="0"/>
              <a:t> shares rise over the next six months. Which of the following statements about VFO’s derivative strategies under this scenario is most accurate?</a:t>
            </a:r>
          </a:p>
          <a:p>
            <a:r>
              <a:rPr lang="en-US" dirty="0"/>
              <a:t>A. A forward sale of </a:t>
            </a:r>
            <a:r>
              <a:rPr lang="en-US" dirty="0" err="1"/>
              <a:t>Biomian</a:t>
            </a:r>
            <a:r>
              <a:rPr lang="en-US" dirty="0"/>
              <a:t> shares in six months would be more profitable</a:t>
            </a:r>
          </a:p>
          <a:p>
            <a:r>
              <a:rPr lang="en-US" dirty="0"/>
              <a:t>than purchasing the right to sell </a:t>
            </a:r>
            <a:r>
              <a:rPr lang="en-US" dirty="0" err="1"/>
              <a:t>Biomian</a:t>
            </a:r>
            <a:r>
              <a:rPr lang="en-US" dirty="0"/>
              <a:t> shares in six months.</a:t>
            </a:r>
          </a:p>
          <a:p>
            <a:r>
              <a:rPr lang="en-US" dirty="0"/>
              <a:t>B. Purchasing the right to sell </a:t>
            </a:r>
            <a:r>
              <a:rPr lang="en-US" dirty="0" err="1"/>
              <a:t>Biomian</a:t>
            </a:r>
            <a:r>
              <a:rPr lang="en-US" dirty="0"/>
              <a:t> shares in six months would be more</a:t>
            </a:r>
          </a:p>
          <a:p>
            <a:r>
              <a:rPr lang="en-US" dirty="0"/>
              <a:t>profitable than a forward sale of </a:t>
            </a:r>
            <a:r>
              <a:rPr lang="en-US" dirty="0" err="1"/>
              <a:t>Biomian</a:t>
            </a:r>
            <a:r>
              <a:rPr lang="en-US" dirty="0"/>
              <a:t> shares in six months.</a:t>
            </a:r>
          </a:p>
          <a:p>
            <a:r>
              <a:rPr lang="en-US" dirty="0"/>
              <a:t>C. We do not have enough information to determine whether a forward sale or</a:t>
            </a:r>
          </a:p>
          <a:p>
            <a:r>
              <a:rPr lang="en-US" dirty="0"/>
              <a:t>the right to sell </a:t>
            </a:r>
            <a:r>
              <a:rPr lang="en-US" dirty="0" err="1"/>
              <a:t>Biomian</a:t>
            </a:r>
            <a:r>
              <a:rPr lang="en-US" dirty="0"/>
              <a:t> shares will be more profitable in six months.</a:t>
            </a:r>
          </a:p>
        </p:txBody>
      </p:sp>
    </p:spTree>
    <p:extLst>
      <p:ext uri="{BB962C8B-B14F-4D97-AF65-F5344CB8AC3E}">
        <p14:creationId xmlns:p14="http://schemas.microsoft.com/office/powerpoint/2010/main" val="1398909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5617-7CBB-4CE2-9591-6DC1FB08AA16}"/>
              </a:ext>
            </a:extLst>
          </p:cNvPr>
          <p:cNvSpPr>
            <a:spLocks noGrp="1"/>
          </p:cNvSpPr>
          <p:nvPr>
            <p:ph type="title"/>
          </p:nvPr>
        </p:nvSpPr>
        <p:spPr/>
        <p:txBody>
          <a:bodyPr>
            <a:normAutofit/>
          </a:bodyPr>
          <a:lstStyle/>
          <a:p>
            <a:r>
              <a:rPr lang="en-US" sz="4000" dirty="0"/>
              <a:t>practices</a:t>
            </a:r>
          </a:p>
        </p:txBody>
      </p:sp>
      <p:graphicFrame>
        <p:nvGraphicFramePr>
          <p:cNvPr id="5" name="Content Placeholder 2">
            <a:extLst>
              <a:ext uri="{FF2B5EF4-FFF2-40B4-BE49-F238E27FC236}">
                <a16:creationId xmlns:a16="http://schemas.microsoft.com/office/drawing/2014/main" id="{0741C8E3-E2C3-6292-4670-A64812C5D503}"/>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618626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sz="3500"/>
              <a:t>Credit Derivatives</a:t>
            </a:r>
            <a:br>
              <a:rPr lang="en-US" sz="3500"/>
            </a:br>
            <a:br>
              <a:rPr lang="en-US" sz="3500"/>
            </a:br>
            <a:endParaRPr lang="en-US" sz="350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u="sng" dirty="0">
                <a:solidFill>
                  <a:srgbClr val="FF0000"/>
                </a:solidFill>
              </a:rPr>
              <a:t>Credit Derivatives</a:t>
            </a:r>
          </a:p>
          <a:p>
            <a:pPr lvl="1"/>
            <a:endParaRPr lang="en-US" dirty="0"/>
          </a:p>
        </p:txBody>
      </p:sp>
      <p:pic>
        <p:nvPicPr>
          <p:cNvPr id="7" name="Graphic 6" descr="钱">
            <a:extLst>
              <a:ext uri="{FF2B5EF4-FFF2-40B4-BE49-F238E27FC236}">
                <a16:creationId xmlns:a16="http://schemas.microsoft.com/office/drawing/2014/main" id="{7AF4A644-82F3-5172-1944-F2B211D5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2303669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graphicFrame>
        <p:nvGraphicFramePr>
          <p:cNvPr id="5" name="Content Placeholder 2">
            <a:extLst>
              <a:ext uri="{FF2B5EF4-FFF2-40B4-BE49-F238E27FC236}">
                <a16:creationId xmlns:a16="http://schemas.microsoft.com/office/drawing/2014/main" id="{7F055E5E-A7AB-0AE3-3A53-3327F200CE4E}"/>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32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a:xfrm>
            <a:off x="1024129" y="585216"/>
            <a:ext cx="3779085" cy="1499616"/>
          </a:xfrm>
        </p:spPr>
        <p:txBody>
          <a:bodyPr>
            <a:normAutofit/>
          </a:bodyPr>
          <a:lstStyle/>
          <a:p>
            <a:r>
              <a:rPr lang="en-US">
                <a:solidFill>
                  <a:srgbClr val="FFFFFF"/>
                </a:solidFill>
              </a:rPr>
              <a:t>Credit Derivatives</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a:xfrm>
            <a:off x="1024129" y="2286000"/>
            <a:ext cx="3791711" cy="3931920"/>
          </a:xfrm>
        </p:spPr>
        <p:txBody>
          <a:bodyPr>
            <a:normAutofit/>
          </a:bodyPr>
          <a:lstStyle/>
          <a:p>
            <a:r>
              <a:rPr lang="en-US">
                <a:solidFill>
                  <a:srgbClr val="FFFFFF"/>
                </a:solidFill>
              </a:rPr>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pic>
        <p:nvPicPr>
          <p:cNvPr id="6" name="Picture 5">
            <a:extLst>
              <a:ext uri="{FF2B5EF4-FFF2-40B4-BE49-F238E27FC236}">
                <a16:creationId xmlns:a16="http://schemas.microsoft.com/office/drawing/2014/main" id="{C85C3C4A-E7D4-4AF4-B7F0-D2D98D18994B}"/>
              </a:ext>
            </a:extLst>
          </p:cNvPr>
          <p:cNvPicPr>
            <a:picLocks noChangeAspect="1"/>
          </p:cNvPicPr>
          <p:nvPr/>
        </p:nvPicPr>
        <p:blipFill>
          <a:blip r:embed="rId2"/>
          <a:stretch>
            <a:fillRect/>
          </a:stretch>
        </p:blipFill>
        <p:spPr>
          <a:xfrm>
            <a:off x="6096000" y="2084832"/>
            <a:ext cx="5475833" cy="1749853"/>
          </a:xfrm>
          <a:prstGeom prst="rect">
            <a:avLst/>
          </a:prstGeom>
        </p:spPr>
      </p:pic>
    </p:spTree>
    <p:extLst>
      <p:ext uri="{BB962C8B-B14F-4D97-AF65-F5344CB8AC3E}">
        <p14:creationId xmlns:p14="http://schemas.microsoft.com/office/powerpoint/2010/main" val="1905216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Magnifying glass showing decling performance">
            <a:extLst>
              <a:ext uri="{FF2B5EF4-FFF2-40B4-BE49-F238E27FC236}">
                <a16:creationId xmlns:a16="http://schemas.microsoft.com/office/drawing/2014/main" id="{5F12547E-7D42-0A6B-A0E2-45EE90C43628}"/>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a:xfrm>
            <a:off x="1024128" y="585216"/>
            <a:ext cx="9720072" cy="1499616"/>
          </a:xfrm>
        </p:spPr>
        <p:txBody>
          <a:bodyPr>
            <a:normAutofit/>
          </a:bodyPr>
          <a:lstStyle/>
          <a:p>
            <a:r>
              <a:rPr lang="en-US"/>
              <a:t>Credit Derivatives</a:t>
            </a:r>
          </a:p>
        </p:txBody>
      </p:sp>
      <p:cxnSp>
        <p:nvCxnSpPr>
          <p:cNvPr id="15" name="Straight Connector 14">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D8CD5FF-9E71-4F26-9564-8067DBDCB22A}"/>
              </a:ext>
            </a:extLst>
          </p:cNvPr>
          <p:cNvSpPr>
            <a:spLocks noGrp="1"/>
          </p:cNvSpPr>
          <p:nvPr>
            <p:ph idx="1"/>
          </p:nvPr>
        </p:nvSpPr>
        <p:spPr>
          <a:xfrm>
            <a:off x="1024128" y="2286000"/>
            <a:ext cx="9720073" cy="4023360"/>
          </a:xfrm>
        </p:spPr>
        <p:txBody>
          <a:bodyPr>
            <a:normAutofit/>
          </a:bodyPr>
          <a:lstStyle/>
          <a:p>
            <a:r>
              <a:rPr lang="en-US" sz="2800" dirty="0"/>
              <a:t>Characteristics:</a:t>
            </a:r>
          </a:p>
          <a:p>
            <a:r>
              <a:rPr lang="en-US" sz="2000" dirty="0"/>
              <a:t>Credit spreads depend on the </a:t>
            </a:r>
            <a:r>
              <a:rPr lang="en-US" sz="2000" dirty="0">
                <a:solidFill>
                  <a:srgbClr val="FF0000"/>
                </a:solidFill>
              </a:rPr>
              <a:t>probability of default (POD) </a:t>
            </a:r>
            <a:r>
              <a:rPr lang="en-US" sz="2000" dirty="0"/>
              <a:t>and the </a:t>
            </a:r>
            <a:r>
              <a:rPr lang="en-US" sz="2000" dirty="0">
                <a:solidFill>
                  <a:srgbClr val="FF0000"/>
                </a:solidFill>
              </a:rPr>
              <a:t>loss given default (LGD).</a:t>
            </a:r>
          </a:p>
          <a:p>
            <a:r>
              <a:rPr lang="en-US" sz="2000" dirty="0"/>
              <a:t>This contingent payment equals the issuer </a:t>
            </a:r>
            <a:r>
              <a:rPr lang="en-US" sz="2000" dirty="0">
                <a:solidFill>
                  <a:srgbClr val="FF0000"/>
                </a:solidFill>
              </a:rPr>
              <a:t>loss given default </a:t>
            </a:r>
            <a:r>
              <a:rPr lang="en-US" sz="2000" dirty="0"/>
              <a:t>for the CDS contract notional amount.</a:t>
            </a:r>
          </a:p>
          <a:p>
            <a:r>
              <a:rPr lang="en-US" sz="2000" dirty="0">
                <a:solidFill>
                  <a:srgbClr val="FF0000"/>
                </a:solidFill>
              </a:rPr>
              <a:t>A credit protection buyer </a:t>
            </a:r>
            <a:r>
              <a:rPr lang="en-US" sz="2000" dirty="0"/>
              <a:t>without the corresponding fixed-income exposure who</a:t>
            </a:r>
          </a:p>
          <a:p>
            <a:r>
              <a:rPr lang="en-US" sz="2000" dirty="0"/>
              <a:t>buys a CDS is seeking to </a:t>
            </a:r>
            <a:r>
              <a:rPr lang="en-US" sz="2000" dirty="0">
                <a:solidFill>
                  <a:srgbClr val="FF0000"/>
                </a:solidFill>
              </a:rPr>
              <a:t>gain from higher credit spreads </a:t>
            </a:r>
            <a:r>
              <a:rPr lang="en-US" sz="2000" dirty="0"/>
              <a:t>(which correspond to lower</a:t>
            </a:r>
          </a:p>
          <a:p>
            <a:r>
              <a:rPr lang="en-US" sz="2000" dirty="0"/>
              <a:t>cash bond prices) for an underlying issuer and is therefore </a:t>
            </a:r>
            <a:r>
              <a:rPr lang="en-US" sz="2000" dirty="0">
                <a:solidFill>
                  <a:srgbClr val="FF0000"/>
                </a:solidFill>
              </a:rPr>
              <a:t>short credit risk</a:t>
            </a:r>
            <a:r>
              <a:rPr lang="en-US" sz="2000" dirty="0"/>
              <a:t>.</a:t>
            </a:r>
          </a:p>
        </p:txBody>
      </p:sp>
    </p:spTree>
    <p:extLst>
      <p:ext uri="{BB962C8B-B14F-4D97-AF65-F5344CB8AC3E}">
        <p14:creationId xmlns:p14="http://schemas.microsoft.com/office/powerpoint/2010/main" val="2313806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CC79C36E-43F0-433E-C6C4-0384E095C1CB}"/>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4CA17B5B-6C34-4B33-847F-7CE7E1E2EEC5}"/>
              </a:ext>
            </a:extLst>
          </p:cNvPr>
          <p:cNvSpPr>
            <a:spLocks noGrp="1"/>
          </p:cNvSpPr>
          <p:nvPr>
            <p:ph type="title"/>
          </p:nvPr>
        </p:nvSpPr>
        <p:spPr>
          <a:xfrm>
            <a:off x="1024128" y="585216"/>
            <a:ext cx="9720072" cy="1499616"/>
          </a:xfrm>
        </p:spPr>
        <p:txBody>
          <a:bodyPr>
            <a:normAutofit/>
          </a:bodyPr>
          <a:lstStyle/>
          <a:p>
            <a:r>
              <a:rPr lang="en-US"/>
              <a:t>practices</a:t>
            </a:r>
            <a:endParaRPr lang="en-US" dirty="0"/>
          </a:p>
        </p:txBody>
      </p:sp>
      <p:cxnSp>
        <p:nvCxnSpPr>
          <p:cNvPr id="10" name="Straight Connector 9">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D810EB-3479-449D-9F75-388A2ACC46F3}"/>
              </a:ext>
            </a:extLst>
          </p:cNvPr>
          <p:cNvSpPr>
            <a:spLocks noGrp="1"/>
          </p:cNvSpPr>
          <p:nvPr>
            <p:ph idx="1"/>
          </p:nvPr>
        </p:nvSpPr>
        <p:spPr>
          <a:xfrm>
            <a:off x="1024128" y="2286000"/>
            <a:ext cx="9720073" cy="4023360"/>
          </a:xfrm>
        </p:spPr>
        <p:txBody>
          <a:bodyPr>
            <a:normAutofit/>
          </a:bodyPr>
          <a:lstStyle/>
          <a:p>
            <a:r>
              <a:rPr lang="en-US" dirty="0"/>
              <a:t>Describe how a credit protection seller’s position is similar to that of an underlying cash bond investment.</a:t>
            </a:r>
          </a:p>
        </p:txBody>
      </p:sp>
    </p:spTree>
    <p:extLst>
      <p:ext uri="{BB962C8B-B14F-4D97-AF65-F5344CB8AC3E}">
        <p14:creationId xmlns:p14="http://schemas.microsoft.com/office/powerpoint/2010/main" val="154661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5FAA-D3FA-4F1A-A02C-B784649F87C0}"/>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13F03F16-5ABE-42DD-82E6-746767ED24A7}"/>
              </a:ext>
            </a:extLst>
          </p:cNvPr>
          <p:cNvSpPr>
            <a:spLocks noGrp="1"/>
          </p:cNvSpPr>
          <p:nvPr>
            <p:ph idx="1"/>
          </p:nvPr>
        </p:nvSpPr>
        <p:spPr>
          <a:xfrm>
            <a:off x="1024128" y="2286000"/>
            <a:ext cx="8018271" cy="4023360"/>
          </a:xfrm>
        </p:spPr>
        <p:txBody>
          <a:bodyPr>
            <a:normAutofit/>
          </a:bodyPr>
          <a:lstStyle/>
          <a:p>
            <a:r>
              <a:rPr lang="en-US" dirty="0"/>
              <a:t>The forward, futures, or swap </a:t>
            </a:r>
            <a:r>
              <a:rPr lang="en-US" dirty="0">
                <a:solidFill>
                  <a:srgbClr val="FF0000"/>
                </a:solidFill>
              </a:rPr>
              <a:t>pricing</a:t>
            </a:r>
            <a:r>
              <a:rPr lang="en-US" dirty="0"/>
              <a:t> is a concept that represents the fixed</a:t>
            </a:r>
            <a:r>
              <a:rPr lang="zh-CN" altLang="en-US" dirty="0"/>
              <a:t> </a:t>
            </a:r>
            <a:r>
              <a:rPr lang="en-US" dirty="0"/>
              <a:t>price or rate at which the underlying will be purchased at a later date.</a:t>
            </a:r>
          </a:p>
          <a:p>
            <a:r>
              <a:rPr lang="en-US" dirty="0">
                <a:solidFill>
                  <a:srgbClr val="FF0000"/>
                </a:solidFill>
              </a:rPr>
              <a:t>Opportunity cost </a:t>
            </a:r>
            <a:r>
              <a:rPr lang="en-US" dirty="0"/>
              <a:t>(risk-free interest rate, r)</a:t>
            </a:r>
          </a:p>
          <a:p>
            <a:r>
              <a:rPr lang="en-US" dirty="0">
                <a:solidFill>
                  <a:srgbClr val="FF0000"/>
                </a:solidFill>
              </a:rPr>
              <a:t>Other costs of ownership </a:t>
            </a:r>
            <a:r>
              <a:rPr lang="en-US" dirty="0"/>
              <a:t>(C):Owners of some underlying assets, such as physical commodities, must incur storage, transportation, insurance, and/or spoilage costs.</a:t>
            </a:r>
          </a:p>
          <a:p>
            <a:r>
              <a:rPr lang="en-US" dirty="0">
                <a:solidFill>
                  <a:srgbClr val="FF0000"/>
                </a:solidFill>
              </a:rPr>
              <a:t>Benefits of ownership </a:t>
            </a:r>
            <a:r>
              <a:rPr lang="en-US" dirty="0"/>
              <a:t>(B):Stock dividends or bond coupons are examples of cash flow benefits.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005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DC16-4213-4A27-BDBB-D9570CE80D4D}"/>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D3A0DF5E-F7E1-491C-9550-A5CA7813EC43}"/>
              </a:ext>
            </a:extLst>
          </p:cNvPr>
          <p:cNvSpPr>
            <a:spLocks noGrp="1"/>
          </p:cNvSpPr>
          <p:nvPr>
            <p:ph idx="1"/>
          </p:nvPr>
        </p:nvSpPr>
        <p:spPr>
          <a:xfrm>
            <a:off x="1024128" y="2286000"/>
            <a:ext cx="8018271" cy="4023360"/>
          </a:xfrm>
        </p:spPr>
        <p:txBody>
          <a:bodyPr>
            <a:normAutofit/>
          </a:bodyPr>
          <a:lstStyle/>
          <a:p>
            <a:pPr marL="0" indent="0">
              <a:buNone/>
            </a:pPr>
            <a:r>
              <a:rPr lang="en-US" sz="2000" dirty="0"/>
              <a:t>For underlying assets with ownership benefits or benefit (B) or costs (C) expressed as a known amount in present value terms at t = 0—shown as PV()</a:t>
            </a:r>
            <a:r>
              <a:rPr lang="en-US" sz="2000" baseline="-25000" dirty="0"/>
              <a:t>0</a:t>
            </a:r>
            <a:r>
              <a:rPr lang="en-US" sz="2000" dirty="0"/>
              <a:t>—the relationship between spot and forward prices in discrete compounding terms can be shown as </a:t>
            </a: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sz="2000" b="1" dirty="0">
                <a:solidFill>
                  <a:srgbClr val="FF0000"/>
                </a:solidFill>
              </a:rPr>
              <a:t>*(1+r)</a:t>
            </a:r>
            <a:r>
              <a:rPr lang="en-US" sz="2000" b="1" baseline="30000" dirty="0">
                <a:solidFill>
                  <a:srgbClr val="FF0000"/>
                </a:solidFill>
              </a:rPr>
              <a:t>T</a:t>
            </a:r>
            <a:endParaRPr lang="en-US" sz="2000" dirty="0">
              <a:solidFill>
                <a:srgbClr val="FF0000"/>
              </a:solidFill>
            </a:endParaRP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sz="2000" b="1" dirty="0">
                <a:solidFill>
                  <a:srgbClr val="FF0000"/>
                </a:solidFill>
              </a:rPr>
              <a:t>+PVC</a:t>
            </a:r>
            <a:r>
              <a:rPr lang="en-US" sz="2000" b="1" baseline="-25000" dirty="0">
                <a:solidFill>
                  <a:srgbClr val="FF0000"/>
                </a:solidFill>
              </a:rPr>
              <a:t>0</a:t>
            </a:r>
            <a:r>
              <a:rPr lang="en-US" sz="2000" b="1" dirty="0">
                <a:solidFill>
                  <a:srgbClr val="FF0000"/>
                </a:solidFill>
              </a:rPr>
              <a:t>-PVB</a:t>
            </a:r>
            <a:r>
              <a:rPr lang="en-US" sz="2000" b="1" baseline="-25000" dirty="0">
                <a:solidFill>
                  <a:srgbClr val="FF0000"/>
                </a:solidFill>
              </a:rPr>
              <a:t>0</a:t>
            </a:r>
            <a:r>
              <a:rPr lang="en-US" sz="2000" b="1" dirty="0">
                <a:solidFill>
                  <a:srgbClr val="FF0000"/>
                </a:solidFill>
              </a:rPr>
              <a:t>)*(1+r)</a:t>
            </a:r>
            <a:r>
              <a:rPr lang="en-US" sz="2000" b="1" baseline="30000" dirty="0">
                <a:solidFill>
                  <a:srgbClr val="FF0000"/>
                </a:solidFill>
              </a:rPr>
              <a:t>T</a:t>
            </a:r>
          </a:p>
          <a:p>
            <a:pPr marL="0" indent="0">
              <a:buNone/>
            </a:pPr>
            <a:r>
              <a:rPr lang="en-US" sz="2000" dirty="0"/>
              <a:t>For benefit (B) and cost (c) expressed as rates of return, the relationship between spot and forward prices under continuous compounding is</a:t>
            </a: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altLang="zh-CN" sz="2000" b="1" dirty="0">
                <a:solidFill>
                  <a:srgbClr val="FF0000"/>
                </a:solidFill>
              </a:rPr>
              <a:t>e</a:t>
            </a:r>
            <a:r>
              <a:rPr lang="en-US" altLang="zh-CN" sz="2000" b="1" baseline="30000" dirty="0">
                <a:solidFill>
                  <a:srgbClr val="FF0000"/>
                </a:solidFill>
              </a:rPr>
              <a:t>r*T</a:t>
            </a:r>
            <a:endParaRPr lang="en-US" sz="2000" b="1" dirty="0">
              <a:solidFill>
                <a:srgbClr val="FF0000"/>
              </a:solidFill>
            </a:endParaRP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altLang="zh-CN" sz="2000" b="1" dirty="0">
                <a:solidFill>
                  <a:srgbClr val="FF0000"/>
                </a:solidFill>
              </a:rPr>
              <a:t>e</a:t>
            </a:r>
            <a:r>
              <a:rPr lang="en-US" altLang="zh-CN" sz="2000" b="1" baseline="30000" dirty="0">
                <a:solidFill>
                  <a:srgbClr val="FF0000"/>
                </a:solidFill>
              </a:rPr>
              <a:t>(</a:t>
            </a:r>
            <a:r>
              <a:rPr lang="en-US" altLang="zh-CN" sz="2000" b="1" baseline="30000" dirty="0" err="1">
                <a:solidFill>
                  <a:srgbClr val="FF0000"/>
                </a:solidFill>
              </a:rPr>
              <a:t>r+C-B</a:t>
            </a:r>
            <a:r>
              <a:rPr lang="en-US" altLang="zh-CN" sz="2000" b="1" baseline="30000" dirty="0">
                <a:solidFill>
                  <a:srgbClr val="FF0000"/>
                </a:solidFill>
              </a:rPr>
              <a:t>)*T</a:t>
            </a:r>
            <a:endParaRPr lang="en-US" sz="2000" b="1" baseline="30000" dirty="0">
              <a:solidFill>
                <a:srgbClr val="FF0000"/>
              </a:solidFill>
            </a:endParaRPr>
          </a:p>
          <a:p>
            <a:endParaRPr lang="en-US" sz="2000" baseline="30000" dirty="0"/>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52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C7C5-1409-4652-982C-BEBCE05D0C6A}"/>
              </a:ext>
            </a:extLst>
          </p:cNvPr>
          <p:cNvSpPr>
            <a:spLocks noGrp="1"/>
          </p:cNvSpPr>
          <p:nvPr>
            <p:ph type="title"/>
          </p:nvPr>
        </p:nvSpPr>
        <p:spPr/>
        <p:txBody>
          <a:bodyPr>
            <a:normAutofit/>
          </a:bodyPr>
          <a:lstStyle/>
          <a:p>
            <a:r>
              <a:rPr lang="en-US" sz="4000" dirty="0"/>
              <a:t>Pricing and valuation of forward</a:t>
            </a:r>
          </a:p>
        </p:txBody>
      </p:sp>
      <p:graphicFrame>
        <p:nvGraphicFramePr>
          <p:cNvPr id="5" name="Content Placeholder 2">
            <a:extLst>
              <a:ext uri="{FF2B5EF4-FFF2-40B4-BE49-F238E27FC236}">
                <a16:creationId xmlns:a16="http://schemas.microsoft.com/office/drawing/2014/main" id="{AE9D2EAF-8251-5795-22F3-FD99A38F5557}"/>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854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38C88-C1E0-463B-A933-FD379FF1EB09}"/>
              </a:ext>
            </a:extLst>
          </p:cNvPr>
          <p:cNvSpPr>
            <a:spLocks noGrp="1"/>
          </p:cNvSpPr>
          <p:nvPr>
            <p:ph type="title"/>
          </p:nvPr>
        </p:nvSpPr>
        <p:spPr>
          <a:xfrm>
            <a:off x="310039" y="640080"/>
            <a:ext cx="3429855" cy="5613236"/>
          </a:xfrm>
        </p:spPr>
        <p:txBody>
          <a:bodyPr anchor="ctr">
            <a:normAutofit/>
          </a:bodyPr>
          <a:lstStyle/>
          <a:p>
            <a:r>
              <a:rPr lang="en-US">
                <a:solidFill>
                  <a:srgbClr val="FFFFFF"/>
                </a:solidFill>
              </a:rPr>
              <a:t>Pricing and valuation of forward</a:t>
            </a:r>
          </a:p>
        </p:txBody>
      </p:sp>
      <p:sp>
        <p:nvSpPr>
          <p:cNvPr id="3" name="Content Placeholder 2">
            <a:extLst>
              <a:ext uri="{FF2B5EF4-FFF2-40B4-BE49-F238E27FC236}">
                <a16:creationId xmlns:a16="http://schemas.microsoft.com/office/drawing/2014/main" id="{ACD318D9-D4F9-452E-9111-0D565BD2631C}"/>
              </a:ext>
            </a:extLst>
          </p:cNvPr>
          <p:cNvSpPr>
            <a:spLocks noGrp="1"/>
          </p:cNvSpPr>
          <p:nvPr>
            <p:ph idx="1"/>
          </p:nvPr>
        </p:nvSpPr>
        <p:spPr>
          <a:xfrm>
            <a:off x="4699818" y="640080"/>
            <a:ext cx="7172138" cy="3745107"/>
          </a:xfrm>
        </p:spPr>
        <p:txBody>
          <a:bodyPr>
            <a:normAutofit/>
          </a:bodyPr>
          <a:lstStyle/>
          <a:p>
            <a:r>
              <a:rPr lang="en-US" altLang="zh-CN" dirty="0"/>
              <a:t>fc/dc, price currency/base currency                 </a:t>
            </a:r>
          </a:p>
          <a:p>
            <a:r>
              <a:rPr lang="en-US" altLang="zh-CN" dirty="0"/>
              <a:t>USD/EUR=1.2 USD1.2=EUR1</a:t>
            </a:r>
          </a:p>
          <a:p>
            <a:r>
              <a:rPr lang="en-US" dirty="0"/>
              <a:t>A long FX forward position involves the purchase of the base currency and the sale</a:t>
            </a:r>
            <a:r>
              <a:rPr lang="zh-CN" altLang="en-US" dirty="0"/>
              <a:t> </a:t>
            </a:r>
            <a:r>
              <a:rPr lang="en-US" dirty="0"/>
              <a:t>of the price currency.</a:t>
            </a:r>
          </a:p>
          <a:p>
            <a:r>
              <a:rPr lang="en-US" sz="2800" b="1" dirty="0">
                <a:solidFill>
                  <a:srgbClr val="FF0000"/>
                </a:solidFill>
              </a:rPr>
              <a:t>F</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(T)=S</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*e</a:t>
            </a:r>
            <a:r>
              <a:rPr lang="en-US" sz="2800" b="1" baseline="30000" dirty="0">
                <a:solidFill>
                  <a:srgbClr val="FF0000"/>
                </a:solidFill>
              </a:rPr>
              <a:t>(r</a:t>
            </a:r>
            <a:r>
              <a:rPr lang="en-US" sz="2800" b="1" baseline="-25000" dirty="0">
                <a:solidFill>
                  <a:srgbClr val="FF0000"/>
                </a:solidFill>
              </a:rPr>
              <a:t>f</a:t>
            </a:r>
            <a:r>
              <a:rPr lang="en-US" sz="2800" b="1" baseline="30000" dirty="0">
                <a:solidFill>
                  <a:srgbClr val="FF0000"/>
                </a:solidFill>
              </a:rPr>
              <a:t>-</a:t>
            </a:r>
            <a:r>
              <a:rPr lang="en-US" sz="2800" b="1" baseline="30000" dirty="0" err="1">
                <a:solidFill>
                  <a:srgbClr val="FF0000"/>
                </a:solidFill>
              </a:rPr>
              <a:t>r</a:t>
            </a:r>
            <a:r>
              <a:rPr lang="en-US" sz="2800" b="1" baseline="-25000" dirty="0" err="1">
                <a:solidFill>
                  <a:srgbClr val="FF0000"/>
                </a:solidFill>
              </a:rPr>
              <a:t>d</a:t>
            </a:r>
            <a:r>
              <a:rPr lang="en-US" sz="2800" b="1" baseline="30000" dirty="0">
                <a:solidFill>
                  <a:srgbClr val="FF0000"/>
                </a:solidFill>
              </a:rPr>
              <a:t>)T</a:t>
            </a:r>
          </a:p>
        </p:txBody>
      </p:sp>
      <p:pic>
        <p:nvPicPr>
          <p:cNvPr id="5" name="Picture 4" descr="表格&#10;&#10;描述已自动生成">
            <a:extLst>
              <a:ext uri="{FF2B5EF4-FFF2-40B4-BE49-F238E27FC236}">
                <a16:creationId xmlns:a16="http://schemas.microsoft.com/office/drawing/2014/main" id="{1B4BDE04-8592-4349-8C26-C5A41BAF6FAA}"/>
              </a:ext>
            </a:extLst>
          </p:cNvPr>
          <p:cNvPicPr>
            <a:picLocks noChangeAspect="1"/>
          </p:cNvPicPr>
          <p:nvPr/>
        </p:nvPicPr>
        <p:blipFill>
          <a:blip r:embed="rId2"/>
          <a:stretch>
            <a:fillRect/>
          </a:stretch>
        </p:blipFill>
        <p:spPr>
          <a:xfrm>
            <a:off x="4699818" y="3304608"/>
            <a:ext cx="5915708" cy="1685977"/>
          </a:xfrm>
          <a:prstGeom prst="rect">
            <a:avLst/>
          </a:prstGeom>
        </p:spPr>
      </p:pic>
    </p:spTree>
    <p:extLst>
      <p:ext uri="{BB962C8B-B14F-4D97-AF65-F5344CB8AC3E}">
        <p14:creationId xmlns:p14="http://schemas.microsoft.com/office/powerpoint/2010/main" val="2342641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C67E-1ADA-4B4D-B88C-791820C4743B}"/>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D7CB2FB7-2741-41B6-B209-0C9D74B5EBAF}"/>
              </a:ext>
            </a:extLst>
          </p:cNvPr>
          <p:cNvSpPr>
            <a:spLocks noGrp="1"/>
          </p:cNvSpPr>
          <p:nvPr>
            <p:ph idx="1"/>
          </p:nvPr>
        </p:nvSpPr>
        <p:spPr>
          <a:xfrm>
            <a:off x="1024128" y="2286000"/>
            <a:ext cx="8018271" cy="4023360"/>
          </a:xfrm>
        </p:spPr>
        <p:txBody>
          <a:bodyPr>
            <a:normAutofit/>
          </a:bodyPr>
          <a:lstStyle/>
          <a:p>
            <a:r>
              <a:rPr lang="en-US" dirty="0"/>
              <a:t>Assume the current AUD/USD spot price is 1.3335. The Australian dollar is the price currency or foreign currency, and the US dollar is the base or domestic currency (AUD1.3335 = USD1). The six-month Australian dollar risk-free rate is 0.05%, and the six-month US dollar risk-free rate is 0.20%.</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3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Angled shot of pen on a graph">
            <a:extLst>
              <a:ext uri="{FF2B5EF4-FFF2-40B4-BE49-F238E27FC236}">
                <a16:creationId xmlns:a16="http://schemas.microsoft.com/office/drawing/2014/main" id="{BCFAF96D-41C5-B839-C554-B7E21864A018}"/>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B97CF053-FED7-48E2-A00B-BBB5E8B473DC}"/>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4D2138-8CC3-4F9F-9181-583CABEC6842}"/>
              </a:ext>
            </a:extLst>
          </p:cNvPr>
          <p:cNvSpPr>
            <a:spLocks noGrp="1"/>
          </p:cNvSpPr>
          <p:nvPr>
            <p:ph idx="1"/>
          </p:nvPr>
        </p:nvSpPr>
        <p:spPr>
          <a:xfrm>
            <a:off x="1024128" y="2286000"/>
            <a:ext cx="9720073" cy="4023360"/>
          </a:xfrm>
        </p:spPr>
        <p:txBody>
          <a:bodyPr>
            <a:normAutofit/>
          </a:bodyPr>
          <a:lstStyle/>
          <a:p>
            <a:r>
              <a:rPr lang="en-US" dirty="0"/>
              <a:t>This mark-to-market value of a contract reflects the change in the underlying price and other factors that would result in a gain or loss to a counterparty if the forward contract were to be settled immediately.</a:t>
            </a:r>
          </a:p>
          <a:p>
            <a:r>
              <a:rPr lang="en-US" dirty="0"/>
              <a:t>Pricing and Valuation of Forward Contracts at </a:t>
            </a:r>
            <a:r>
              <a:rPr lang="en-US" dirty="0">
                <a:solidFill>
                  <a:srgbClr val="FF0000"/>
                </a:solidFill>
              </a:rPr>
              <a:t>Initiation</a:t>
            </a:r>
            <a:r>
              <a:rPr lang="en-US" dirty="0"/>
              <a:t>:</a:t>
            </a:r>
          </a:p>
          <a:p>
            <a:r>
              <a:rPr lang="en-US" dirty="0">
                <a:solidFill>
                  <a:srgbClr val="FF0000"/>
                </a:solidFill>
              </a:rPr>
              <a:t>V</a:t>
            </a:r>
            <a:r>
              <a:rPr lang="en-US" baseline="-25000" dirty="0">
                <a:solidFill>
                  <a:srgbClr val="FF0000"/>
                </a:solidFill>
              </a:rPr>
              <a:t>0</a:t>
            </a:r>
            <a:r>
              <a:rPr lang="en-US" dirty="0">
                <a:solidFill>
                  <a:srgbClr val="FF0000"/>
                </a:solidFill>
              </a:rPr>
              <a:t>(T) = 0</a:t>
            </a:r>
          </a:p>
          <a:p>
            <a:r>
              <a:rPr lang="en-US" dirty="0"/>
              <a:t>Pricing and Valuation of Forward Contracts at </a:t>
            </a:r>
            <a:r>
              <a:rPr lang="en-US" dirty="0">
                <a:solidFill>
                  <a:srgbClr val="FF0000"/>
                </a:solidFill>
              </a:rPr>
              <a:t>Maturity</a:t>
            </a:r>
            <a:r>
              <a:rPr lang="en-US" dirty="0"/>
              <a: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a:t>
            </a:r>
          </a:p>
          <a:p>
            <a:endParaRPr lang="en-US" dirty="0"/>
          </a:p>
          <a:p>
            <a:endParaRPr lang="en-US" dirty="0"/>
          </a:p>
          <a:p>
            <a:endParaRPr lang="en-US" dirty="0"/>
          </a:p>
        </p:txBody>
      </p:sp>
    </p:spTree>
    <p:extLst>
      <p:ext uri="{BB962C8B-B14F-4D97-AF65-F5344CB8AC3E}">
        <p14:creationId xmlns:p14="http://schemas.microsoft.com/office/powerpoint/2010/main" val="3700723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2D259109-80FB-1BC8-849D-98789A94E4F1}"/>
              </a:ext>
            </a:extLst>
          </p:cNvPr>
          <p:cNvPicPr>
            <a:picLocks noChangeAspect="1"/>
          </p:cNvPicPr>
          <p:nvPr/>
        </p:nvPicPr>
        <p:blipFill rotWithShape="1">
          <a:blip r:embed="rId2">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6AB1859F-1B7B-4EF2-B38C-4347693C57A0}"/>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7072C0-88A0-4004-90A9-A48EFC192439}"/>
              </a:ext>
            </a:extLst>
          </p:cNvPr>
          <p:cNvSpPr>
            <a:spLocks noGrp="1"/>
          </p:cNvSpPr>
          <p:nvPr>
            <p:ph idx="1"/>
          </p:nvPr>
        </p:nvSpPr>
        <p:spPr>
          <a:xfrm>
            <a:off x="1024128" y="2286000"/>
            <a:ext cx="9720073" cy="4023360"/>
          </a:xfrm>
        </p:spPr>
        <p:txBody>
          <a:bodyPr>
            <a:normAutofit/>
          </a:bodyPr>
          <a:lstStyle/>
          <a:p>
            <a:r>
              <a:rPr lang="en-US" dirty="0"/>
              <a:t>The mark-to-market value of a contract at any point in time from inception to maturity, Vt(T), reflects the relationship between the current spot price at time t (St) and the present value of the forward price at time t discounted at the current risk-free rate.</a:t>
            </a:r>
          </a:p>
          <a:p>
            <a:r>
              <a:rPr lang="en-US" dirty="0"/>
              <a:t>Pricing and Valuation of Forward Contracts during the Life of the Contract: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(T)(1 + r)</a:t>
            </a:r>
            <a:r>
              <a:rPr lang="en-US" baseline="30000" dirty="0">
                <a:solidFill>
                  <a:srgbClr val="FF0000"/>
                </a:solidFill>
              </a:rPr>
              <a:t>-(T-t)</a:t>
            </a:r>
          </a:p>
          <a:p>
            <a:r>
              <a:rPr lang="en-US" dirty="0"/>
              <a:t>Pricing and Valuation of Forward Contracts with Additional Costs or Benefit: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a:t>
            </a:r>
            <a:r>
              <a:rPr lang="en-US" dirty="0" err="1">
                <a:solidFill>
                  <a:srgbClr val="FF0000"/>
                </a:solidFill>
              </a:rPr>
              <a:t>PVB</a:t>
            </a:r>
            <a:r>
              <a:rPr lang="en-US" baseline="-25000" dirty="0" err="1">
                <a:solidFill>
                  <a:srgbClr val="FF0000"/>
                </a:solidFill>
              </a:rPr>
              <a:t>t</a:t>
            </a:r>
            <a:r>
              <a:rPr lang="en-US" dirty="0">
                <a:solidFill>
                  <a:srgbClr val="FF0000"/>
                </a:solidFill>
              </a:rPr>
              <a:t>+ </a:t>
            </a:r>
            <a:r>
              <a:rPr lang="en-US" dirty="0" err="1">
                <a:solidFill>
                  <a:srgbClr val="FF0000"/>
                </a:solidFill>
              </a:rPr>
              <a:t>PVC</a:t>
            </a:r>
            <a:r>
              <a:rPr lang="en-US" baseline="-25000" dirty="0" err="1">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(T)(1 + r)</a:t>
            </a:r>
            <a:r>
              <a:rPr lang="en-US" baseline="30000" dirty="0">
                <a:solidFill>
                  <a:srgbClr val="FF0000"/>
                </a:solidFill>
              </a:rPr>
              <a:t>-(T-t)</a:t>
            </a:r>
          </a:p>
          <a:p>
            <a:endParaRPr lang="en-US" baseline="30000" dirty="0"/>
          </a:p>
        </p:txBody>
      </p:sp>
    </p:spTree>
    <p:extLst>
      <p:ext uri="{BB962C8B-B14F-4D97-AF65-F5344CB8AC3E}">
        <p14:creationId xmlns:p14="http://schemas.microsoft.com/office/powerpoint/2010/main" val="3710483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8676B16B-A843-7DF5-4624-8262FDDA622C}"/>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D19AF79F-38A7-422A-AA21-0F6DC9F09FC3}"/>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FB3E75-1B4A-4CC9-944D-FE1440DD3CC0}"/>
              </a:ext>
            </a:extLst>
          </p:cNvPr>
          <p:cNvSpPr>
            <a:spLocks noGrp="1"/>
          </p:cNvSpPr>
          <p:nvPr>
            <p:ph idx="1"/>
          </p:nvPr>
        </p:nvSpPr>
        <p:spPr>
          <a:xfrm>
            <a:off x="1024128" y="2286000"/>
            <a:ext cx="9720073" cy="4023360"/>
          </a:xfrm>
        </p:spPr>
        <p:txBody>
          <a:bodyPr>
            <a:normAutofit/>
          </a:bodyPr>
          <a:lstStyle/>
          <a:p>
            <a:r>
              <a:rPr lang="en-US" dirty="0"/>
              <a:t>VFO enters into a six-month forward contract with a financial intermediary to sell </a:t>
            </a:r>
            <a:r>
              <a:rPr lang="en-US" dirty="0" err="1"/>
              <a:t>Biomian</a:t>
            </a:r>
            <a:r>
              <a:rPr lang="en-US" dirty="0"/>
              <a:t> shares at F0(T) = INR300.84 per share. The spot price at t = 0 is INR295 per share and the risk-free rate is 4%.</a:t>
            </a:r>
          </a:p>
          <a:p>
            <a:r>
              <a:rPr lang="en-US" dirty="0"/>
              <a:t>1. Calculate the forward contract MTM from VFO’s perspective in three months (t = 0.25) if </a:t>
            </a:r>
            <a:r>
              <a:rPr lang="en-US" dirty="0" err="1"/>
              <a:t>Biomian’s</a:t>
            </a:r>
            <a:r>
              <a:rPr lang="en-US" dirty="0"/>
              <a:t> spot price (St) falls to INR285 per share.</a:t>
            </a:r>
          </a:p>
          <a:p>
            <a:r>
              <a:rPr lang="en-US" dirty="0"/>
              <a:t>2. Show the forward contract MTM from VFO’s perspective in Question (1) if the risk-free rate doubles from 4% to 8%, and interpret the results.</a:t>
            </a:r>
          </a:p>
        </p:txBody>
      </p:sp>
    </p:spTree>
    <p:extLst>
      <p:ext uri="{BB962C8B-B14F-4D97-AF65-F5344CB8AC3E}">
        <p14:creationId xmlns:p14="http://schemas.microsoft.com/office/powerpoint/2010/main" val="1948890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E75D6195-F2FA-5F78-3BD6-461701448AC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A4ED4B43-E25A-46B5-92AE-1702C1D940B9}"/>
              </a:ext>
            </a:extLst>
          </p:cNvPr>
          <p:cNvSpPr>
            <a:spLocks noGrp="1"/>
          </p:cNvSpPr>
          <p:nvPr>
            <p:ph type="title"/>
          </p:nvPr>
        </p:nvSpPr>
        <p:spPr>
          <a:xfrm>
            <a:off x="1024128" y="585216"/>
            <a:ext cx="9720072" cy="1499616"/>
          </a:xfrm>
        </p:spPr>
        <p:txBody>
          <a:bodyPr>
            <a:normAutofit/>
          </a:bodyPr>
          <a:lstStyle/>
          <a:p>
            <a:r>
              <a:rPr lang="en-US" dirty="0"/>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1C6A0F-B006-463D-BFE1-E1169E836FA1}"/>
              </a:ext>
            </a:extLst>
          </p:cNvPr>
          <p:cNvSpPr>
            <a:spLocks noGrp="1"/>
          </p:cNvSpPr>
          <p:nvPr>
            <p:ph idx="1"/>
          </p:nvPr>
        </p:nvSpPr>
        <p:spPr>
          <a:xfrm>
            <a:off x="1024128" y="2286000"/>
            <a:ext cx="9720073" cy="4023360"/>
          </a:xfrm>
        </p:spPr>
        <p:txBody>
          <a:bodyPr>
            <a:normAutofit/>
          </a:bodyPr>
          <a:lstStyle/>
          <a:p>
            <a:r>
              <a:rPr lang="en-US" dirty="0" err="1"/>
              <a:t>Hightest</a:t>
            </a:r>
            <a:r>
              <a:rPr lang="en-US" dirty="0"/>
              <a:t> Capital agreed to deliver 1,000 Unilever (UL) shares to a financial intermediary in six months under a forward contract at a price of EUR 50,631.10, or EUR 50.6311 per share. Unilever pays a quarterly dividend of EUR 0.30 three months after contract inception and at time T, and the risk-free rate (r) is 5%. Calculate the forward contract breakeven price, St, where Vt(T) = MTM = 0 four months after contract inception if the risk-free rate, r, remains unchanged at 5%.</a:t>
            </a:r>
          </a:p>
        </p:txBody>
      </p:sp>
    </p:spTree>
    <p:extLst>
      <p:ext uri="{BB962C8B-B14F-4D97-AF65-F5344CB8AC3E}">
        <p14:creationId xmlns:p14="http://schemas.microsoft.com/office/powerpoint/2010/main" val="3915080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72B8-6634-407B-970A-02D4481182F3}"/>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D7207D9F-BCCF-4476-AE47-B89EDD5A18C7}"/>
              </a:ext>
            </a:extLst>
          </p:cNvPr>
          <p:cNvSpPr>
            <a:spLocks noGrp="1"/>
          </p:cNvSpPr>
          <p:nvPr>
            <p:ph idx="1"/>
          </p:nvPr>
        </p:nvSpPr>
        <p:spPr>
          <a:xfrm>
            <a:off x="1024128" y="2286000"/>
            <a:ext cx="8018271" cy="4023360"/>
          </a:xfrm>
        </p:spPr>
        <p:txBody>
          <a:bodyPr>
            <a:normAutofit/>
          </a:bodyPr>
          <a:lstStyle/>
          <a:p>
            <a:r>
              <a:rPr lang="en-US" dirty="0"/>
              <a:t>At any given time t, the MTM value of the FX forward is the difference between the current spot FX price (</a:t>
            </a:r>
            <a:r>
              <a:rPr lang="en-US" dirty="0" err="1"/>
              <a:t>St,f</a:t>
            </a:r>
            <a:r>
              <a:rPr lang="en-US" dirty="0"/>
              <a:t>/d) and the present value of the forward price discounted by the current difference in risk-free rates (rf − rd) for the remaining period through maturity.</a:t>
            </a:r>
          </a:p>
          <a:p>
            <a:r>
              <a:rPr lang="en-US" sz="2800" dirty="0">
                <a:solidFill>
                  <a:srgbClr val="FF0000"/>
                </a:solidFill>
              </a:rPr>
              <a:t>V</a:t>
            </a:r>
            <a:r>
              <a:rPr lang="en-US" sz="2800" baseline="-25000" dirty="0">
                <a:solidFill>
                  <a:srgbClr val="FF0000"/>
                </a:solidFill>
              </a:rPr>
              <a:t>t</a:t>
            </a:r>
            <a:r>
              <a:rPr lang="en-US" sz="2800" dirty="0">
                <a:solidFill>
                  <a:srgbClr val="FF0000"/>
                </a:solidFill>
              </a:rPr>
              <a:t>(T) = </a:t>
            </a:r>
            <a:r>
              <a:rPr lang="en-US" sz="2800" dirty="0" err="1">
                <a:solidFill>
                  <a:srgbClr val="FF0000"/>
                </a:solidFill>
              </a:rPr>
              <a:t>S</a:t>
            </a:r>
            <a:r>
              <a:rPr lang="en-US" sz="2800" baseline="-25000" dirty="0" err="1">
                <a:solidFill>
                  <a:srgbClr val="FF0000"/>
                </a:solidFill>
              </a:rPr>
              <a:t>t</a:t>
            </a:r>
            <a:r>
              <a:rPr lang="en-US" sz="2800" dirty="0" err="1">
                <a:solidFill>
                  <a:srgbClr val="FF0000"/>
                </a:solidFill>
              </a:rPr>
              <a:t>,</a:t>
            </a:r>
            <a:r>
              <a:rPr lang="en-US" sz="2800" baseline="-25000" dirty="0" err="1">
                <a:solidFill>
                  <a:srgbClr val="FF0000"/>
                </a:solidFill>
              </a:rPr>
              <a:t>f</a:t>
            </a:r>
            <a:r>
              <a:rPr lang="en-US" sz="2800" baseline="-25000" dirty="0">
                <a:solidFill>
                  <a:srgbClr val="FF0000"/>
                </a:solidFill>
              </a:rPr>
              <a:t>/d </a:t>
            </a:r>
            <a:r>
              <a:rPr lang="en-US" sz="2800" dirty="0">
                <a:solidFill>
                  <a:srgbClr val="FF0000"/>
                </a:solidFill>
              </a:rPr>
              <a:t>− F</a:t>
            </a:r>
            <a:r>
              <a:rPr lang="en-US" sz="2800" baseline="-25000" dirty="0">
                <a:solidFill>
                  <a:srgbClr val="FF0000"/>
                </a:solidFill>
              </a:rPr>
              <a:t>0</a:t>
            </a:r>
            <a:r>
              <a:rPr lang="en-US" sz="2800" dirty="0">
                <a:solidFill>
                  <a:srgbClr val="FF0000"/>
                </a:solidFill>
              </a:rPr>
              <a:t>,</a:t>
            </a:r>
            <a:r>
              <a:rPr lang="en-US" sz="2800" baseline="-25000" dirty="0">
                <a:solidFill>
                  <a:srgbClr val="FF0000"/>
                </a:solidFill>
              </a:rPr>
              <a:t>f/d</a:t>
            </a:r>
            <a:r>
              <a:rPr lang="en-US" sz="2800" dirty="0">
                <a:solidFill>
                  <a:srgbClr val="FF0000"/>
                </a:solidFill>
              </a:rPr>
              <a:t>(T)e</a:t>
            </a:r>
            <a:r>
              <a:rPr lang="en-US" sz="2800" baseline="30000" dirty="0">
                <a:solidFill>
                  <a:srgbClr val="FF0000"/>
                </a:solidFill>
              </a:rPr>
              <a:t>-(r</a:t>
            </a:r>
            <a:r>
              <a:rPr lang="en-US" sz="2800" baseline="-10000" dirty="0">
                <a:solidFill>
                  <a:srgbClr val="FF0000"/>
                </a:solidFill>
              </a:rPr>
              <a:t>f</a:t>
            </a:r>
            <a:r>
              <a:rPr lang="en-US" sz="2800" baseline="30000" dirty="0">
                <a:solidFill>
                  <a:srgbClr val="FF0000"/>
                </a:solidFill>
              </a:rPr>
              <a:t>–</a:t>
            </a:r>
            <a:r>
              <a:rPr lang="en-US" sz="2800" baseline="30000" dirty="0" err="1">
                <a:solidFill>
                  <a:srgbClr val="FF0000"/>
                </a:solidFill>
              </a:rPr>
              <a:t>r</a:t>
            </a:r>
            <a:r>
              <a:rPr lang="en-US" sz="2800" baseline="-10000" dirty="0" err="1">
                <a:solidFill>
                  <a:srgbClr val="FF0000"/>
                </a:solidFill>
              </a:rPr>
              <a:t>d</a:t>
            </a:r>
            <a:r>
              <a:rPr lang="en-US" sz="2800" baseline="30000" dirty="0">
                <a:solidFill>
                  <a:srgbClr val="FF0000"/>
                </a:solidFill>
              </a:rPr>
              <a:t>)(T–t)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12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7051-E92F-4DAF-B538-3469CE9432ED}"/>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0FF1E216-6E55-49A1-95E8-427C2E800C48}"/>
              </a:ext>
            </a:extLst>
          </p:cNvPr>
          <p:cNvSpPr>
            <a:spLocks noGrp="1"/>
          </p:cNvSpPr>
          <p:nvPr>
            <p:ph idx="1"/>
          </p:nvPr>
        </p:nvSpPr>
        <p:spPr>
          <a:xfrm>
            <a:off x="1024128" y="2286000"/>
            <a:ext cx="8018271" cy="4023360"/>
          </a:xfrm>
        </p:spPr>
        <p:txBody>
          <a:bodyPr>
            <a:normAutofit/>
          </a:bodyPr>
          <a:lstStyle/>
          <a:p>
            <a:r>
              <a:rPr lang="en-US" dirty="0"/>
              <a:t>Rook Point Investors LLC has entered into a long one-year USD/EUR forward contract. That is, it has agreed to purchase EUR1,000,000 in exchange for USD1,201,000 in one year. At time t = 0 when the contract is initiated, the USD/EUR spot exchange rate is 1.192 (i.e., USD1.192 = EUR1), the one-year USD risk-free rate is 0.50%, and the one-year EUR risk-free rate is −0.25%.</a:t>
            </a:r>
          </a:p>
          <a:p>
            <a:r>
              <a:rPr lang="en-US" dirty="0"/>
              <a:t>Describe the MTM impact on the FX forward contract from Rook Point’s perspective if the one-year USD risk-free rate instantaneously rises by 0.25% once the contract is initiated, with other details unchanged.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611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2FA8-0687-47EE-9EDD-DCC952B43501}"/>
              </a:ext>
            </a:extLst>
          </p:cNvPr>
          <p:cNvSpPr>
            <a:spLocks noGrp="1"/>
          </p:cNvSpPr>
          <p:nvPr>
            <p:ph type="title"/>
          </p:nvPr>
        </p:nvSpPr>
        <p:spPr/>
        <p:txBody>
          <a:bodyPr>
            <a:normAutofit/>
          </a:bodyPr>
          <a:lstStyle/>
          <a:p>
            <a:r>
              <a:rPr lang="en-US" sz="4400" dirty="0"/>
              <a:t>Forward rate agreement</a:t>
            </a:r>
            <a:br>
              <a:rPr lang="en-US" sz="4400" dirty="0"/>
            </a:br>
            <a:r>
              <a:rPr lang="en-US" sz="3100" dirty="0"/>
              <a:t>Yield to maturity (Market discount rate)</a:t>
            </a:r>
            <a:endParaRPr lang="en-US"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ADCF62-2809-4793-93AE-97F47647911A}"/>
                  </a:ext>
                </a:extLst>
              </p:cNvPr>
              <p:cNvSpPr>
                <a:spLocks noGrp="1"/>
              </p:cNvSpPr>
              <p:nvPr>
                <p:ph idx="1"/>
              </p:nvPr>
            </p:nvSpPr>
            <p:spPr>
              <a:xfrm>
                <a:off x="1024127" y="2077337"/>
                <a:ext cx="9720073" cy="4023360"/>
              </a:xfrm>
            </p:spPr>
            <p:txBody>
              <a:bodyPr>
                <a:normAutofit/>
              </a:bodyPr>
              <a:lstStyle/>
              <a:p>
                <a:endParaRPr lang="en-US" dirty="0"/>
              </a:p>
              <a:p>
                <a:endParaRPr lang="en-US" dirty="0"/>
              </a:p>
              <a:p>
                <a:endParaRPr lang="en-US" dirty="0"/>
              </a:p>
              <a:p>
                <a:endParaRPr lang="en-US" dirty="0"/>
              </a:p>
              <a:p>
                <a:pPr marL="0" indent="0" defTabSz="457200">
                  <a:buNone/>
                </a:pPr>
                <a:r>
                  <a:rPr lang="en-US" sz="2400" dirty="0"/>
                  <a:t> 99.125 = </a:t>
                </a:r>
                <a14:m>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101.5</m:t>
                        </m:r>
                      </m:num>
                      <m:den>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1+</m:t>
                            </m:r>
                            <m:r>
                              <a:rPr lang="en-US" sz="2400" b="0" i="1" dirty="0" smtClean="0">
                                <a:latin typeface="Cambria Math" panose="02040503050406030204" pitchFamily="18" charset="0"/>
                              </a:rPr>
                              <m:t>𝑌𝑇𝑀</m:t>
                            </m:r>
                          </m:e>
                        </m:d>
                        <m:r>
                          <a:rPr lang="en-US" sz="2400" b="0" i="1" baseline="30000" dirty="0" smtClean="0">
                            <a:latin typeface="Cambria Math" panose="02040503050406030204" pitchFamily="18" charset="0"/>
                          </a:rPr>
                          <m:t>1</m:t>
                        </m:r>
                      </m:den>
                    </m:f>
                    <m:r>
                      <a:rPr lang="en-US" sz="2400" i="1" dirty="0">
                        <a:latin typeface="Cambria Math" panose="02040503050406030204" pitchFamily="18" charset="0"/>
                      </a:rPr>
                      <m:t>  </m:t>
                    </m:r>
                  </m:oMath>
                </a14:m>
                <a:r>
                  <a:rPr lang="en-US" sz="2400" dirty="0"/>
                  <a:t>YTM=2.3960%</a:t>
                </a:r>
              </a:p>
              <a:p>
                <a:pPr marL="0" defTabSz="457200"/>
                <a:r>
                  <a:rPr lang="en-US" sz="2400" dirty="0"/>
                  <a:t>98.275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1</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2</m:t>
                        </m:r>
                      </m:den>
                    </m:f>
                    <m:r>
                      <a:rPr lang="en-US" sz="2400" b="0" i="0" smtClean="0">
                        <a:latin typeface="Cambria Math" panose="02040503050406030204" pitchFamily="18" charset="0"/>
                      </a:rPr>
                      <m:t> </m:t>
                    </m:r>
                  </m:oMath>
                </a14:m>
                <a:r>
                  <a:rPr lang="en-US" sz="2400" dirty="0"/>
                  <a:t>   YTM =3.4068%</a:t>
                </a:r>
              </a:p>
              <a:p>
                <a:pPr marL="0" defTabSz="457200"/>
                <a:r>
                  <a:rPr lang="en-US" sz="2400" dirty="0"/>
                  <a:t>98.000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1</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3</m:t>
                        </m:r>
                      </m:den>
                    </m:f>
                  </m:oMath>
                </a14:m>
                <a:r>
                  <a:rPr lang="en-US" sz="2400" dirty="0"/>
                  <a:t>  YTM = 3.9703%</a:t>
                </a:r>
              </a:p>
              <a:p>
                <a:endParaRPr lang="en-US" dirty="0"/>
              </a:p>
            </p:txBody>
          </p:sp>
        </mc:Choice>
        <mc:Fallback xmlns="">
          <p:sp>
            <p:nvSpPr>
              <p:cNvPr id="3" name="Content Placeholder 2">
                <a:extLst>
                  <a:ext uri="{FF2B5EF4-FFF2-40B4-BE49-F238E27FC236}">
                    <a16:creationId xmlns:a16="http://schemas.microsoft.com/office/drawing/2014/main" id="{88ADCF62-2809-4793-93AE-97F47647911A}"/>
                  </a:ext>
                </a:extLst>
              </p:cNvPr>
              <p:cNvSpPr>
                <a:spLocks noGrp="1" noRot="1" noChangeAspect="1" noMove="1" noResize="1" noEditPoints="1" noAdjustHandles="1" noChangeArrowheads="1" noChangeShapeType="1" noTextEdit="1"/>
              </p:cNvSpPr>
              <p:nvPr>
                <p:ph idx="1"/>
              </p:nvPr>
            </p:nvSpPr>
            <p:spPr>
              <a:xfrm>
                <a:off x="1024127" y="2077337"/>
                <a:ext cx="9720073" cy="4023360"/>
              </a:xfrm>
              <a:blipFill>
                <a:blip r:embed="rId2"/>
                <a:stretch>
                  <a:fillRect l="-752"/>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FA8946A-B932-42BB-98CC-C0511E403D9B}"/>
              </a:ext>
            </a:extLst>
          </p:cNvPr>
          <p:cNvGraphicFramePr>
            <a:graphicFrameLocks noGrp="1"/>
          </p:cNvGraphicFramePr>
          <p:nvPr>
            <p:extLst>
              <p:ext uri="{D42A27DB-BD31-4B8C-83A1-F6EECF244321}">
                <p14:modId xmlns:p14="http://schemas.microsoft.com/office/powerpoint/2010/main" val="934748164"/>
              </p:ext>
            </p:extLst>
          </p:nvPr>
        </p:nvGraphicFramePr>
        <p:xfrm>
          <a:off x="1024128" y="228600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0636359"/>
                    </a:ext>
                  </a:extLst>
                </a:gridCol>
                <a:gridCol w="2709333">
                  <a:extLst>
                    <a:ext uri="{9D8B030D-6E8A-4147-A177-3AD203B41FA5}">
                      <a16:colId xmlns:a16="http://schemas.microsoft.com/office/drawing/2014/main" val="3454595711"/>
                    </a:ext>
                  </a:extLst>
                </a:gridCol>
                <a:gridCol w="2709333">
                  <a:extLst>
                    <a:ext uri="{9D8B030D-6E8A-4147-A177-3AD203B41FA5}">
                      <a16:colId xmlns:a16="http://schemas.microsoft.com/office/drawing/2014/main" val="1501394029"/>
                    </a:ext>
                  </a:extLst>
                </a:gridCol>
              </a:tblGrid>
              <a:tr h="370840">
                <a:tc>
                  <a:txBody>
                    <a:bodyPr/>
                    <a:lstStyle/>
                    <a:p>
                      <a:r>
                        <a:rPr lang="en-US" dirty="0"/>
                        <a:t>Years to maturity</a:t>
                      </a:r>
                    </a:p>
                  </a:txBody>
                  <a:tcPr/>
                </a:tc>
                <a:tc>
                  <a:txBody>
                    <a:bodyPr/>
                    <a:lstStyle/>
                    <a:p>
                      <a:r>
                        <a:rPr lang="en-US" dirty="0"/>
                        <a:t>Annual coupon</a:t>
                      </a:r>
                    </a:p>
                  </a:txBody>
                  <a:tcPr/>
                </a:tc>
                <a:tc>
                  <a:txBody>
                    <a:bodyPr/>
                    <a:lstStyle/>
                    <a:p>
                      <a:r>
                        <a:rPr lang="en-US" dirty="0"/>
                        <a:t>PV(per 100 FV)</a:t>
                      </a:r>
                    </a:p>
                  </a:txBody>
                  <a:tcPr/>
                </a:tc>
                <a:extLst>
                  <a:ext uri="{0D108BD9-81ED-4DB2-BD59-A6C34878D82A}">
                    <a16:rowId xmlns:a16="http://schemas.microsoft.com/office/drawing/2014/main" val="2394001686"/>
                  </a:ext>
                </a:extLst>
              </a:tr>
              <a:tr h="370840">
                <a:tc>
                  <a:txBody>
                    <a:bodyPr/>
                    <a:lstStyle/>
                    <a:p>
                      <a:r>
                        <a:rPr lang="en-US" dirty="0"/>
                        <a:t>1</a:t>
                      </a:r>
                    </a:p>
                  </a:txBody>
                  <a:tcPr/>
                </a:tc>
                <a:tc>
                  <a:txBody>
                    <a:bodyPr/>
                    <a:lstStyle/>
                    <a:p>
                      <a:r>
                        <a:rPr lang="en-US" dirty="0"/>
                        <a:t>1.50%</a:t>
                      </a:r>
                    </a:p>
                  </a:txBody>
                  <a:tcPr/>
                </a:tc>
                <a:tc>
                  <a:txBody>
                    <a:bodyPr/>
                    <a:lstStyle/>
                    <a:p>
                      <a:r>
                        <a:rPr lang="en-US" dirty="0"/>
                        <a:t>99.125</a:t>
                      </a:r>
                    </a:p>
                  </a:txBody>
                  <a:tcPr/>
                </a:tc>
                <a:extLst>
                  <a:ext uri="{0D108BD9-81ED-4DB2-BD59-A6C34878D82A}">
                    <a16:rowId xmlns:a16="http://schemas.microsoft.com/office/drawing/2014/main" val="13460920"/>
                  </a:ext>
                </a:extLst>
              </a:tr>
              <a:tr h="370840">
                <a:tc>
                  <a:txBody>
                    <a:bodyPr/>
                    <a:lstStyle/>
                    <a:p>
                      <a:r>
                        <a:rPr lang="en-US" dirty="0"/>
                        <a:t>2</a:t>
                      </a:r>
                    </a:p>
                  </a:txBody>
                  <a:tcPr/>
                </a:tc>
                <a:tc>
                  <a:txBody>
                    <a:bodyPr/>
                    <a:lstStyle/>
                    <a:p>
                      <a:r>
                        <a:rPr lang="en-US" dirty="0"/>
                        <a:t>2.50%</a:t>
                      </a:r>
                    </a:p>
                  </a:txBody>
                  <a:tcPr/>
                </a:tc>
                <a:tc>
                  <a:txBody>
                    <a:bodyPr/>
                    <a:lstStyle/>
                    <a:p>
                      <a:r>
                        <a:rPr lang="en-US" dirty="0"/>
                        <a:t>98.275</a:t>
                      </a:r>
                    </a:p>
                  </a:txBody>
                  <a:tcPr/>
                </a:tc>
                <a:extLst>
                  <a:ext uri="{0D108BD9-81ED-4DB2-BD59-A6C34878D82A}">
                    <a16:rowId xmlns:a16="http://schemas.microsoft.com/office/drawing/2014/main" val="2517689958"/>
                  </a:ext>
                </a:extLst>
              </a:tr>
              <a:tr h="370840">
                <a:tc>
                  <a:txBody>
                    <a:bodyPr/>
                    <a:lstStyle/>
                    <a:p>
                      <a:r>
                        <a:rPr lang="en-US" dirty="0"/>
                        <a:t>3</a:t>
                      </a:r>
                    </a:p>
                  </a:txBody>
                  <a:tcPr/>
                </a:tc>
                <a:tc>
                  <a:txBody>
                    <a:bodyPr/>
                    <a:lstStyle/>
                    <a:p>
                      <a:r>
                        <a:rPr lang="en-US" dirty="0"/>
                        <a:t>3.25%</a:t>
                      </a:r>
                    </a:p>
                  </a:txBody>
                  <a:tcPr/>
                </a:tc>
                <a:tc>
                  <a:txBody>
                    <a:bodyPr/>
                    <a:lstStyle/>
                    <a:p>
                      <a:r>
                        <a:rPr lang="en-US" dirty="0"/>
                        <a:t>98.000</a:t>
                      </a:r>
                    </a:p>
                  </a:txBody>
                  <a:tcPr/>
                </a:tc>
                <a:extLst>
                  <a:ext uri="{0D108BD9-81ED-4DB2-BD59-A6C34878D82A}">
                    <a16:rowId xmlns:a16="http://schemas.microsoft.com/office/drawing/2014/main" val="2278111263"/>
                  </a:ext>
                </a:extLst>
              </a:tr>
            </a:tbl>
          </a:graphicData>
        </a:graphic>
      </p:graphicFrame>
    </p:spTree>
    <p:extLst>
      <p:ext uri="{BB962C8B-B14F-4D97-AF65-F5344CB8AC3E}">
        <p14:creationId xmlns:p14="http://schemas.microsoft.com/office/powerpoint/2010/main" val="2730513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D553-115F-4549-ADDB-46337B0928DA}"/>
              </a:ext>
            </a:extLst>
          </p:cNvPr>
          <p:cNvSpPr>
            <a:spLocks noGrp="1"/>
          </p:cNvSpPr>
          <p:nvPr>
            <p:ph type="title"/>
          </p:nvPr>
        </p:nvSpPr>
        <p:spPr/>
        <p:txBody>
          <a:bodyPr>
            <a:normAutofit/>
          </a:bodyPr>
          <a:lstStyle/>
          <a:p>
            <a:r>
              <a:rPr lang="en-US" sz="4400" dirty="0"/>
              <a:t>Forward rate agreement</a:t>
            </a:r>
            <a:br>
              <a:rPr lang="en-US" sz="4400" dirty="0"/>
            </a:br>
            <a:r>
              <a:rPr lang="en-US" sz="2800" dirty="0"/>
              <a:t>Spot rate(Zero rate)</a:t>
            </a:r>
          </a:p>
        </p:txBody>
      </p:sp>
      <p:graphicFrame>
        <p:nvGraphicFramePr>
          <p:cNvPr id="8" name="Content Placeholder 7">
            <a:extLst>
              <a:ext uri="{FF2B5EF4-FFF2-40B4-BE49-F238E27FC236}">
                <a16:creationId xmlns:a16="http://schemas.microsoft.com/office/drawing/2014/main" id="{B3D9E4EC-6098-4748-918D-F6587C933AE1}"/>
              </a:ext>
            </a:extLst>
          </p:cNvPr>
          <p:cNvGraphicFramePr>
            <a:graphicFrameLocks noGrp="1"/>
          </p:cNvGraphicFramePr>
          <p:nvPr>
            <p:ph idx="1"/>
            <p:extLst>
              <p:ext uri="{D42A27DB-BD31-4B8C-83A1-F6EECF244321}">
                <p14:modId xmlns:p14="http://schemas.microsoft.com/office/powerpoint/2010/main" val="3157215831"/>
              </p:ext>
            </p:extLst>
          </p:nvPr>
        </p:nvGraphicFramePr>
        <p:xfrm>
          <a:off x="1023938" y="2286000"/>
          <a:ext cx="9720264" cy="148336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968569691"/>
                    </a:ext>
                  </a:extLst>
                </a:gridCol>
                <a:gridCol w="2430066">
                  <a:extLst>
                    <a:ext uri="{9D8B030D-6E8A-4147-A177-3AD203B41FA5}">
                      <a16:colId xmlns:a16="http://schemas.microsoft.com/office/drawing/2014/main" val="1767555465"/>
                    </a:ext>
                  </a:extLst>
                </a:gridCol>
                <a:gridCol w="2430066">
                  <a:extLst>
                    <a:ext uri="{9D8B030D-6E8A-4147-A177-3AD203B41FA5}">
                      <a16:colId xmlns:a16="http://schemas.microsoft.com/office/drawing/2014/main" val="142157618"/>
                    </a:ext>
                  </a:extLst>
                </a:gridCol>
                <a:gridCol w="2430066">
                  <a:extLst>
                    <a:ext uri="{9D8B030D-6E8A-4147-A177-3AD203B41FA5}">
                      <a16:colId xmlns:a16="http://schemas.microsoft.com/office/drawing/2014/main" val="570566987"/>
                    </a:ext>
                  </a:extLst>
                </a:gridCol>
              </a:tblGrid>
              <a:tr h="370840">
                <a:tc>
                  <a:txBody>
                    <a:bodyPr/>
                    <a:lstStyle/>
                    <a:p>
                      <a:r>
                        <a:rPr lang="en-US" dirty="0"/>
                        <a:t>Y</a:t>
                      </a:r>
                      <a:r>
                        <a:rPr lang="en-US" altLang="zh-CN" dirty="0"/>
                        <a:t>ears to maturity</a:t>
                      </a:r>
                      <a:endParaRPr lang="en-US" dirty="0"/>
                    </a:p>
                  </a:txBody>
                  <a:tcPr/>
                </a:tc>
                <a:tc>
                  <a:txBody>
                    <a:bodyPr/>
                    <a:lstStyle/>
                    <a:p>
                      <a:r>
                        <a:rPr lang="en-US" dirty="0"/>
                        <a:t>Annual coupon</a:t>
                      </a:r>
                    </a:p>
                  </a:txBody>
                  <a:tcPr/>
                </a:tc>
                <a:tc>
                  <a:txBody>
                    <a:bodyPr/>
                    <a:lstStyle/>
                    <a:p>
                      <a:r>
                        <a:rPr lang="en-US" dirty="0"/>
                        <a:t>PV(per 100 FV)</a:t>
                      </a:r>
                    </a:p>
                  </a:txBody>
                  <a:tcPr/>
                </a:tc>
                <a:tc>
                  <a:txBody>
                    <a:bodyPr/>
                    <a:lstStyle/>
                    <a:p>
                      <a:r>
                        <a:rPr lang="en-US" dirty="0"/>
                        <a:t>YTM</a:t>
                      </a:r>
                    </a:p>
                  </a:txBody>
                  <a:tcPr/>
                </a:tc>
                <a:extLst>
                  <a:ext uri="{0D108BD9-81ED-4DB2-BD59-A6C34878D82A}">
                    <a16:rowId xmlns:a16="http://schemas.microsoft.com/office/drawing/2014/main" val="1435046286"/>
                  </a:ext>
                </a:extLst>
              </a:tr>
              <a:tr h="370840">
                <a:tc>
                  <a:txBody>
                    <a:bodyPr/>
                    <a:lstStyle/>
                    <a:p>
                      <a:r>
                        <a:rPr lang="en-US" dirty="0"/>
                        <a:t>1</a:t>
                      </a:r>
                    </a:p>
                  </a:txBody>
                  <a:tcPr/>
                </a:tc>
                <a:tc>
                  <a:txBody>
                    <a:bodyPr/>
                    <a:lstStyle/>
                    <a:p>
                      <a:r>
                        <a:rPr lang="en-US" dirty="0"/>
                        <a:t>1.50%</a:t>
                      </a:r>
                    </a:p>
                  </a:txBody>
                  <a:tcPr/>
                </a:tc>
                <a:tc>
                  <a:txBody>
                    <a:bodyPr/>
                    <a:lstStyle/>
                    <a:p>
                      <a:r>
                        <a:rPr lang="en-US" dirty="0"/>
                        <a:t>99.125</a:t>
                      </a:r>
                    </a:p>
                  </a:txBody>
                  <a:tcPr/>
                </a:tc>
                <a:tc>
                  <a:txBody>
                    <a:bodyPr/>
                    <a:lstStyle/>
                    <a:p>
                      <a:r>
                        <a:rPr lang="en-US" dirty="0"/>
                        <a:t>2.3960%</a:t>
                      </a:r>
                    </a:p>
                  </a:txBody>
                  <a:tcPr/>
                </a:tc>
                <a:extLst>
                  <a:ext uri="{0D108BD9-81ED-4DB2-BD59-A6C34878D82A}">
                    <a16:rowId xmlns:a16="http://schemas.microsoft.com/office/drawing/2014/main" val="61659691"/>
                  </a:ext>
                </a:extLst>
              </a:tr>
              <a:tr h="370840">
                <a:tc>
                  <a:txBody>
                    <a:bodyPr/>
                    <a:lstStyle/>
                    <a:p>
                      <a:r>
                        <a:rPr lang="en-US" dirty="0"/>
                        <a:t>2</a:t>
                      </a:r>
                    </a:p>
                  </a:txBody>
                  <a:tcPr/>
                </a:tc>
                <a:tc>
                  <a:txBody>
                    <a:bodyPr/>
                    <a:lstStyle/>
                    <a:p>
                      <a:r>
                        <a:rPr lang="en-US" dirty="0"/>
                        <a:t>2.50%</a:t>
                      </a:r>
                    </a:p>
                  </a:txBody>
                  <a:tcPr/>
                </a:tc>
                <a:tc>
                  <a:txBody>
                    <a:bodyPr/>
                    <a:lstStyle/>
                    <a:p>
                      <a:r>
                        <a:rPr lang="en-US" dirty="0"/>
                        <a:t>98.275</a:t>
                      </a:r>
                    </a:p>
                  </a:txBody>
                  <a:tcPr/>
                </a:tc>
                <a:tc>
                  <a:txBody>
                    <a:bodyPr/>
                    <a:lstStyle/>
                    <a:p>
                      <a:r>
                        <a:rPr lang="en-US" dirty="0"/>
                        <a:t>3.4068%</a:t>
                      </a:r>
                    </a:p>
                  </a:txBody>
                  <a:tcPr/>
                </a:tc>
                <a:extLst>
                  <a:ext uri="{0D108BD9-81ED-4DB2-BD59-A6C34878D82A}">
                    <a16:rowId xmlns:a16="http://schemas.microsoft.com/office/drawing/2014/main" val="1549203475"/>
                  </a:ext>
                </a:extLst>
              </a:tr>
              <a:tr h="370840">
                <a:tc>
                  <a:txBody>
                    <a:bodyPr/>
                    <a:lstStyle/>
                    <a:p>
                      <a:r>
                        <a:rPr lang="en-US" dirty="0"/>
                        <a:t>3</a:t>
                      </a:r>
                    </a:p>
                  </a:txBody>
                  <a:tcPr/>
                </a:tc>
                <a:tc>
                  <a:txBody>
                    <a:bodyPr/>
                    <a:lstStyle/>
                    <a:p>
                      <a:r>
                        <a:rPr lang="en-US" dirty="0"/>
                        <a:t>3.25%</a:t>
                      </a:r>
                    </a:p>
                  </a:txBody>
                  <a:tcPr/>
                </a:tc>
                <a:tc>
                  <a:txBody>
                    <a:bodyPr/>
                    <a:lstStyle/>
                    <a:p>
                      <a:r>
                        <a:rPr lang="en-US" dirty="0"/>
                        <a:t>98.000</a:t>
                      </a:r>
                    </a:p>
                  </a:txBody>
                  <a:tcPr/>
                </a:tc>
                <a:tc>
                  <a:txBody>
                    <a:bodyPr/>
                    <a:lstStyle/>
                    <a:p>
                      <a:r>
                        <a:rPr lang="en-US" dirty="0"/>
                        <a:t>3.9703%</a:t>
                      </a:r>
                    </a:p>
                  </a:txBody>
                  <a:tcPr/>
                </a:tc>
                <a:extLst>
                  <a:ext uri="{0D108BD9-81ED-4DB2-BD59-A6C34878D82A}">
                    <a16:rowId xmlns:a16="http://schemas.microsoft.com/office/drawing/2014/main" val="1440273904"/>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106C94C-9494-4AA0-860D-C54821F35B41}"/>
                  </a:ext>
                </a:extLst>
              </p:cNvPr>
              <p:cNvSpPr txBox="1"/>
              <p:nvPr/>
            </p:nvSpPr>
            <p:spPr>
              <a:xfrm>
                <a:off x="1023938" y="3916907"/>
                <a:ext cx="9720262" cy="2533579"/>
              </a:xfrm>
              <a:prstGeom prst="rect">
                <a:avLst/>
              </a:prstGeom>
              <a:noFill/>
            </p:spPr>
            <p:txBody>
              <a:bodyPr wrap="square" rtlCol="0">
                <a:spAutoFit/>
              </a:bodyPr>
              <a:lstStyle/>
              <a:p>
                <a:r>
                  <a:rPr lang="en-US" sz="2400" dirty="0"/>
                  <a:t>99.125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101.5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1</m:t>
                            </m:r>
                          </m:e>
                        </m:d>
                        <m:r>
                          <a:rPr lang="en-US" sz="2400" b="0" i="1" baseline="30000" smtClean="0">
                            <a:latin typeface="Cambria Math" panose="02040503050406030204" pitchFamily="18" charset="0"/>
                          </a:rPr>
                          <m:t>1</m:t>
                        </m:r>
                      </m:den>
                    </m:f>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1</m:t>
                    </m:r>
                    <m:r>
                      <a:rPr lang="en-US" sz="2400" b="0" i="1" smtClean="0">
                        <a:latin typeface="Cambria Math" panose="02040503050406030204" pitchFamily="18" charset="0"/>
                      </a:rPr>
                      <m:t>=2.3960%</m:t>
                    </m:r>
                  </m:oMath>
                </a14:m>
                <a:endParaRPr lang="en-US" sz="2400" dirty="0"/>
              </a:p>
              <a:p>
                <a:endParaRPr lang="en-US" sz="2400" dirty="0"/>
              </a:p>
              <a:p>
                <a:r>
                  <a:rPr lang="en-US" sz="2400" dirty="0"/>
                  <a:t>98.275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2.5</m:t>
                        </m:r>
                      </m:num>
                      <m:den>
                        <m:r>
                          <a:rPr lang="en-US" sz="2400" b="0" i="1" smtClean="0">
                            <a:latin typeface="Cambria Math" panose="02040503050406030204" pitchFamily="18" charset="0"/>
                          </a:rPr>
                          <m:t>1.02396</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2</m:t>
                            </m:r>
                          </m:e>
                        </m:d>
                        <m:r>
                          <a:rPr lang="en-US" sz="2400" b="0" i="1" baseline="30000" smtClean="0">
                            <a:latin typeface="Cambria Math" panose="02040503050406030204" pitchFamily="18" charset="0"/>
                          </a:rPr>
                          <m:t>2</m:t>
                        </m:r>
                      </m:den>
                    </m:f>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2</m:t>
                    </m:r>
                  </m:oMath>
                </a14:m>
                <a:r>
                  <a:rPr lang="en-US" sz="2400" dirty="0"/>
                  <a:t> =3.4197%</a:t>
                </a:r>
              </a:p>
              <a:p>
                <a:endParaRPr lang="en-US" sz="2400" dirty="0"/>
              </a:p>
              <a:p>
                <a:r>
                  <a:rPr lang="en-US" sz="2400" dirty="0"/>
                  <a:t>98.000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3.25</m:t>
                        </m:r>
                      </m:num>
                      <m:den>
                        <m:r>
                          <a:rPr lang="en-US" sz="2400" b="0" i="1" smtClean="0">
                            <a:latin typeface="Cambria Math" panose="02040503050406030204" pitchFamily="18" charset="0"/>
                          </a:rPr>
                          <m:t>1.02396</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3.25</m:t>
                        </m:r>
                      </m:num>
                      <m:den>
                        <m:r>
                          <a:rPr lang="en-US" sz="2400" b="0" i="1" smtClean="0">
                            <a:latin typeface="Cambria Math" panose="02040503050406030204" pitchFamily="18" charset="0"/>
                          </a:rPr>
                          <m:t>1.034197</m:t>
                        </m:r>
                        <m:r>
                          <a:rPr lang="en-US" sz="2400" b="0" i="1" baseline="30000" smtClean="0">
                            <a:latin typeface="Cambria Math" panose="02040503050406030204" pitchFamily="18" charset="0"/>
                          </a:rPr>
                          <m:t>2</m:t>
                        </m:r>
                      </m:den>
                    </m:f>
                  </m:oMath>
                </a14:m>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103.25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3</m:t>
                            </m:r>
                          </m:e>
                        </m:d>
                        <m:r>
                          <a:rPr lang="en-US" sz="2400" b="0" i="1" baseline="30000" smtClean="0">
                            <a:latin typeface="Cambria Math" panose="02040503050406030204" pitchFamily="18" charset="0"/>
                          </a:rPr>
                          <m:t>3</m:t>
                        </m:r>
                      </m:den>
                    </m:f>
                  </m:oMath>
                </a14:m>
                <a:r>
                  <a:rPr lang="en-US" sz="2400" dirty="0"/>
                  <a:t>  Z</a:t>
                </a:r>
                <a:r>
                  <a:rPr lang="en-US" sz="2400" baseline="-25000" dirty="0"/>
                  <a:t>3</a:t>
                </a:r>
                <a:r>
                  <a:rPr lang="en-US" sz="2400" dirty="0"/>
                  <a:t> = 4.0005%</a:t>
                </a:r>
              </a:p>
            </p:txBody>
          </p:sp>
        </mc:Choice>
        <mc:Fallback xmlns="">
          <p:sp>
            <p:nvSpPr>
              <p:cNvPr id="9" name="TextBox 8">
                <a:extLst>
                  <a:ext uri="{FF2B5EF4-FFF2-40B4-BE49-F238E27FC236}">
                    <a16:creationId xmlns:a16="http://schemas.microsoft.com/office/drawing/2014/main" id="{C106C94C-9494-4AA0-860D-C54821F35B41}"/>
                  </a:ext>
                </a:extLst>
              </p:cNvPr>
              <p:cNvSpPr txBox="1">
                <a:spLocks noRot="1" noChangeAspect="1" noMove="1" noResize="1" noEditPoints="1" noAdjustHandles="1" noChangeArrowheads="1" noChangeShapeType="1" noTextEdit="1"/>
              </p:cNvSpPr>
              <p:nvPr/>
            </p:nvSpPr>
            <p:spPr>
              <a:xfrm>
                <a:off x="1023938" y="3916907"/>
                <a:ext cx="9720262" cy="2533579"/>
              </a:xfrm>
              <a:prstGeom prst="rect">
                <a:avLst/>
              </a:prstGeom>
              <a:blipFill>
                <a:blip r:embed="rId2"/>
                <a:stretch>
                  <a:fillRect l="-1003" b="-241"/>
                </a:stretch>
              </a:blipFill>
            </p:spPr>
            <p:txBody>
              <a:bodyPr/>
              <a:lstStyle/>
              <a:p>
                <a:r>
                  <a:rPr lang="en-US">
                    <a:noFill/>
                  </a:rPr>
                  <a:t> </a:t>
                </a:r>
              </a:p>
            </p:txBody>
          </p:sp>
        </mc:Fallback>
      </mc:AlternateContent>
    </p:spTree>
    <p:extLst>
      <p:ext uri="{BB962C8B-B14F-4D97-AF65-F5344CB8AC3E}">
        <p14:creationId xmlns:p14="http://schemas.microsoft.com/office/powerpoint/2010/main" val="33988846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CE07-8087-408D-92B9-04977A9CA420}"/>
              </a:ext>
            </a:extLst>
          </p:cNvPr>
          <p:cNvSpPr>
            <a:spLocks noGrp="1"/>
          </p:cNvSpPr>
          <p:nvPr>
            <p:ph type="title"/>
          </p:nvPr>
        </p:nvSpPr>
        <p:spPr/>
        <p:txBody>
          <a:bodyPr>
            <a:normAutofit/>
          </a:bodyPr>
          <a:lstStyle/>
          <a:p>
            <a:r>
              <a:rPr lang="en-US" sz="4400" dirty="0"/>
              <a:t>Forward rate agreement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4924C4-A4C9-4FDC-82ED-68CF8BAA735D}"/>
                  </a:ext>
                </a:extLst>
              </p:cNvPr>
              <p:cNvSpPr>
                <a:spLocks noGrp="1"/>
              </p:cNvSpPr>
              <p:nvPr>
                <p:ph idx="1"/>
              </p:nvPr>
            </p:nvSpPr>
            <p:spPr/>
            <p:txBody>
              <a:bodyPr/>
              <a:lstStyle/>
              <a:p>
                <a:r>
                  <a:rPr lang="en-US" dirty="0"/>
                  <a:t>The </a:t>
                </a:r>
                <a:r>
                  <a:rPr lang="en-US" i="1" dirty="0"/>
                  <a:t>price </a:t>
                </a:r>
                <a:r>
                  <a:rPr lang="en-US" dirty="0"/>
                  <a:t>equivalent of a zero rate is the present value of a currency unit on a future date, known as a </a:t>
                </a:r>
                <a:r>
                  <a:rPr lang="en-US" b="1" dirty="0">
                    <a:solidFill>
                      <a:srgbClr val="FF0000"/>
                    </a:solidFill>
                  </a:rPr>
                  <a:t>discount factor</a:t>
                </a:r>
                <a:r>
                  <a:rPr lang="en-US" dirty="0"/>
                  <a:t>. The discount factor for period </a:t>
                </a:r>
                <a:r>
                  <a:rPr lang="en-US" i="1" dirty="0" err="1"/>
                  <a:t>i</a:t>
                </a:r>
                <a:r>
                  <a:rPr lang="en-US" i="1" dirty="0"/>
                  <a:t> </a:t>
                </a:r>
                <a:r>
                  <a:rPr lang="en-US" dirty="0"/>
                  <a:t>(DF</a:t>
                </a:r>
                <a:r>
                  <a:rPr lang="en-US" i="1" dirty="0"/>
                  <a:t>i</a:t>
                </a:r>
                <a:r>
                  <a:rPr lang="en-US" dirty="0"/>
                  <a:t>) is:</a:t>
                </a:r>
              </a:p>
              <a:p>
                <a:r>
                  <a:rPr lang="en-US" sz="3200" dirty="0"/>
                  <a:t>DF</a:t>
                </a:r>
                <a:r>
                  <a:rPr lang="en-US" sz="3200" baseline="-25000" dirty="0"/>
                  <a:t>i</a:t>
                </a:r>
                <a:r>
                  <a:rPr lang="en-US" sz="3200" dirty="0"/>
                  <a:t>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1</m:t>
                        </m:r>
                      </m:num>
                      <m:den>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𝑍𝑖</m:t>
                            </m:r>
                          </m:e>
                        </m:d>
                        <m:r>
                          <a:rPr lang="en-US" sz="3200" b="0" i="1" baseline="30000" smtClean="0">
                            <a:latin typeface="Cambria Math" panose="02040503050406030204" pitchFamily="18" charset="0"/>
                          </a:rPr>
                          <m:t>𝑖</m:t>
                        </m:r>
                      </m:den>
                    </m:f>
                  </m:oMath>
                </a14:m>
                <a:endParaRPr lang="en-US" sz="3200" dirty="0"/>
              </a:p>
              <a:p>
                <a:r>
                  <a:rPr lang="en-US" sz="3200" dirty="0"/>
                  <a:t>DF</a:t>
                </a:r>
                <a:r>
                  <a:rPr lang="en-US" sz="3200" baseline="-25000" dirty="0"/>
                  <a:t>1 </a:t>
                </a:r>
                <a:r>
                  <a:rPr lang="en-US" sz="3200" dirty="0"/>
                  <a:t>=1/(1+2.3960%)=0.9766</a:t>
                </a:r>
              </a:p>
              <a:p>
                <a:r>
                  <a:rPr lang="en-US" sz="3200" dirty="0"/>
                  <a:t>DF</a:t>
                </a:r>
                <a:r>
                  <a:rPr lang="en-US" sz="3200" baseline="-25000" dirty="0"/>
                  <a:t>2 </a:t>
                </a:r>
                <a:r>
                  <a:rPr lang="en-US" sz="3200" dirty="0"/>
                  <a:t>=1/(1+3.4197%)</a:t>
                </a:r>
                <a:r>
                  <a:rPr lang="en-US" sz="3200" baseline="30000" dirty="0"/>
                  <a:t>2</a:t>
                </a:r>
                <a:r>
                  <a:rPr lang="en-US" sz="3200" dirty="0"/>
                  <a:t>=0.9350</a:t>
                </a:r>
              </a:p>
              <a:p>
                <a:r>
                  <a:rPr lang="en-US" sz="3200" dirty="0"/>
                  <a:t>DF</a:t>
                </a:r>
                <a:r>
                  <a:rPr lang="en-US" sz="3200" baseline="-25000" dirty="0"/>
                  <a:t>3 </a:t>
                </a:r>
                <a:r>
                  <a:rPr lang="en-US" sz="3200" dirty="0"/>
                  <a:t>=1/(1+4.0005%)</a:t>
                </a:r>
                <a:r>
                  <a:rPr lang="en-US" sz="3200" baseline="30000" dirty="0"/>
                  <a:t>3</a:t>
                </a:r>
                <a:r>
                  <a:rPr lang="en-US" sz="3200" dirty="0"/>
                  <a:t>=0.8890</a:t>
                </a:r>
              </a:p>
              <a:p>
                <a:endParaRPr lang="en-US" sz="3200" dirty="0"/>
              </a:p>
            </p:txBody>
          </p:sp>
        </mc:Choice>
        <mc:Fallback xmlns="">
          <p:sp>
            <p:nvSpPr>
              <p:cNvPr id="3" name="Content Placeholder 2">
                <a:extLst>
                  <a:ext uri="{FF2B5EF4-FFF2-40B4-BE49-F238E27FC236}">
                    <a16:creationId xmlns:a16="http://schemas.microsoft.com/office/drawing/2014/main" id="{9D4924C4-A4C9-4FDC-82ED-68CF8BAA735D}"/>
                  </a:ext>
                </a:extLst>
              </p:cNvPr>
              <p:cNvSpPr>
                <a:spLocks noGrp="1" noRot="1" noChangeAspect="1" noMove="1" noResize="1" noEditPoints="1" noAdjustHandles="1" noChangeArrowheads="1" noChangeShapeType="1" noTextEdit="1"/>
              </p:cNvSpPr>
              <p:nvPr>
                <p:ph idx="1"/>
              </p:nvPr>
            </p:nvSpPr>
            <p:spPr>
              <a:blipFill>
                <a:blip r:embed="rId2"/>
                <a:stretch>
                  <a:fillRect l="-1129" t="-1970" r="-1442"/>
                </a:stretch>
              </a:blipFill>
            </p:spPr>
            <p:txBody>
              <a:bodyPr/>
              <a:lstStyle/>
              <a:p>
                <a:r>
                  <a:rPr lang="en-US">
                    <a:noFill/>
                  </a:rPr>
                  <a:t> </a:t>
                </a:r>
              </a:p>
            </p:txBody>
          </p:sp>
        </mc:Fallback>
      </mc:AlternateContent>
    </p:spTree>
    <p:extLst>
      <p:ext uri="{BB962C8B-B14F-4D97-AF65-F5344CB8AC3E}">
        <p14:creationId xmlns:p14="http://schemas.microsoft.com/office/powerpoint/2010/main" val="2169131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0E88-B2C9-4AD0-B2A8-82FA67572EC6}"/>
              </a:ext>
            </a:extLst>
          </p:cNvPr>
          <p:cNvSpPr>
            <a:spLocks noGrp="1"/>
          </p:cNvSpPr>
          <p:nvPr>
            <p:ph type="title"/>
          </p:nvPr>
        </p:nvSpPr>
        <p:spPr/>
        <p:txBody>
          <a:bodyPr>
            <a:normAutofit/>
          </a:bodyPr>
          <a:lstStyle/>
          <a:p>
            <a:r>
              <a:rPr lang="en-US" sz="4400" dirty="0"/>
              <a:t>Forward rate agreement</a:t>
            </a:r>
          </a:p>
        </p:txBody>
      </p:sp>
      <p:sp>
        <p:nvSpPr>
          <p:cNvPr id="3" name="Content Placeholder 2">
            <a:extLst>
              <a:ext uri="{FF2B5EF4-FFF2-40B4-BE49-F238E27FC236}">
                <a16:creationId xmlns:a16="http://schemas.microsoft.com/office/drawing/2014/main" id="{EDBEEEFF-16D1-456C-8670-E06E2B913B1C}"/>
              </a:ext>
            </a:extLst>
          </p:cNvPr>
          <p:cNvSpPr>
            <a:spLocks noGrp="1"/>
          </p:cNvSpPr>
          <p:nvPr>
            <p:ph idx="1"/>
          </p:nvPr>
        </p:nvSpPr>
        <p:spPr/>
        <p:txBody>
          <a:bodyPr/>
          <a:lstStyle/>
          <a:p>
            <a:r>
              <a:rPr lang="en-US" dirty="0"/>
              <a:t>The breakeven reinvestment rate linking a short-dated and a long-dated zero-coupon bond is an </a:t>
            </a:r>
            <a:r>
              <a:rPr lang="en-US" b="1" dirty="0">
                <a:solidFill>
                  <a:srgbClr val="FF0000"/>
                </a:solidFill>
              </a:rPr>
              <a:t>implied forward rate </a:t>
            </a:r>
            <a:r>
              <a:rPr lang="en-US" dirty="0"/>
              <a:t>(IFR).</a:t>
            </a:r>
          </a:p>
          <a:p>
            <a:r>
              <a:rPr lang="en-US" dirty="0"/>
              <a:t>(1+Z</a:t>
            </a:r>
            <a:r>
              <a:rPr lang="en-US" baseline="-25000" dirty="0"/>
              <a:t>A</a:t>
            </a:r>
            <a:r>
              <a:rPr lang="en-US" dirty="0"/>
              <a:t>)</a:t>
            </a:r>
            <a:r>
              <a:rPr lang="en-US" baseline="30000" dirty="0"/>
              <a:t>A</a:t>
            </a:r>
            <a:r>
              <a:rPr lang="en-US" dirty="0"/>
              <a:t> * (1+IFR</a:t>
            </a:r>
            <a:r>
              <a:rPr lang="en-US" baseline="-25000" dirty="0"/>
              <a:t>A,B-A</a:t>
            </a:r>
            <a:r>
              <a:rPr lang="en-US" dirty="0"/>
              <a:t>)</a:t>
            </a:r>
            <a:r>
              <a:rPr lang="en-US" baseline="30000" dirty="0"/>
              <a:t>B-A</a:t>
            </a:r>
            <a:r>
              <a:rPr lang="en-US" dirty="0"/>
              <a:t> =(1+Z</a:t>
            </a:r>
            <a:r>
              <a:rPr lang="en-US" baseline="-25000" dirty="0"/>
              <a:t>B</a:t>
            </a:r>
            <a:r>
              <a:rPr lang="en-US" dirty="0"/>
              <a:t>)</a:t>
            </a:r>
            <a:r>
              <a:rPr lang="en-US" baseline="30000" dirty="0"/>
              <a:t>B</a:t>
            </a:r>
          </a:p>
          <a:p>
            <a:endParaRPr lang="en-US" baseline="30000" dirty="0"/>
          </a:p>
        </p:txBody>
      </p:sp>
      <p:graphicFrame>
        <p:nvGraphicFramePr>
          <p:cNvPr id="4" name="Table 3">
            <a:extLst>
              <a:ext uri="{FF2B5EF4-FFF2-40B4-BE49-F238E27FC236}">
                <a16:creationId xmlns:a16="http://schemas.microsoft.com/office/drawing/2014/main" id="{938B5B94-8A61-4D5A-8B0D-ED29E6B24017}"/>
              </a:ext>
            </a:extLst>
          </p:cNvPr>
          <p:cNvGraphicFramePr>
            <a:graphicFrameLocks noGrp="1"/>
          </p:cNvGraphicFramePr>
          <p:nvPr>
            <p:extLst>
              <p:ext uri="{D42A27DB-BD31-4B8C-83A1-F6EECF244321}">
                <p14:modId xmlns:p14="http://schemas.microsoft.com/office/powerpoint/2010/main" val="4112645690"/>
              </p:ext>
            </p:extLst>
          </p:nvPr>
        </p:nvGraphicFramePr>
        <p:xfrm>
          <a:off x="1024127" y="3726798"/>
          <a:ext cx="2810894" cy="2213622"/>
        </p:xfrm>
        <a:graphic>
          <a:graphicData uri="http://schemas.openxmlformats.org/drawingml/2006/table">
            <a:tbl>
              <a:tblPr firstRow="1" bandRow="1">
                <a:tableStyleId>{5C22544A-7EE6-4342-B048-85BDC9FD1C3A}</a:tableStyleId>
              </a:tblPr>
              <a:tblGrid>
                <a:gridCol w="1405447">
                  <a:extLst>
                    <a:ext uri="{9D8B030D-6E8A-4147-A177-3AD203B41FA5}">
                      <a16:colId xmlns:a16="http://schemas.microsoft.com/office/drawing/2014/main" val="1589181874"/>
                    </a:ext>
                  </a:extLst>
                </a:gridCol>
                <a:gridCol w="1405447">
                  <a:extLst>
                    <a:ext uri="{9D8B030D-6E8A-4147-A177-3AD203B41FA5}">
                      <a16:colId xmlns:a16="http://schemas.microsoft.com/office/drawing/2014/main" val="1736398216"/>
                    </a:ext>
                  </a:extLst>
                </a:gridCol>
              </a:tblGrid>
              <a:tr h="808452">
                <a:tc>
                  <a:txBody>
                    <a:bodyPr/>
                    <a:lstStyle/>
                    <a:p>
                      <a:r>
                        <a:rPr lang="en-US" dirty="0"/>
                        <a:t>Years to maturity</a:t>
                      </a:r>
                    </a:p>
                  </a:txBody>
                  <a:tcPr/>
                </a:tc>
                <a:tc>
                  <a:txBody>
                    <a:bodyPr/>
                    <a:lstStyle/>
                    <a:p>
                      <a:r>
                        <a:rPr lang="en-US" dirty="0"/>
                        <a:t>Zero rate</a:t>
                      </a:r>
                    </a:p>
                  </a:txBody>
                  <a:tcPr/>
                </a:tc>
                <a:extLst>
                  <a:ext uri="{0D108BD9-81ED-4DB2-BD59-A6C34878D82A}">
                    <a16:rowId xmlns:a16="http://schemas.microsoft.com/office/drawing/2014/main" val="3861196817"/>
                  </a:ext>
                </a:extLst>
              </a:tr>
              <a:tr h="468390">
                <a:tc>
                  <a:txBody>
                    <a:bodyPr/>
                    <a:lstStyle/>
                    <a:p>
                      <a:r>
                        <a:rPr lang="en-US" dirty="0"/>
                        <a:t>1</a:t>
                      </a:r>
                    </a:p>
                  </a:txBody>
                  <a:tcPr/>
                </a:tc>
                <a:tc>
                  <a:txBody>
                    <a:bodyPr/>
                    <a:lstStyle/>
                    <a:p>
                      <a:r>
                        <a:rPr lang="en-US" dirty="0"/>
                        <a:t>2.3960%</a:t>
                      </a:r>
                    </a:p>
                  </a:txBody>
                  <a:tcPr/>
                </a:tc>
                <a:extLst>
                  <a:ext uri="{0D108BD9-81ED-4DB2-BD59-A6C34878D82A}">
                    <a16:rowId xmlns:a16="http://schemas.microsoft.com/office/drawing/2014/main" val="712346980"/>
                  </a:ext>
                </a:extLst>
              </a:tr>
              <a:tr h="468390">
                <a:tc>
                  <a:txBody>
                    <a:bodyPr/>
                    <a:lstStyle/>
                    <a:p>
                      <a:r>
                        <a:rPr lang="en-US" dirty="0"/>
                        <a:t>2</a:t>
                      </a:r>
                    </a:p>
                  </a:txBody>
                  <a:tcPr/>
                </a:tc>
                <a:tc>
                  <a:txBody>
                    <a:bodyPr/>
                    <a:lstStyle/>
                    <a:p>
                      <a:r>
                        <a:rPr lang="en-US" dirty="0"/>
                        <a:t>3.4197%</a:t>
                      </a:r>
                    </a:p>
                  </a:txBody>
                  <a:tcPr/>
                </a:tc>
                <a:extLst>
                  <a:ext uri="{0D108BD9-81ED-4DB2-BD59-A6C34878D82A}">
                    <a16:rowId xmlns:a16="http://schemas.microsoft.com/office/drawing/2014/main" val="4200193462"/>
                  </a:ext>
                </a:extLst>
              </a:tr>
              <a:tr h="468390">
                <a:tc>
                  <a:txBody>
                    <a:bodyPr/>
                    <a:lstStyle/>
                    <a:p>
                      <a:r>
                        <a:rPr lang="en-US" dirty="0"/>
                        <a:t>3</a:t>
                      </a:r>
                    </a:p>
                  </a:txBody>
                  <a:tcPr/>
                </a:tc>
                <a:tc>
                  <a:txBody>
                    <a:bodyPr/>
                    <a:lstStyle/>
                    <a:p>
                      <a:r>
                        <a:rPr lang="en-US" dirty="0"/>
                        <a:t>4.0005%</a:t>
                      </a:r>
                    </a:p>
                  </a:txBody>
                  <a:tcPr/>
                </a:tc>
                <a:extLst>
                  <a:ext uri="{0D108BD9-81ED-4DB2-BD59-A6C34878D82A}">
                    <a16:rowId xmlns:a16="http://schemas.microsoft.com/office/drawing/2014/main" val="3083236496"/>
                  </a:ext>
                </a:extLst>
              </a:tr>
            </a:tbl>
          </a:graphicData>
        </a:graphic>
      </p:graphicFrame>
      <p:graphicFrame>
        <p:nvGraphicFramePr>
          <p:cNvPr id="6" name="Table 5">
            <a:extLst>
              <a:ext uri="{FF2B5EF4-FFF2-40B4-BE49-F238E27FC236}">
                <a16:creationId xmlns:a16="http://schemas.microsoft.com/office/drawing/2014/main" id="{FBB77128-A48F-4B05-80F2-688F62890839}"/>
              </a:ext>
            </a:extLst>
          </p:cNvPr>
          <p:cNvGraphicFramePr>
            <a:graphicFrameLocks noGrp="1"/>
          </p:cNvGraphicFramePr>
          <p:nvPr>
            <p:extLst>
              <p:ext uri="{D42A27DB-BD31-4B8C-83A1-F6EECF244321}">
                <p14:modId xmlns:p14="http://schemas.microsoft.com/office/powerpoint/2010/main" val="3880625700"/>
              </p:ext>
            </p:extLst>
          </p:nvPr>
        </p:nvGraphicFramePr>
        <p:xfrm>
          <a:off x="4110820" y="3726798"/>
          <a:ext cx="6729863" cy="2213621"/>
        </p:xfrm>
        <a:graphic>
          <a:graphicData uri="http://schemas.openxmlformats.org/drawingml/2006/table">
            <a:tbl>
              <a:tblPr firstRow="1" bandRow="1">
                <a:tableStyleId>{5C22544A-7EE6-4342-B048-85BDC9FD1C3A}</a:tableStyleId>
              </a:tblPr>
              <a:tblGrid>
                <a:gridCol w="6729863">
                  <a:extLst>
                    <a:ext uri="{9D8B030D-6E8A-4147-A177-3AD203B41FA5}">
                      <a16:colId xmlns:a16="http://schemas.microsoft.com/office/drawing/2014/main" val="3362744181"/>
                    </a:ext>
                  </a:extLst>
                </a:gridCol>
              </a:tblGrid>
              <a:tr h="1024901">
                <a:tc>
                  <a:txBody>
                    <a:bodyPr/>
                    <a:lstStyle/>
                    <a:p>
                      <a:r>
                        <a:rPr lang="en-US" dirty="0"/>
                        <a:t>IFR</a:t>
                      </a:r>
                      <a:r>
                        <a:rPr lang="en-US" baseline="-25000" dirty="0"/>
                        <a:t>1,1</a:t>
                      </a:r>
                    </a:p>
                    <a:p>
                      <a:r>
                        <a:rPr lang="en-US" dirty="0"/>
                        <a:t>(1+2.3960%)*(1+IFR</a:t>
                      </a:r>
                      <a:r>
                        <a:rPr lang="en-US" baseline="-25000" dirty="0"/>
                        <a:t>1,1</a:t>
                      </a:r>
                      <a:r>
                        <a:rPr lang="en-US" dirty="0"/>
                        <a:t>)=(1+3.4197%)</a:t>
                      </a:r>
                      <a:r>
                        <a:rPr lang="en-US" baseline="30000" dirty="0"/>
                        <a:t>2</a:t>
                      </a:r>
                    </a:p>
                    <a:p>
                      <a:r>
                        <a:rPr lang="en-US" baseline="0" dirty="0"/>
                        <a:t>IFR</a:t>
                      </a:r>
                      <a:r>
                        <a:rPr lang="en-US" baseline="-25000" dirty="0"/>
                        <a:t>1,1</a:t>
                      </a:r>
                      <a:r>
                        <a:rPr lang="en-US" baseline="0" dirty="0"/>
                        <a:t>=4.4536%</a:t>
                      </a:r>
                    </a:p>
                  </a:txBody>
                  <a:tcPr/>
                </a:tc>
                <a:extLst>
                  <a:ext uri="{0D108BD9-81ED-4DB2-BD59-A6C34878D82A}">
                    <a16:rowId xmlns:a16="http://schemas.microsoft.com/office/drawing/2014/main" val="1794700830"/>
                  </a:ext>
                </a:extLst>
              </a:tr>
              <a:tr h="1130488">
                <a:tc>
                  <a:txBody>
                    <a:bodyPr/>
                    <a:lstStyle/>
                    <a:p>
                      <a:r>
                        <a:rPr lang="en-US" dirty="0"/>
                        <a:t>IFR</a:t>
                      </a:r>
                      <a:r>
                        <a:rPr lang="en-US" baseline="-25000" dirty="0"/>
                        <a:t>2,1</a:t>
                      </a:r>
                    </a:p>
                    <a:p>
                      <a:r>
                        <a:rPr lang="en-US" dirty="0"/>
                        <a:t>(1+3.4197%)</a:t>
                      </a:r>
                      <a:r>
                        <a:rPr lang="en-US" baseline="30000" dirty="0"/>
                        <a:t>2</a:t>
                      </a:r>
                      <a:r>
                        <a:rPr lang="en-US" dirty="0"/>
                        <a:t>*(1+IFR</a:t>
                      </a:r>
                      <a:r>
                        <a:rPr lang="en-US" baseline="-25000" dirty="0"/>
                        <a:t>2,1</a:t>
                      </a:r>
                      <a:r>
                        <a:rPr lang="en-US" dirty="0"/>
                        <a:t>)=(1+4.0005%)</a:t>
                      </a:r>
                      <a:r>
                        <a:rPr lang="en-US" baseline="30000" dirty="0"/>
                        <a:t>3</a:t>
                      </a:r>
                    </a:p>
                    <a:p>
                      <a:r>
                        <a:rPr lang="en-US" baseline="0" dirty="0"/>
                        <a:t>IFR</a:t>
                      </a:r>
                      <a:r>
                        <a:rPr lang="en-US" baseline="-25000" dirty="0"/>
                        <a:t>2,1</a:t>
                      </a:r>
                      <a:r>
                        <a:rPr lang="en-US" baseline="0" dirty="0"/>
                        <a:t>=5.1719%</a:t>
                      </a:r>
                    </a:p>
                    <a:p>
                      <a:endParaRPr lang="en-US" dirty="0"/>
                    </a:p>
                  </a:txBody>
                  <a:tcPr/>
                </a:tc>
                <a:extLst>
                  <a:ext uri="{0D108BD9-81ED-4DB2-BD59-A6C34878D82A}">
                    <a16:rowId xmlns:a16="http://schemas.microsoft.com/office/drawing/2014/main" val="1799545078"/>
                  </a:ext>
                </a:extLst>
              </a:tr>
            </a:tbl>
          </a:graphicData>
        </a:graphic>
      </p:graphicFrame>
    </p:spTree>
    <p:extLst>
      <p:ext uri="{BB962C8B-B14F-4D97-AF65-F5344CB8AC3E}">
        <p14:creationId xmlns:p14="http://schemas.microsoft.com/office/powerpoint/2010/main" val="4168680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BA10-A075-45D9-8C5B-813D47E1EFAC}"/>
              </a:ext>
            </a:extLst>
          </p:cNvPr>
          <p:cNvSpPr>
            <a:spLocks noGrp="1"/>
          </p:cNvSpPr>
          <p:nvPr>
            <p:ph type="title"/>
          </p:nvPr>
        </p:nvSpPr>
        <p:spPr/>
        <p:txBody>
          <a:bodyPr>
            <a:normAutofit/>
          </a:bodyPr>
          <a:lstStyle/>
          <a:p>
            <a:r>
              <a:rPr lang="en-US" sz="4400" dirty="0"/>
              <a:t>Forward rate agreement</a:t>
            </a:r>
          </a:p>
        </p:txBody>
      </p:sp>
      <p:sp>
        <p:nvSpPr>
          <p:cNvPr id="3" name="Content Placeholder 2">
            <a:extLst>
              <a:ext uri="{FF2B5EF4-FFF2-40B4-BE49-F238E27FC236}">
                <a16:creationId xmlns:a16="http://schemas.microsoft.com/office/drawing/2014/main" id="{FA22BE4A-88E1-4448-BCF2-0B5908C29323}"/>
              </a:ext>
            </a:extLst>
          </p:cNvPr>
          <p:cNvSpPr>
            <a:spLocks noGrp="1"/>
          </p:cNvSpPr>
          <p:nvPr>
            <p:ph idx="1"/>
          </p:nvPr>
        </p:nvSpPr>
        <p:spPr/>
        <p:txBody>
          <a:bodyPr/>
          <a:lstStyle/>
          <a:p>
            <a:r>
              <a:rPr lang="en-US" dirty="0"/>
              <a:t>An OTC derivatives contract in which counterparties agree to apply a specific interest rate to a future period is a </a:t>
            </a:r>
            <a:r>
              <a:rPr lang="en-US" b="1" dirty="0">
                <a:solidFill>
                  <a:srgbClr val="FF0000"/>
                </a:solidFill>
              </a:rPr>
              <a:t>forward rate agreement </a:t>
            </a:r>
            <a:r>
              <a:rPr lang="en-US" dirty="0"/>
              <a:t>(FRA).</a:t>
            </a:r>
          </a:p>
          <a:p>
            <a:r>
              <a:rPr lang="en-US" dirty="0"/>
              <a:t>The FRA buyer, or long position, agrees to pay the deposit interest based on the agreed upon fixed rate and receives deposit interest based on a market reference rate that begins in A periods and ends in B periods (with a tenor of B − A periods) and is determined on or just before the forward settlement date at time t = A.</a:t>
            </a:r>
          </a:p>
          <a:p>
            <a:endParaRPr lang="en-US" dirty="0"/>
          </a:p>
        </p:txBody>
      </p:sp>
      <p:pic>
        <p:nvPicPr>
          <p:cNvPr id="5" name="Picture 4">
            <a:extLst>
              <a:ext uri="{FF2B5EF4-FFF2-40B4-BE49-F238E27FC236}">
                <a16:creationId xmlns:a16="http://schemas.microsoft.com/office/drawing/2014/main" id="{B8D504AE-3EBF-4B43-95A5-13A815962560}"/>
              </a:ext>
            </a:extLst>
          </p:cNvPr>
          <p:cNvPicPr>
            <a:picLocks noChangeAspect="1"/>
          </p:cNvPicPr>
          <p:nvPr/>
        </p:nvPicPr>
        <p:blipFill>
          <a:blip r:embed="rId2"/>
          <a:stretch>
            <a:fillRect/>
          </a:stretch>
        </p:blipFill>
        <p:spPr>
          <a:xfrm>
            <a:off x="1269788" y="4631425"/>
            <a:ext cx="6959362" cy="1641359"/>
          </a:xfrm>
          <a:prstGeom prst="rect">
            <a:avLst/>
          </a:prstGeom>
        </p:spPr>
      </p:pic>
    </p:spTree>
    <p:extLst>
      <p:ext uri="{BB962C8B-B14F-4D97-AF65-F5344CB8AC3E}">
        <p14:creationId xmlns:p14="http://schemas.microsoft.com/office/powerpoint/2010/main" val="25916973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341F-D788-4AED-A0A3-0312170EA884}"/>
              </a:ext>
            </a:extLst>
          </p:cNvPr>
          <p:cNvSpPr>
            <a:spLocks noGrp="1"/>
          </p:cNvSpPr>
          <p:nvPr>
            <p:ph type="title"/>
          </p:nvPr>
        </p:nvSpPr>
        <p:spPr/>
        <p:txBody>
          <a:bodyPr>
            <a:normAutofit/>
          </a:bodyPr>
          <a:lstStyle/>
          <a:p>
            <a:r>
              <a:rPr lang="en-US" sz="4400" dirty="0"/>
              <a:t>Forward rate agreement</a:t>
            </a:r>
          </a:p>
        </p:txBody>
      </p:sp>
      <p:sp>
        <p:nvSpPr>
          <p:cNvPr id="3" name="Content Placeholder 2">
            <a:extLst>
              <a:ext uri="{FF2B5EF4-FFF2-40B4-BE49-F238E27FC236}">
                <a16:creationId xmlns:a16="http://schemas.microsoft.com/office/drawing/2014/main" id="{BE02637A-1135-49D6-B1F7-99D455D62D75}"/>
              </a:ext>
            </a:extLst>
          </p:cNvPr>
          <p:cNvSpPr>
            <a:spLocks noGrp="1"/>
          </p:cNvSpPr>
          <p:nvPr>
            <p:ph idx="1"/>
          </p:nvPr>
        </p:nvSpPr>
        <p:spPr/>
        <p:txBody>
          <a:bodyPr/>
          <a:lstStyle/>
          <a:p>
            <a:r>
              <a:rPr lang="en-US" dirty="0"/>
              <a:t>A counterparty agrees to be the FRA fixed-rate receiver on a one-month AUD MRR in three months’ time based on a AUD150,000,000 notional amount. If IFR3m,1m at contract inception is 0.50% and one-month AUD MRR sets at 0.35% for settlement of the contract, calculate the settlement amount and interpret the results.</a:t>
            </a:r>
          </a:p>
        </p:txBody>
      </p:sp>
    </p:spTree>
    <p:extLst>
      <p:ext uri="{BB962C8B-B14F-4D97-AF65-F5344CB8AC3E}">
        <p14:creationId xmlns:p14="http://schemas.microsoft.com/office/powerpoint/2010/main" val="17381846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B4E8-BB6C-4FB9-9BDD-AE31FC50E1E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2B821E2-CBCF-4E62-ACC9-3E770A86633B}"/>
              </a:ext>
            </a:extLst>
          </p:cNvPr>
          <p:cNvSpPr>
            <a:spLocks noGrp="1"/>
          </p:cNvSpPr>
          <p:nvPr>
            <p:ph idx="1"/>
          </p:nvPr>
        </p:nvSpPr>
        <p:spPr/>
        <p:txBody>
          <a:bodyPr>
            <a:normAutofit fontScale="92500" lnSpcReduction="20000"/>
          </a:bodyPr>
          <a:lstStyle/>
          <a:p>
            <a:r>
              <a:rPr lang="en-US" dirty="0"/>
              <a:t>A client seeking advice on her fixed-income portfolio observes the price and yield-to-maturity of one-year (r1) and two-year (r2) annual coupon government benchmark bonds currently available in the market. Which of the following statements best describes how the analyst can determine a breakeven reinvestment rate in one year’s time to help decide whether to invest now for one or two years?</a:t>
            </a:r>
          </a:p>
          <a:p>
            <a:r>
              <a:rPr lang="en-US" dirty="0"/>
              <a:t>A. As the two-year rate involves intermediate cash flows, divide the square root of (1 + r2) by (1 + r1) and subtract 1 to arrive at a breakeven reinvestment rate for one year in one year’s time.</a:t>
            </a:r>
          </a:p>
          <a:p>
            <a:r>
              <a:rPr lang="en-US" dirty="0"/>
              <a:t>B. Since the first year’s returns are compounded in the second year, set (1 + r1) multiplied by 1 plus the breakeven reinvestment rate equal to (1 + r2)</a:t>
            </a:r>
            <a:r>
              <a:rPr lang="en-US" baseline="30000" dirty="0"/>
              <a:t>2</a:t>
            </a:r>
            <a:r>
              <a:rPr lang="en-US" dirty="0"/>
              <a:t> and solve for the breakeven reinvestment rate.</a:t>
            </a:r>
          </a:p>
          <a:p>
            <a:r>
              <a:rPr lang="en-US" dirty="0"/>
              <a:t>C. Since the breakeven reinvestment involves a zero-coupon cash flow, first substitute the one-year rate (r1) into the two-year bond price equation to solve for the two-year spot or zero rate (z2), then set (1 + r1) × (1 + breakeven reinvestment rate) = (1 + z2)</a:t>
            </a:r>
            <a:r>
              <a:rPr lang="en-US" baseline="30000" dirty="0"/>
              <a:t>2</a:t>
            </a:r>
            <a:r>
              <a:rPr lang="en-US" dirty="0"/>
              <a:t> and solve for the breakeven reinvestment rate.</a:t>
            </a:r>
          </a:p>
        </p:txBody>
      </p:sp>
    </p:spTree>
    <p:extLst>
      <p:ext uri="{BB962C8B-B14F-4D97-AF65-F5344CB8AC3E}">
        <p14:creationId xmlns:p14="http://schemas.microsoft.com/office/powerpoint/2010/main" val="13064160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0B2B-5585-433A-8B2E-20D05F4CAB1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5EB973D2-F393-46C5-A51E-9737CA437953}"/>
              </a:ext>
            </a:extLst>
          </p:cNvPr>
          <p:cNvSpPr>
            <a:spLocks noGrp="1"/>
          </p:cNvSpPr>
          <p:nvPr>
            <p:ph idx="1"/>
          </p:nvPr>
        </p:nvSpPr>
        <p:spPr/>
        <p:txBody>
          <a:bodyPr>
            <a:normAutofit fontScale="85000" lnSpcReduction="20000"/>
          </a:bodyPr>
          <a:lstStyle/>
          <a:p>
            <a:r>
              <a:rPr lang="en-US" dirty="0" err="1"/>
              <a:t>Baywhite</a:t>
            </a:r>
            <a:r>
              <a:rPr lang="en-US" dirty="0"/>
              <a:t> Financial seeks to gain a competitive advantage by making margin loans at fixed rates for up to 60 days to its investor clients. Since </a:t>
            </a:r>
            <a:r>
              <a:rPr lang="en-US" dirty="0" err="1"/>
              <a:t>Baywhite</a:t>
            </a:r>
            <a:r>
              <a:rPr lang="en-US" dirty="0"/>
              <a:t> borrows at a variable one-month market reference rate to finance these client loans, the firm enters into one-month FRA contracts on one-month MRR to hedge the interest rate exposure of its margin loan book. Which of the following statements best describes </a:t>
            </a:r>
            <a:r>
              <a:rPr lang="en-US" dirty="0" err="1"/>
              <a:t>Baywhite’s</a:t>
            </a:r>
            <a:r>
              <a:rPr lang="en-US" dirty="0"/>
              <a:t> interest rate exposure and the FRA position it should take to hedge that exposure?</a:t>
            </a:r>
          </a:p>
          <a:p>
            <a:r>
              <a:rPr lang="en-US" b="1" dirty="0"/>
              <a:t>A. </a:t>
            </a:r>
            <a:r>
              <a:rPr lang="en-US" dirty="0" err="1"/>
              <a:t>Baywhite</a:t>
            </a:r>
            <a:r>
              <a:rPr lang="en-US" dirty="0"/>
              <a:t> faces exposure to a </a:t>
            </a:r>
            <a:r>
              <a:rPr lang="en-US" i="1" dirty="0"/>
              <a:t>rise </a:t>
            </a:r>
            <a:r>
              <a:rPr lang="en-US" dirty="0"/>
              <a:t>in one-month MRR over the next 30 days, so it should enter into the FRA as a fixed-rate </a:t>
            </a:r>
            <a:r>
              <a:rPr lang="en-US" i="1" dirty="0"/>
              <a:t>payer </a:t>
            </a:r>
            <a:r>
              <a:rPr lang="en-US" dirty="0"/>
              <a:t>in order to benefit from a rise in one-month MRR above the FRA rate and offset its higher borrowing cost.</a:t>
            </a:r>
          </a:p>
          <a:p>
            <a:r>
              <a:rPr lang="en-US" b="1" dirty="0"/>
              <a:t>B. </a:t>
            </a:r>
            <a:r>
              <a:rPr lang="en-US" dirty="0" err="1"/>
              <a:t>Baywhite</a:t>
            </a:r>
            <a:r>
              <a:rPr lang="en-US" dirty="0"/>
              <a:t> faces exposure to a </a:t>
            </a:r>
            <a:r>
              <a:rPr lang="en-US" i="1" dirty="0"/>
              <a:t>rise </a:t>
            </a:r>
            <a:r>
              <a:rPr lang="en-US" dirty="0"/>
              <a:t>in one-month MRR over the next 30 days, so it should enter into the FRA as a fixed-rate </a:t>
            </a:r>
            <a:r>
              <a:rPr lang="en-US" i="1" dirty="0"/>
              <a:t>receiver </a:t>
            </a:r>
            <a:r>
              <a:rPr lang="en-US" dirty="0"/>
              <a:t>in order to benefit from a rise in one-month MRR above the FRA rate and offset its higher borrowing cost.</a:t>
            </a:r>
          </a:p>
          <a:p>
            <a:r>
              <a:rPr lang="en-US" b="1" dirty="0"/>
              <a:t>C. </a:t>
            </a:r>
            <a:r>
              <a:rPr lang="en-US" dirty="0" err="1"/>
              <a:t>Baywhite</a:t>
            </a:r>
            <a:r>
              <a:rPr lang="en-US" dirty="0"/>
              <a:t> faces exposure to a </a:t>
            </a:r>
            <a:r>
              <a:rPr lang="en-US" i="1" dirty="0"/>
              <a:t>decline </a:t>
            </a:r>
            <a:r>
              <a:rPr lang="en-US" dirty="0"/>
              <a:t>in one-month MRR over the next 30 days, so it should enter into the FRA as a fixed-rate </a:t>
            </a:r>
            <a:r>
              <a:rPr lang="en-US" i="1" dirty="0"/>
              <a:t>receiver </a:t>
            </a:r>
            <a:r>
              <a:rPr lang="en-US" dirty="0"/>
              <a:t>in order to benefit from a rise in one-month MRR above the FRA rate and offset its higher borrowing cost.</a:t>
            </a:r>
          </a:p>
        </p:txBody>
      </p:sp>
    </p:spTree>
    <p:extLst>
      <p:ext uri="{BB962C8B-B14F-4D97-AF65-F5344CB8AC3E}">
        <p14:creationId xmlns:p14="http://schemas.microsoft.com/office/powerpoint/2010/main" val="623768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EE2E-3729-4248-82E9-A6F3DE60C1A8}"/>
              </a:ext>
            </a:extLst>
          </p:cNvPr>
          <p:cNvSpPr>
            <a:spLocks noGrp="1"/>
          </p:cNvSpPr>
          <p:nvPr>
            <p:ph type="title"/>
          </p:nvPr>
        </p:nvSpPr>
        <p:spPr>
          <a:xfrm>
            <a:off x="1024128" y="585216"/>
            <a:ext cx="6066818" cy="1499616"/>
          </a:xfrm>
        </p:spPr>
        <p:txBody>
          <a:bodyPr>
            <a:normAutofit/>
          </a:bodyPr>
          <a:lstStyle/>
          <a:p>
            <a:r>
              <a:rPr lang="en-US" sz="3900" dirty="0"/>
              <a:t>Pricing and valuation of futures</a:t>
            </a:r>
            <a:br>
              <a:rPr lang="en-US" sz="3900" dirty="0"/>
            </a:br>
            <a:r>
              <a:rPr lang="en-US" sz="3900" dirty="0"/>
              <a:t>pricing</a:t>
            </a:r>
          </a:p>
        </p:txBody>
      </p:sp>
      <p:sp>
        <p:nvSpPr>
          <p:cNvPr id="3" name="Content Placeholder 2">
            <a:extLst>
              <a:ext uri="{FF2B5EF4-FFF2-40B4-BE49-F238E27FC236}">
                <a16:creationId xmlns:a16="http://schemas.microsoft.com/office/drawing/2014/main" id="{F2E4C205-286E-4FD7-9569-9357AEC745E9}"/>
              </a:ext>
            </a:extLst>
          </p:cNvPr>
          <p:cNvSpPr>
            <a:spLocks noGrp="1"/>
          </p:cNvSpPr>
          <p:nvPr>
            <p:ph idx="1"/>
          </p:nvPr>
        </p:nvSpPr>
        <p:spPr>
          <a:xfrm>
            <a:off x="1024128" y="2286000"/>
            <a:ext cx="6066818" cy="4023360"/>
          </a:xfrm>
        </p:spPr>
        <p:txBody>
          <a:bodyPr>
            <a:normAutofit/>
          </a:bodyPr>
          <a:lstStyle/>
          <a:p>
            <a:r>
              <a:rPr lang="en-US" dirty="0"/>
              <a:t>The futures price, f</a:t>
            </a:r>
            <a:r>
              <a:rPr lang="en-US" baseline="-25000" dirty="0"/>
              <a:t>0</a:t>
            </a:r>
            <a:r>
              <a:rPr lang="en-US" dirty="0"/>
              <a:t>(T), is </a:t>
            </a:r>
            <a:r>
              <a:rPr lang="en-US" dirty="0">
                <a:solidFill>
                  <a:srgbClr val="FF0000"/>
                </a:solidFill>
              </a:rPr>
              <a:t>identical</a:t>
            </a:r>
            <a:r>
              <a:rPr lang="en-US" dirty="0"/>
              <a:t> to the forward price from a previous lesson.</a:t>
            </a:r>
          </a:p>
          <a:p>
            <a:r>
              <a:rPr lang="en-US" dirty="0"/>
              <a:t>f</a:t>
            </a:r>
            <a:r>
              <a:rPr lang="en-US" baseline="-25000" dirty="0"/>
              <a:t>0</a:t>
            </a:r>
            <a:r>
              <a:rPr lang="en-US" dirty="0"/>
              <a:t>(T)=S</a:t>
            </a:r>
            <a:r>
              <a:rPr lang="en-US" baseline="-25000" dirty="0"/>
              <a:t>0</a:t>
            </a:r>
            <a:r>
              <a:rPr lang="en-US" dirty="0"/>
              <a:t>(1+r)</a:t>
            </a:r>
            <a:r>
              <a:rPr lang="en-US" baseline="30000" dirty="0"/>
              <a:t>T</a:t>
            </a:r>
          </a:p>
          <a:p>
            <a:r>
              <a:rPr lang="en-US" dirty="0"/>
              <a:t>f</a:t>
            </a:r>
            <a:r>
              <a:rPr lang="en-US" baseline="-25000" dirty="0"/>
              <a:t>0</a:t>
            </a:r>
            <a:r>
              <a:rPr lang="en-US" dirty="0"/>
              <a:t>(T)=[S</a:t>
            </a:r>
            <a:r>
              <a:rPr lang="en-US" baseline="-25000" dirty="0"/>
              <a:t>0</a:t>
            </a:r>
            <a:r>
              <a:rPr lang="en-US" dirty="0"/>
              <a:t>+PVC</a:t>
            </a:r>
            <a:r>
              <a:rPr lang="en-US" baseline="-25000" dirty="0"/>
              <a:t>0</a:t>
            </a:r>
            <a:r>
              <a:rPr lang="en-US" dirty="0"/>
              <a:t>-PVB</a:t>
            </a:r>
            <a:r>
              <a:rPr lang="en-US" baseline="-25000" dirty="0"/>
              <a:t>0 </a:t>
            </a:r>
            <a:r>
              <a:rPr lang="en-US" dirty="0"/>
              <a:t>](1+r)</a:t>
            </a:r>
            <a:r>
              <a:rPr lang="en-US" baseline="30000" dirty="0"/>
              <a:t>T</a:t>
            </a:r>
          </a:p>
          <a:p>
            <a:pPr marL="0" indent="0">
              <a:buNone/>
            </a:pPr>
            <a:r>
              <a:rPr lang="en-US" baseline="30000" dirty="0"/>
              <a:t>  </a:t>
            </a:r>
            <a:r>
              <a:rPr lang="en-US" dirty="0"/>
              <a:t>f</a:t>
            </a:r>
            <a:r>
              <a:rPr lang="en-US" baseline="-25000" dirty="0"/>
              <a:t>0</a:t>
            </a:r>
            <a:r>
              <a:rPr lang="en-US" dirty="0"/>
              <a:t>(T)=S</a:t>
            </a:r>
            <a:r>
              <a:rPr lang="en-US" baseline="-25000" dirty="0"/>
              <a:t>0</a:t>
            </a:r>
            <a:r>
              <a:rPr lang="en-US" dirty="0"/>
              <a:t>e</a:t>
            </a:r>
            <a:r>
              <a:rPr lang="en-US" baseline="30000" dirty="0"/>
              <a:t>rT</a:t>
            </a:r>
          </a:p>
          <a:p>
            <a:r>
              <a:rPr lang="en-US" dirty="0"/>
              <a:t>f</a:t>
            </a:r>
            <a:r>
              <a:rPr lang="en-US" baseline="-25000" dirty="0"/>
              <a:t>0</a:t>
            </a:r>
            <a:r>
              <a:rPr lang="en-US" dirty="0"/>
              <a:t>(T)=S</a:t>
            </a:r>
            <a:r>
              <a:rPr lang="en-US" baseline="-25000" dirty="0"/>
              <a:t>0</a:t>
            </a:r>
            <a:r>
              <a:rPr lang="en-US" dirty="0"/>
              <a:t>e</a:t>
            </a:r>
            <a:r>
              <a:rPr lang="en-US" baseline="30000" dirty="0"/>
              <a:t>(</a:t>
            </a:r>
            <a:r>
              <a:rPr lang="en-US" baseline="30000" dirty="0" err="1"/>
              <a:t>r+C-B</a:t>
            </a:r>
            <a:r>
              <a:rPr lang="en-US" baseline="30000" dirty="0"/>
              <a:t>)T</a:t>
            </a:r>
          </a:p>
          <a:p>
            <a:endParaRPr lang="en-US" baseline="30000" dirty="0"/>
          </a:p>
          <a:p>
            <a:endParaRPr lang="en-US" baseline="30000" dirty="0"/>
          </a:p>
        </p:txBody>
      </p:sp>
      <p:pic>
        <p:nvPicPr>
          <p:cNvPr id="5" name="Picture 4" descr="Formulae written on a blackboard">
            <a:extLst>
              <a:ext uri="{FF2B5EF4-FFF2-40B4-BE49-F238E27FC236}">
                <a16:creationId xmlns:a16="http://schemas.microsoft.com/office/drawing/2014/main" id="{BFD3807A-8E90-0E91-97D5-290F60BD8070}"/>
              </a:ext>
            </a:extLst>
          </p:cNvPr>
          <p:cNvPicPr>
            <a:picLocks noChangeAspect="1"/>
          </p:cNvPicPr>
          <p:nvPr/>
        </p:nvPicPr>
        <p:blipFill rotWithShape="1">
          <a:blip r:embed="rId2"/>
          <a:srcRect l="25521" r="29319" b="-1"/>
          <a:stretch/>
        </p:blipFill>
        <p:spPr>
          <a:xfrm>
            <a:off x="7552266" y="10"/>
            <a:ext cx="4639733" cy="6857990"/>
          </a:xfrm>
          <a:prstGeom prst="rect">
            <a:avLst/>
          </a:prstGeom>
        </p:spPr>
      </p:pic>
    </p:spTree>
    <p:extLst>
      <p:ext uri="{BB962C8B-B14F-4D97-AF65-F5344CB8AC3E}">
        <p14:creationId xmlns:p14="http://schemas.microsoft.com/office/powerpoint/2010/main" val="355511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1231-76D6-46C0-B5D2-96A04A70E555}"/>
              </a:ext>
            </a:extLst>
          </p:cNvPr>
          <p:cNvSpPr>
            <a:spLocks noGrp="1"/>
          </p:cNvSpPr>
          <p:nvPr>
            <p:ph type="title"/>
          </p:nvPr>
        </p:nvSpPr>
        <p:spPr>
          <a:xfrm>
            <a:off x="1024128" y="585216"/>
            <a:ext cx="8018272" cy="1499616"/>
          </a:xfrm>
        </p:spPr>
        <p:txBody>
          <a:bodyPr>
            <a:normAutofit/>
          </a:bodyPr>
          <a:lstStyle/>
          <a:p>
            <a:r>
              <a:rPr lang="en-US"/>
              <a:t>Pricing and valuation of futures</a:t>
            </a:r>
            <a:br>
              <a:rPr lang="en-US"/>
            </a:br>
            <a:r>
              <a:rPr lang="en-US"/>
              <a:t>pricing</a:t>
            </a:r>
          </a:p>
        </p:txBody>
      </p:sp>
      <p:sp>
        <p:nvSpPr>
          <p:cNvPr id="3" name="Content Placeholder 2">
            <a:extLst>
              <a:ext uri="{FF2B5EF4-FFF2-40B4-BE49-F238E27FC236}">
                <a16:creationId xmlns:a16="http://schemas.microsoft.com/office/drawing/2014/main" id="{3DD5705B-A5ED-4752-AAB6-F3CB65EB2044}"/>
              </a:ext>
            </a:extLst>
          </p:cNvPr>
          <p:cNvSpPr>
            <a:spLocks noGrp="1"/>
          </p:cNvSpPr>
          <p:nvPr>
            <p:ph idx="1"/>
          </p:nvPr>
        </p:nvSpPr>
        <p:spPr>
          <a:xfrm>
            <a:off x="1024128" y="2286000"/>
            <a:ext cx="8018271" cy="4023360"/>
          </a:xfrm>
        </p:spPr>
        <p:txBody>
          <a:bodyPr>
            <a:normAutofit/>
          </a:bodyPr>
          <a:lstStyle/>
          <a:p>
            <a:r>
              <a:rPr lang="en-US" sz="2000" dirty="0"/>
              <a:t>The different patterns of cash flows for forwards and futures can lead to a difference in the pricing of forwards versus futures. Forward and futures prices are identical under certain conditions, namely:</a:t>
            </a:r>
          </a:p>
          <a:p>
            <a:r>
              <a:rPr lang="en-US" sz="2000" dirty="0"/>
              <a:t>■ </a:t>
            </a:r>
            <a:r>
              <a:rPr lang="en-US" sz="2000" dirty="0">
                <a:solidFill>
                  <a:srgbClr val="FF0000"/>
                </a:solidFill>
              </a:rPr>
              <a:t>if interest rates are constant</a:t>
            </a:r>
            <a:r>
              <a:rPr lang="en-US" sz="2000" dirty="0"/>
              <a:t>, or</a:t>
            </a:r>
          </a:p>
          <a:p>
            <a:r>
              <a:rPr lang="en-US" sz="2000" dirty="0"/>
              <a:t>■ </a:t>
            </a:r>
            <a:r>
              <a:rPr lang="en-US" sz="2000" dirty="0">
                <a:solidFill>
                  <a:srgbClr val="FF0000"/>
                </a:solidFill>
              </a:rPr>
              <a:t>if futures prices and interest rates are uncorrelated</a:t>
            </a:r>
            <a:r>
              <a:rPr lang="en-US" sz="2000" dirty="0"/>
              <a:t>.</a:t>
            </a:r>
          </a:p>
          <a:p>
            <a:r>
              <a:rPr lang="en-US" sz="2000" dirty="0"/>
              <a:t>If futures prices are </a:t>
            </a:r>
            <a:r>
              <a:rPr lang="en-US" sz="2000" dirty="0">
                <a:solidFill>
                  <a:srgbClr val="FF0000"/>
                </a:solidFill>
              </a:rPr>
              <a:t>positively</a:t>
            </a:r>
            <a:r>
              <a:rPr lang="en-US" sz="2000" dirty="0"/>
              <a:t> correlated with interest rates, long futures contracts are more attractive than long forward positions for the same underlying and maturity.</a:t>
            </a:r>
          </a:p>
          <a:p>
            <a:r>
              <a:rPr lang="en-US" sz="2000" dirty="0"/>
              <a:t>A </a:t>
            </a:r>
            <a:r>
              <a:rPr lang="en-US" sz="2000" dirty="0">
                <a:solidFill>
                  <a:srgbClr val="FF0000"/>
                </a:solidFill>
              </a:rPr>
              <a:t>negative</a:t>
            </a:r>
            <a:r>
              <a:rPr lang="en-US" sz="2000" dirty="0"/>
              <a:t> correlation between futures prices and interest rates leads to the opposite interpretation, with long forward positions being more desirable than long futures positions.</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7501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832E-42CE-4175-B600-AE60F80763F1}"/>
              </a:ext>
            </a:extLst>
          </p:cNvPr>
          <p:cNvSpPr>
            <a:spLocks noGrp="1"/>
          </p:cNvSpPr>
          <p:nvPr>
            <p:ph type="title"/>
          </p:nvPr>
        </p:nvSpPr>
        <p:spPr>
          <a:xfrm>
            <a:off x="1024128" y="585216"/>
            <a:ext cx="5902061" cy="1499616"/>
          </a:xfrm>
        </p:spPr>
        <p:txBody>
          <a:bodyPr>
            <a:normAutofit/>
          </a:bodyPr>
          <a:lstStyle/>
          <a:p>
            <a:r>
              <a:rPr lang="en-US" sz="3500"/>
              <a:t>Pricing and valuation of futures</a:t>
            </a:r>
            <a:br>
              <a:rPr lang="en-US" sz="3500"/>
            </a:br>
            <a:r>
              <a:rPr lang="en-US" sz="3500"/>
              <a:t>valuation</a:t>
            </a:r>
          </a:p>
        </p:txBody>
      </p:sp>
      <p:sp>
        <p:nvSpPr>
          <p:cNvPr id="3" name="Content Placeholder 2">
            <a:extLst>
              <a:ext uri="{FF2B5EF4-FFF2-40B4-BE49-F238E27FC236}">
                <a16:creationId xmlns:a16="http://schemas.microsoft.com/office/drawing/2014/main" id="{4C6EB06F-8F75-4A43-87E1-8515125F825F}"/>
              </a:ext>
            </a:extLst>
          </p:cNvPr>
          <p:cNvSpPr>
            <a:spLocks noGrp="1"/>
          </p:cNvSpPr>
          <p:nvPr>
            <p:ph idx="1"/>
          </p:nvPr>
        </p:nvSpPr>
        <p:spPr>
          <a:xfrm>
            <a:off x="1024128" y="2286000"/>
            <a:ext cx="5902061" cy="3931920"/>
          </a:xfrm>
        </p:spPr>
        <p:txBody>
          <a:bodyPr>
            <a:normAutofit/>
          </a:bodyPr>
          <a:lstStyle/>
          <a:p>
            <a:r>
              <a:rPr lang="en-US" dirty="0" err="1"/>
              <a:t>Procam</a:t>
            </a:r>
            <a:r>
              <a:rPr lang="en-US" dirty="0"/>
              <a:t> Investments enters a cash-settled forward commitment to buy 100 ounces of gold at a price (f</a:t>
            </a:r>
            <a:r>
              <a:rPr lang="en-US" baseline="-25000" dirty="0"/>
              <a:t>0</a:t>
            </a:r>
            <a:r>
              <a:rPr lang="en-US" dirty="0"/>
              <a:t>[T] = F</a:t>
            </a:r>
            <a:r>
              <a:rPr lang="en-US" baseline="-25000" dirty="0"/>
              <a:t>0</a:t>
            </a:r>
            <a:r>
              <a:rPr lang="en-US" dirty="0"/>
              <a:t>[T]) of $1,778.76 per ounce in 91 days, with a risk-free rate of 2% and no gold storage cost.</a:t>
            </a:r>
          </a:p>
          <a:p>
            <a:r>
              <a:rPr lang="en-US" dirty="0"/>
              <a:t>Assume that the gold futures price, f</a:t>
            </a:r>
            <a:r>
              <a:rPr lang="en-US" baseline="-25000" dirty="0"/>
              <a:t>1</a:t>
            </a:r>
            <a:r>
              <a:rPr lang="en-US" dirty="0"/>
              <a:t>(T), falls by $5 on the first trading day to $1,773.76 and the spot price, S</a:t>
            </a:r>
            <a:r>
              <a:rPr lang="en-US" baseline="-25000" dirty="0"/>
              <a:t>1</a:t>
            </a:r>
            <a:r>
              <a:rPr lang="en-US" dirty="0"/>
              <a:t>, ends the day at a no arbitrage</a:t>
            </a:r>
            <a:r>
              <a:rPr lang="zh-CN" altLang="en-US" dirty="0"/>
              <a:t> </a:t>
            </a:r>
            <a:r>
              <a:rPr lang="en-US" dirty="0"/>
              <a:t>equivalent of </a:t>
            </a:r>
            <a:r>
              <a:rPr lang="en-US" sz="2000" dirty="0"/>
              <a:t>$1,765.12 (= $1,773.76(1.02)</a:t>
            </a:r>
            <a:r>
              <a:rPr lang="en-US" sz="2000" baseline="30000" dirty="0"/>
              <a:t>–90/365</a:t>
            </a:r>
            <a:r>
              <a:rPr lang="en-US" sz="2000" dirty="0"/>
              <a:t>).</a:t>
            </a:r>
          </a:p>
          <a:p>
            <a:endParaRPr lang="en-US" dirty="0"/>
          </a:p>
        </p:txBody>
      </p:sp>
      <p:graphicFrame>
        <p:nvGraphicFramePr>
          <p:cNvPr id="4" name="Table 3">
            <a:extLst>
              <a:ext uri="{FF2B5EF4-FFF2-40B4-BE49-F238E27FC236}">
                <a16:creationId xmlns:a16="http://schemas.microsoft.com/office/drawing/2014/main" id="{9685DC69-9900-4FFA-8D57-6B3A7F89D95D}"/>
              </a:ext>
            </a:extLst>
          </p:cNvPr>
          <p:cNvGraphicFramePr>
            <a:graphicFrameLocks noGrp="1"/>
          </p:cNvGraphicFramePr>
          <p:nvPr>
            <p:extLst>
              <p:ext uri="{D42A27DB-BD31-4B8C-83A1-F6EECF244321}">
                <p14:modId xmlns:p14="http://schemas.microsoft.com/office/powerpoint/2010/main" val="1217587938"/>
              </p:ext>
            </p:extLst>
          </p:nvPr>
        </p:nvGraphicFramePr>
        <p:xfrm>
          <a:off x="7552267" y="2597118"/>
          <a:ext cx="3999655" cy="1663766"/>
        </p:xfrm>
        <a:graphic>
          <a:graphicData uri="http://schemas.openxmlformats.org/drawingml/2006/table">
            <a:tbl>
              <a:tblPr firstRow="1" bandRow="1">
                <a:tableStyleId>{5C22544A-7EE6-4342-B048-85BDC9FD1C3A}</a:tableStyleId>
              </a:tblPr>
              <a:tblGrid>
                <a:gridCol w="1323709">
                  <a:extLst>
                    <a:ext uri="{9D8B030D-6E8A-4147-A177-3AD203B41FA5}">
                      <a16:colId xmlns:a16="http://schemas.microsoft.com/office/drawing/2014/main" val="1024924842"/>
                    </a:ext>
                  </a:extLst>
                </a:gridCol>
                <a:gridCol w="1323709">
                  <a:extLst>
                    <a:ext uri="{9D8B030D-6E8A-4147-A177-3AD203B41FA5}">
                      <a16:colId xmlns:a16="http://schemas.microsoft.com/office/drawing/2014/main" val="982507882"/>
                    </a:ext>
                  </a:extLst>
                </a:gridCol>
                <a:gridCol w="1352237">
                  <a:extLst>
                    <a:ext uri="{9D8B030D-6E8A-4147-A177-3AD203B41FA5}">
                      <a16:colId xmlns:a16="http://schemas.microsoft.com/office/drawing/2014/main" val="2072691937"/>
                    </a:ext>
                  </a:extLst>
                </a:gridCol>
              </a:tblGrid>
              <a:tr h="759992">
                <a:tc>
                  <a:txBody>
                    <a:bodyPr/>
                    <a:lstStyle/>
                    <a:p>
                      <a:r>
                        <a:rPr lang="en-US" sz="2000"/>
                        <a:t>Contract type</a:t>
                      </a:r>
                    </a:p>
                  </a:txBody>
                  <a:tcPr marL="102702" marR="102702" marT="51351" marB="51351"/>
                </a:tc>
                <a:tc>
                  <a:txBody>
                    <a:bodyPr/>
                    <a:lstStyle/>
                    <a:p>
                      <a:r>
                        <a:rPr lang="en-US" sz="2000"/>
                        <a:t>Contract MTM</a:t>
                      </a:r>
                    </a:p>
                  </a:txBody>
                  <a:tcPr marL="102702" marR="102702" marT="51351" marB="51351"/>
                </a:tc>
                <a:tc>
                  <a:txBody>
                    <a:bodyPr/>
                    <a:lstStyle/>
                    <a:p>
                      <a:r>
                        <a:rPr lang="en-US" sz="2000"/>
                        <a:t>Realized MTM</a:t>
                      </a:r>
                    </a:p>
                  </a:txBody>
                  <a:tcPr marL="102702" marR="102702" marT="51351" marB="51351"/>
                </a:tc>
                <a:extLst>
                  <a:ext uri="{0D108BD9-81ED-4DB2-BD59-A6C34878D82A}">
                    <a16:rowId xmlns:a16="http://schemas.microsoft.com/office/drawing/2014/main" val="3813423637"/>
                  </a:ext>
                </a:extLst>
              </a:tr>
              <a:tr h="451887">
                <a:tc>
                  <a:txBody>
                    <a:bodyPr/>
                    <a:lstStyle/>
                    <a:p>
                      <a:r>
                        <a:rPr lang="en-US" sz="2000"/>
                        <a:t>Forward</a:t>
                      </a:r>
                    </a:p>
                  </a:txBody>
                  <a:tcPr marL="102702" marR="102702" marT="51351" marB="51351"/>
                </a:tc>
                <a:tc>
                  <a:txBody>
                    <a:bodyPr/>
                    <a:lstStyle/>
                    <a:p>
                      <a:r>
                        <a:rPr lang="en-US" sz="2000" dirty="0"/>
                        <a:t>-49</a:t>
                      </a:r>
                      <a:r>
                        <a:rPr lang="en-US" altLang="zh-CN" sz="2000" dirty="0"/>
                        <a:t>7.58</a:t>
                      </a:r>
                      <a:endParaRPr lang="en-US" sz="2000" dirty="0"/>
                    </a:p>
                  </a:txBody>
                  <a:tcPr marL="102702" marR="102702" marT="51351" marB="51351"/>
                </a:tc>
                <a:tc>
                  <a:txBody>
                    <a:bodyPr/>
                    <a:lstStyle/>
                    <a:p>
                      <a:r>
                        <a:rPr lang="en-US" sz="2000"/>
                        <a:t>0</a:t>
                      </a:r>
                    </a:p>
                  </a:txBody>
                  <a:tcPr marL="102702" marR="102702" marT="51351" marB="51351"/>
                </a:tc>
                <a:extLst>
                  <a:ext uri="{0D108BD9-81ED-4DB2-BD59-A6C34878D82A}">
                    <a16:rowId xmlns:a16="http://schemas.microsoft.com/office/drawing/2014/main" val="2097426165"/>
                  </a:ext>
                </a:extLst>
              </a:tr>
              <a:tr h="451887">
                <a:tc>
                  <a:txBody>
                    <a:bodyPr/>
                    <a:lstStyle/>
                    <a:p>
                      <a:r>
                        <a:rPr lang="en-US" sz="2000"/>
                        <a:t>Futures</a:t>
                      </a:r>
                    </a:p>
                  </a:txBody>
                  <a:tcPr marL="102702" marR="102702" marT="51351" marB="51351"/>
                </a:tc>
                <a:tc>
                  <a:txBody>
                    <a:bodyPr/>
                    <a:lstStyle/>
                    <a:p>
                      <a:r>
                        <a:rPr lang="en-US" sz="2000"/>
                        <a:t>0</a:t>
                      </a:r>
                    </a:p>
                  </a:txBody>
                  <a:tcPr marL="102702" marR="102702" marT="51351" marB="51351"/>
                </a:tc>
                <a:tc>
                  <a:txBody>
                    <a:bodyPr/>
                    <a:lstStyle/>
                    <a:p>
                      <a:r>
                        <a:rPr lang="en-US" sz="2000" dirty="0"/>
                        <a:t>-500</a:t>
                      </a:r>
                    </a:p>
                  </a:txBody>
                  <a:tcPr marL="102702" marR="102702" marT="51351" marB="51351"/>
                </a:tc>
                <a:extLst>
                  <a:ext uri="{0D108BD9-81ED-4DB2-BD59-A6C34878D82A}">
                    <a16:rowId xmlns:a16="http://schemas.microsoft.com/office/drawing/2014/main" val="1020417141"/>
                  </a:ext>
                </a:extLst>
              </a:tr>
            </a:tbl>
          </a:graphicData>
        </a:graphic>
      </p:graphicFrame>
    </p:spTree>
    <p:extLst>
      <p:ext uri="{BB962C8B-B14F-4D97-AF65-F5344CB8AC3E}">
        <p14:creationId xmlns:p14="http://schemas.microsoft.com/office/powerpoint/2010/main" val="2303857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F497-B693-4315-8528-4AE2836C9A31}"/>
              </a:ext>
            </a:extLst>
          </p:cNvPr>
          <p:cNvSpPr>
            <a:spLocks noGrp="1"/>
          </p:cNvSpPr>
          <p:nvPr>
            <p:ph type="title"/>
          </p:nvPr>
        </p:nvSpPr>
        <p:spPr>
          <a:xfrm>
            <a:off x="1024128" y="585216"/>
            <a:ext cx="8018272" cy="1499616"/>
          </a:xfrm>
        </p:spPr>
        <p:txBody>
          <a:bodyPr>
            <a:normAutofit/>
          </a:bodyPr>
          <a:lstStyle/>
          <a:p>
            <a:r>
              <a:rPr lang="en-US"/>
              <a:t>Pricing and valuation of futures</a:t>
            </a:r>
            <a:br>
              <a:rPr lang="en-US"/>
            </a:br>
            <a:r>
              <a:rPr lang="en-US"/>
              <a:t>valuation</a:t>
            </a:r>
          </a:p>
        </p:txBody>
      </p:sp>
      <p:sp>
        <p:nvSpPr>
          <p:cNvPr id="3" name="Content Placeholder 2">
            <a:extLst>
              <a:ext uri="{FF2B5EF4-FFF2-40B4-BE49-F238E27FC236}">
                <a16:creationId xmlns:a16="http://schemas.microsoft.com/office/drawing/2014/main" id="{9E0FEA3A-1E2F-4DF4-AFA7-70E8D3E33996}"/>
              </a:ext>
            </a:extLst>
          </p:cNvPr>
          <p:cNvSpPr>
            <a:spLocks noGrp="1"/>
          </p:cNvSpPr>
          <p:nvPr>
            <p:ph idx="1"/>
          </p:nvPr>
        </p:nvSpPr>
        <p:spPr>
          <a:xfrm>
            <a:off x="1024128" y="2286000"/>
            <a:ext cx="8018271" cy="4023360"/>
          </a:xfrm>
        </p:spPr>
        <p:txBody>
          <a:bodyPr>
            <a:normAutofit/>
          </a:bodyPr>
          <a:lstStyle/>
          <a:p>
            <a:r>
              <a:rPr lang="en-US" sz="2000"/>
              <a:t>The forward contract price, F</a:t>
            </a:r>
            <a:r>
              <a:rPr lang="en-US" sz="2000" baseline="-25000"/>
              <a:t>0</a:t>
            </a:r>
            <a:r>
              <a:rPr lang="en-US" sz="2000"/>
              <a:t>(T), remains fixed until the contract matures. </a:t>
            </a:r>
          </a:p>
          <a:p>
            <a:r>
              <a:rPr lang="en-US" sz="2000"/>
              <a:t>Forward contract MTM value changes are captured by the difference between the current spot price, S</a:t>
            </a:r>
            <a:r>
              <a:rPr lang="en-US" sz="2000" baseline="-25000"/>
              <a:t>t</a:t>
            </a:r>
            <a:r>
              <a:rPr lang="en-US" sz="2000"/>
              <a:t>, and the present value of the forward price, PV</a:t>
            </a:r>
            <a:r>
              <a:rPr lang="en-US" sz="2000" baseline="-25000"/>
              <a:t>t</a:t>
            </a:r>
            <a:r>
              <a:rPr lang="en-US" sz="2000"/>
              <a:t>[F</a:t>
            </a:r>
            <a:r>
              <a:rPr lang="en-US" sz="2000" baseline="-25000"/>
              <a:t>0</a:t>
            </a:r>
            <a:r>
              <a:rPr lang="en-US" sz="2000"/>
              <a:t>(T)].</a:t>
            </a:r>
          </a:p>
          <a:p>
            <a:r>
              <a:rPr lang="en-US" sz="2000"/>
              <a:t> This forward contract MTM is not settled until maturity, giving rise to counterparty credit risk over time since no cash is exchanged from inception of the contract to its maturity or expiration.</a:t>
            </a:r>
          </a:p>
          <a:p>
            <a:r>
              <a:rPr lang="en-US" sz="2000"/>
              <a:t>Futures contract prices fluctuate daily based upon market changes. </a:t>
            </a:r>
          </a:p>
          <a:p>
            <a:r>
              <a:rPr lang="en-US" sz="2000"/>
              <a:t>The daily settlement mechanism resets the futures MTM to zero, and variation margin is exchanged to settle the difference, reducing counterparty credit risk.</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793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C9D2-44EF-40F7-B7BB-A2D5369ADCA4}"/>
              </a:ext>
            </a:extLst>
          </p:cNvPr>
          <p:cNvSpPr>
            <a:spLocks noGrp="1"/>
          </p:cNvSpPr>
          <p:nvPr>
            <p:ph type="title"/>
          </p:nvPr>
        </p:nvSpPr>
        <p:spPr>
          <a:xfrm>
            <a:off x="1024128" y="585216"/>
            <a:ext cx="8018272" cy="1499616"/>
          </a:xfrm>
        </p:spPr>
        <p:txBody>
          <a:bodyPr>
            <a:normAutofit/>
          </a:bodyPr>
          <a:lstStyle/>
          <a:p>
            <a:r>
              <a:rPr lang="en-US"/>
              <a:t>Pricing and valuation of futures</a:t>
            </a:r>
            <a:br>
              <a:rPr lang="en-US"/>
            </a:br>
            <a:r>
              <a:rPr lang="en-US"/>
              <a:t>interest rate futures</a:t>
            </a:r>
          </a:p>
        </p:txBody>
      </p:sp>
      <p:sp>
        <p:nvSpPr>
          <p:cNvPr id="3" name="Content Placeholder 2">
            <a:extLst>
              <a:ext uri="{FF2B5EF4-FFF2-40B4-BE49-F238E27FC236}">
                <a16:creationId xmlns:a16="http://schemas.microsoft.com/office/drawing/2014/main" id="{6030809E-5FCB-4F7C-8B59-A26BE51F6409}"/>
              </a:ext>
            </a:extLst>
          </p:cNvPr>
          <p:cNvSpPr>
            <a:spLocks noGrp="1"/>
          </p:cNvSpPr>
          <p:nvPr>
            <p:ph idx="1"/>
          </p:nvPr>
        </p:nvSpPr>
        <p:spPr>
          <a:xfrm>
            <a:off x="1024128" y="2286000"/>
            <a:ext cx="8018271" cy="4023360"/>
          </a:xfrm>
        </p:spPr>
        <p:txBody>
          <a:bodyPr>
            <a:normAutofit/>
          </a:bodyPr>
          <a:lstStyle/>
          <a:p>
            <a:r>
              <a:rPr lang="it-IT" dirty="0"/>
              <a:t>f</a:t>
            </a:r>
            <a:r>
              <a:rPr lang="it-IT" baseline="-25000" dirty="0"/>
              <a:t>A,B−A </a:t>
            </a:r>
            <a:r>
              <a:rPr lang="it-IT" dirty="0"/>
              <a:t>= 100 − (100 × MRR</a:t>
            </a:r>
            <a:r>
              <a:rPr lang="it-IT" baseline="-25000" dirty="0"/>
              <a:t>A,B−A</a:t>
            </a:r>
            <a:r>
              <a:rPr lang="it-IT" dirty="0"/>
              <a:t>)</a:t>
            </a:r>
          </a:p>
          <a:p>
            <a:r>
              <a:rPr lang="en-US" dirty="0"/>
              <a:t>Where </a:t>
            </a:r>
            <a:r>
              <a:rPr lang="en-US" dirty="0" err="1"/>
              <a:t>f</a:t>
            </a:r>
            <a:r>
              <a:rPr lang="en-US" baseline="-25000" dirty="0" err="1"/>
              <a:t>A,B</a:t>
            </a:r>
            <a:r>
              <a:rPr lang="en-US" baseline="-25000" dirty="0"/>
              <a:t>-A </a:t>
            </a:r>
            <a:r>
              <a:rPr lang="en-US" dirty="0"/>
              <a:t>represents the futures price for a market reference rate for B-A periods that begins in A periods (MRR</a:t>
            </a:r>
            <a:r>
              <a:rPr lang="en-US" baseline="-25000" dirty="0"/>
              <a:t>A,B-A</a:t>
            </a:r>
            <a:r>
              <a:rPr lang="en-US" dirty="0"/>
              <a:t>)</a:t>
            </a:r>
          </a:p>
          <a:p>
            <a:r>
              <a:rPr lang="en-US" dirty="0"/>
              <a:t>f3m,3m : 98.25 = 100-(100*MRR</a:t>
            </a:r>
            <a:r>
              <a:rPr lang="en-US" baseline="-25000" dirty="0"/>
              <a:t>3m,3m</a:t>
            </a:r>
            <a:r>
              <a:rPr lang="en-US" dirty="0"/>
              <a:t>)</a:t>
            </a:r>
          </a:p>
          <a:p>
            <a:r>
              <a:rPr lang="en-US" dirty="0"/>
              <a:t>MRR</a:t>
            </a:r>
            <a:r>
              <a:rPr lang="en-US" baseline="-25000" dirty="0"/>
              <a:t>3m,3m</a:t>
            </a:r>
            <a:r>
              <a:rPr lang="en-US" dirty="0"/>
              <a:t>=1.75%</a:t>
            </a:r>
          </a:p>
          <a:p>
            <a:r>
              <a:rPr lang="en-US" dirty="0"/>
              <a:t>■ Long futures contract (lender): Gains as prices rise, future MRR falls</a:t>
            </a:r>
          </a:p>
          <a:p>
            <a:r>
              <a:rPr lang="en-US" dirty="0"/>
              <a:t>■ Short futures contract (borrower): Gains as prices fall, future MRR rises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48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9B4C-D1B6-4C79-B49B-41056500C0AF}"/>
              </a:ext>
            </a:extLst>
          </p:cNvPr>
          <p:cNvSpPr>
            <a:spLocks noGrp="1"/>
          </p:cNvSpPr>
          <p:nvPr>
            <p:ph type="title"/>
          </p:nvPr>
        </p:nvSpPr>
        <p:spPr>
          <a:xfrm>
            <a:off x="1024128" y="585216"/>
            <a:ext cx="9720072" cy="1499616"/>
          </a:xfrm>
        </p:spPr>
        <p:txBody>
          <a:bodyPr>
            <a:normAutofit/>
          </a:bodyPr>
          <a:lstStyle/>
          <a:p>
            <a:r>
              <a:rPr lang="en-US"/>
              <a:t>Pricing and valuation of futures</a:t>
            </a:r>
            <a:br>
              <a:rPr lang="en-US"/>
            </a:br>
            <a:r>
              <a:rPr lang="en-US"/>
              <a:t>interest rate futures</a:t>
            </a:r>
          </a:p>
        </p:txBody>
      </p:sp>
      <p:graphicFrame>
        <p:nvGraphicFramePr>
          <p:cNvPr id="4" name="Content Placeholder 3">
            <a:extLst>
              <a:ext uri="{FF2B5EF4-FFF2-40B4-BE49-F238E27FC236}">
                <a16:creationId xmlns:a16="http://schemas.microsoft.com/office/drawing/2014/main" id="{684981EC-037B-49E2-8ED9-7FCE96915FA2}"/>
              </a:ext>
            </a:extLst>
          </p:cNvPr>
          <p:cNvGraphicFramePr>
            <a:graphicFrameLocks noGrp="1"/>
          </p:cNvGraphicFramePr>
          <p:nvPr>
            <p:ph idx="1"/>
            <p:extLst>
              <p:ext uri="{D42A27DB-BD31-4B8C-83A1-F6EECF244321}">
                <p14:modId xmlns:p14="http://schemas.microsoft.com/office/powerpoint/2010/main" val="706367288"/>
              </p:ext>
            </p:extLst>
          </p:nvPr>
        </p:nvGraphicFramePr>
        <p:xfrm>
          <a:off x="1243987" y="2286000"/>
          <a:ext cx="9280165" cy="4022726"/>
        </p:xfrm>
        <a:graphic>
          <a:graphicData uri="http://schemas.openxmlformats.org/drawingml/2006/table">
            <a:tbl>
              <a:tblPr firstRow="1" bandRow="1">
                <a:tableStyleId>{5C22544A-7EE6-4342-B048-85BDC9FD1C3A}</a:tableStyleId>
              </a:tblPr>
              <a:tblGrid>
                <a:gridCol w="2611285">
                  <a:extLst>
                    <a:ext uri="{9D8B030D-6E8A-4147-A177-3AD203B41FA5}">
                      <a16:colId xmlns:a16="http://schemas.microsoft.com/office/drawing/2014/main" val="3825096046"/>
                    </a:ext>
                  </a:extLst>
                </a:gridCol>
                <a:gridCol w="3185846">
                  <a:extLst>
                    <a:ext uri="{9D8B030D-6E8A-4147-A177-3AD203B41FA5}">
                      <a16:colId xmlns:a16="http://schemas.microsoft.com/office/drawing/2014/main" val="2405034009"/>
                    </a:ext>
                  </a:extLst>
                </a:gridCol>
                <a:gridCol w="3483034">
                  <a:extLst>
                    <a:ext uri="{9D8B030D-6E8A-4147-A177-3AD203B41FA5}">
                      <a16:colId xmlns:a16="http://schemas.microsoft.com/office/drawing/2014/main" val="80816993"/>
                    </a:ext>
                  </a:extLst>
                </a:gridCol>
              </a:tblGrid>
              <a:tr h="1055609">
                <a:tc>
                  <a:txBody>
                    <a:bodyPr/>
                    <a:lstStyle/>
                    <a:p>
                      <a:r>
                        <a:rPr lang="en-US" sz="2800"/>
                        <a:t>Contract type</a:t>
                      </a:r>
                    </a:p>
                  </a:txBody>
                  <a:tcPr marL="142650" marR="142650" marT="71325" marB="71325"/>
                </a:tc>
                <a:tc>
                  <a:txBody>
                    <a:bodyPr/>
                    <a:lstStyle/>
                    <a:p>
                      <a:r>
                        <a:rPr lang="en-US" sz="2800"/>
                        <a:t>Gains from rising MRR</a:t>
                      </a:r>
                    </a:p>
                  </a:txBody>
                  <a:tcPr marL="142650" marR="142650" marT="71325" marB="71325"/>
                </a:tc>
                <a:tc>
                  <a:txBody>
                    <a:bodyPr/>
                    <a:lstStyle/>
                    <a:p>
                      <a:r>
                        <a:rPr lang="en-US" sz="2800"/>
                        <a:t>Gains from falling MRR</a:t>
                      </a:r>
                    </a:p>
                  </a:txBody>
                  <a:tcPr marL="142650" marR="142650" marT="71325" marB="71325"/>
                </a:tc>
                <a:extLst>
                  <a:ext uri="{0D108BD9-81ED-4DB2-BD59-A6C34878D82A}">
                    <a16:rowId xmlns:a16="http://schemas.microsoft.com/office/drawing/2014/main" val="1188587265"/>
                  </a:ext>
                </a:extLst>
              </a:tr>
              <a:tr h="1055609">
                <a:tc>
                  <a:txBody>
                    <a:bodyPr/>
                    <a:lstStyle/>
                    <a:p>
                      <a:r>
                        <a:rPr lang="en-US" sz="2800"/>
                        <a:t>Interest rate futures</a:t>
                      </a:r>
                    </a:p>
                  </a:txBody>
                  <a:tcPr marL="142650" marR="142650" marT="71325" marB="71325"/>
                </a:tc>
                <a:tc>
                  <a:txBody>
                    <a:bodyPr/>
                    <a:lstStyle/>
                    <a:p>
                      <a:r>
                        <a:rPr lang="en-US" sz="2400" dirty="0"/>
                        <a:t>Short futures contract</a:t>
                      </a:r>
                    </a:p>
                  </a:txBody>
                  <a:tcPr marL="142650" marR="142650" marT="71325" marB="71325"/>
                </a:tc>
                <a:tc>
                  <a:txBody>
                    <a:bodyPr/>
                    <a:lstStyle/>
                    <a:p>
                      <a:r>
                        <a:rPr lang="en-US" sz="2400" dirty="0"/>
                        <a:t>Long futures contract</a:t>
                      </a:r>
                    </a:p>
                  </a:txBody>
                  <a:tcPr marL="142650" marR="142650" marT="71325" marB="71325"/>
                </a:tc>
                <a:extLst>
                  <a:ext uri="{0D108BD9-81ED-4DB2-BD59-A6C34878D82A}">
                    <a16:rowId xmlns:a16="http://schemas.microsoft.com/office/drawing/2014/main" val="2673211499"/>
                  </a:ext>
                </a:extLst>
              </a:tr>
              <a:tr h="1911508">
                <a:tc>
                  <a:txBody>
                    <a:bodyPr/>
                    <a:lstStyle/>
                    <a:p>
                      <a:r>
                        <a:rPr lang="en-US" sz="2800"/>
                        <a:t>FRA</a:t>
                      </a:r>
                    </a:p>
                  </a:txBody>
                  <a:tcPr marL="142650" marR="142650" marT="71325" marB="71325"/>
                </a:tc>
                <a:tc>
                  <a:txBody>
                    <a:bodyPr/>
                    <a:lstStyle/>
                    <a:p>
                      <a:r>
                        <a:rPr lang="en-US" sz="2400" dirty="0"/>
                        <a:t>Long FRA</a:t>
                      </a:r>
                    </a:p>
                    <a:p>
                      <a:r>
                        <a:rPr lang="en-US" sz="2400" dirty="0"/>
                        <a:t>Fixed-rate payer</a:t>
                      </a:r>
                    </a:p>
                    <a:p>
                      <a:r>
                        <a:rPr lang="en-US" sz="2400" dirty="0"/>
                        <a:t>Floating-rate receiver</a:t>
                      </a:r>
                    </a:p>
                  </a:txBody>
                  <a:tcPr marL="142650" marR="142650" marT="71325" marB="71325"/>
                </a:tc>
                <a:tc>
                  <a:txBody>
                    <a:bodyPr/>
                    <a:lstStyle/>
                    <a:p>
                      <a:r>
                        <a:rPr lang="en-US" sz="2400" dirty="0"/>
                        <a:t>Short FRA</a:t>
                      </a:r>
                    </a:p>
                    <a:p>
                      <a:r>
                        <a:rPr lang="en-US" sz="2400" dirty="0"/>
                        <a:t>Fixed-rate receiver</a:t>
                      </a:r>
                    </a:p>
                    <a:p>
                      <a:r>
                        <a:rPr lang="en-US" sz="2400" dirty="0"/>
                        <a:t>Floating-rate payer</a:t>
                      </a:r>
                    </a:p>
                  </a:txBody>
                  <a:tcPr marL="142650" marR="142650" marT="71325" marB="71325"/>
                </a:tc>
                <a:extLst>
                  <a:ext uri="{0D108BD9-81ED-4DB2-BD59-A6C34878D82A}">
                    <a16:rowId xmlns:a16="http://schemas.microsoft.com/office/drawing/2014/main" val="1877897364"/>
                  </a:ext>
                </a:extLst>
              </a:tr>
            </a:tbl>
          </a:graphicData>
        </a:graphic>
      </p:graphicFrame>
    </p:spTree>
    <p:extLst>
      <p:ext uri="{BB962C8B-B14F-4D97-AF65-F5344CB8AC3E}">
        <p14:creationId xmlns:p14="http://schemas.microsoft.com/office/powerpoint/2010/main" val="3471758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626BFF16-E2B3-E89A-C34F-D88A62C3E984}"/>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3A6A5948-C995-41C6-8B98-CA8F7FB5D6A4}"/>
              </a:ext>
            </a:extLst>
          </p:cNvPr>
          <p:cNvSpPr>
            <a:spLocks noGrp="1"/>
          </p:cNvSpPr>
          <p:nvPr>
            <p:ph type="title"/>
          </p:nvPr>
        </p:nvSpPr>
        <p:spPr>
          <a:xfrm>
            <a:off x="1024128" y="585216"/>
            <a:ext cx="9720072" cy="1499616"/>
          </a:xfrm>
        </p:spPr>
        <p:txBody>
          <a:bodyPr>
            <a:normAutofit/>
          </a:bodyPr>
          <a:lstStyle/>
          <a:p>
            <a:r>
              <a:rPr lang="en-US"/>
              <a:t>Pricing and valuation of futures</a:t>
            </a:r>
            <a:br>
              <a:rPr lang="en-US"/>
            </a:br>
            <a:r>
              <a:rPr lang="en-US"/>
              <a:t>interest rate futures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C17BE5-AEF8-4B93-A4DD-7B80E5B1F9F2}"/>
              </a:ext>
            </a:extLst>
          </p:cNvPr>
          <p:cNvSpPr>
            <a:spLocks noGrp="1"/>
          </p:cNvSpPr>
          <p:nvPr>
            <p:ph idx="1"/>
          </p:nvPr>
        </p:nvSpPr>
        <p:spPr>
          <a:xfrm>
            <a:off x="1024128" y="2286000"/>
            <a:ext cx="9720073" cy="4023360"/>
          </a:xfrm>
        </p:spPr>
        <p:txBody>
          <a:bodyPr>
            <a:normAutofit/>
          </a:bodyPr>
          <a:lstStyle/>
          <a:p>
            <a:r>
              <a:rPr lang="en-US" dirty="0"/>
              <a:t>Interest rate futures daily settlement occurs based on price changes, which translate into futures contract basis point value (BPV) as follows:</a:t>
            </a:r>
          </a:p>
          <a:p>
            <a:r>
              <a:rPr lang="en-US"/>
              <a:t>Futures Contract BPV </a:t>
            </a:r>
            <a:r>
              <a:rPr lang="en-US" dirty="0"/>
              <a:t>= Notional Principal × 0.01% × Period</a:t>
            </a:r>
          </a:p>
          <a:p>
            <a:r>
              <a:rPr lang="en-US" dirty="0"/>
              <a:t>If </a:t>
            </a:r>
            <a:r>
              <a:rPr lang="en-US" dirty="0" err="1"/>
              <a:t>Baywhite</a:t>
            </a:r>
            <a:r>
              <a:rPr lang="en-US" dirty="0"/>
              <a:t> were to use an interest rate futures contract instead, it would sell a futures contract on one-month MRR. The futures contract BPV for a $50,000,000 notional amount is:</a:t>
            </a:r>
          </a:p>
          <a:p>
            <a:r>
              <a:rPr lang="en-US" dirty="0"/>
              <a:t>Contract BPV = $416.67 (= $50,000,000 × 0.01% × [1/12])</a:t>
            </a:r>
          </a:p>
          <a:p>
            <a:r>
              <a:rPr lang="en-US" dirty="0"/>
              <a:t>If </a:t>
            </a:r>
            <a:r>
              <a:rPr lang="en-US" dirty="0" err="1"/>
              <a:t>Baywhite</a:t>
            </a:r>
            <a:r>
              <a:rPr lang="en-US" dirty="0"/>
              <a:t> sells f</a:t>
            </a:r>
            <a:r>
              <a:rPr lang="en-US" baseline="-25000" dirty="0"/>
              <a:t>1,1</a:t>
            </a:r>
            <a:r>
              <a:rPr lang="en-US" dirty="0"/>
              <a:t> for $98.75 (or MRR</a:t>
            </a:r>
            <a:r>
              <a:rPr lang="en-US" baseline="-25000" dirty="0"/>
              <a:t>1,1</a:t>
            </a:r>
            <a:r>
              <a:rPr lang="en-US" dirty="0"/>
              <a:t> = 1.25%) and settles at maturity at a price of $97.75 (MRR</a:t>
            </a:r>
            <a:r>
              <a:rPr lang="en-US" baseline="-25000" dirty="0"/>
              <a:t>1,1</a:t>
            </a:r>
            <a:r>
              <a:rPr lang="en-US" dirty="0"/>
              <a:t> = 2.25%), it would expect to have a cumulative gain on the contract through maturity equal to $41,667 (= Contract BPV × 100 bps).</a:t>
            </a:r>
          </a:p>
        </p:txBody>
      </p:sp>
    </p:spTree>
    <p:extLst>
      <p:ext uri="{BB962C8B-B14F-4D97-AF65-F5344CB8AC3E}">
        <p14:creationId xmlns:p14="http://schemas.microsoft.com/office/powerpoint/2010/main" val="42356003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9F34-76DC-437F-9A13-D25484416C5F}"/>
              </a:ext>
            </a:extLst>
          </p:cNvPr>
          <p:cNvSpPr>
            <a:spLocks noGrp="1"/>
          </p:cNvSpPr>
          <p:nvPr>
            <p:ph type="title"/>
          </p:nvPr>
        </p:nvSpPr>
        <p:spPr>
          <a:xfrm>
            <a:off x="1024129" y="585216"/>
            <a:ext cx="4431792" cy="1499616"/>
          </a:xfrm>
        </p:spPr>
        <p:txBody>
          <a:bodyPr>
            <a:normAutofit/>
          </a:bodyPr>
          <a:lstStyle/>
          <a:p>
            <a:r>
              <a:rPr lang="en-US" sz="3500"/>
              <a:t>Pricing and valuation of futures</a:t>
            </a:r>
            <a:br>
              <a:rPr lang="en-US" sz="3500"/>
            </a:br>
            <a:r>
              <a:rPr lang="en-US" sz="3500"/>
              <a:t>interest rate futures</a:t>
            </a:r>
          </a:p>
        </p:txBody>
      </p:sp>
      <p:sp>
        <p:nvSpPr>
          <p:cNvPr id="3" name="Content Placeholder 2">
            <a:extLst>
              <a:ext uri="{FF2B5EF4-FFF2-40B4-BE49-F238E27FC236}">
                <a16:creationId xmlns:a16="http://schemas.microsoft.com/office/drawing/2014/main" id="{6A774D54-BADF-4C9B-8BF5-7EE6ECB5A17F}"/>
              </a:ext>
            </a:extLst>
          </p:cNvPr>
          <p:cNvSpPr>
            <a:spLocks noGrp="1"/>
          </p:cNvSpPr>
          <p:nvPr>
            <p:ph idx="1"/>
          </p:nvPr>
        </p:nvSpPr>
        <p:spPr>
          <a:xfrm>
            <a:off x="1024128" y="2286000"/>
            <a:ext cx="4429615" cy="3931920"/>
          </a:xfrm>
        </p:spPr>
        <p:txBody>
          <a:bodyPr>
            <a:normAutofit/>
          </a:bodyPr>
          <a:lstStyle/>
          <a:p>
            <a:r>
              <a:rPr lang="en-US"/>
              <a:t>An interest rate futures contract of $1,000,000 notional for three-month MRR of 2.21% for one quarter (or 90/360 days).  </a:t>
            </a:r>
          </a:p>
          <a:p>
            <a:r>
              <a:rPr lang="en-US"/>
              <a:t>BPV=1,000,000*0.01%*0.25=25</a:t>
            </a:r>
          </a:p>
          <a:p>
            <a:r>
              <a:rPr lang="en-US"/>
              <a:t>Consider in contrast a $1,000,000 notional FRA on three-month MRR in three months’ time with an identical 2.21% rate.</a:t>
            </a:r>
          </a:p>
          <a:p>
            <a:endParaRPr lang="en-US" dirty="0"/>
          </a:p>
        </p:txBody>
      </p:sp>
      <p:graphicFrame>
        <p:nvGraphicFramePr>
          <p:cNvPr id="4" name="Table 3">
            <a:extLst>
              <a:ext uri="{FF2B5EF4-FFF2-40B4-BE49-F238E27FC236}">
                <a16:creationId xmlns:a16="http://schemas.microsoft.com/office/drawing/2014/main" id="{D04E6A80-DA78-4BAC-A381-8404B08CD403}"/>
              </a:ext>
            </a:extLst>
          </p:cNvPr>
          <p:cNvGraphicFramePr>
            <a:graphicFrameLocks noGrp="1"/>
          </p:cNvGraphicFramePr>
          <p:nvPr>
            <p:extLst>
              <p:ext uri="{D42A27DB-BD31-4B8C-83A1-F6EECF244321}">
                <p14:modId xmlns:p14="http://schemas.microsoft.com/office/powerpoint/2010/main" val="379173811"/>
              </p:ext>
            </p:extLst>
          </p:nvPr>
        </p:nvGraphicFramePr>
        <p:xfrm>
          <a:off x="6096000" y="1800974"/>
          <a:ext cx="5455923" cy="3256056"/>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1274420">
                  <a:extLst>
                    <a:ext uri="{9D8B030D-6E8A-4147-A177-3AD203B41FA5}">
                      <a16:colId xmlns:a16="http://schemas.microsoft.com/office/drawing/2014/main" val="3522356866"/>
                    </a:ext>
                  </a:extLst>
                </a:gridCol>
                <a:gridCol w="2193214">
                  <a:extLst>
                    <a:ext uri="{9D8B030D-6E8A-4147-A177-3AD203B41FA5}">
                      <a16:colId xmlns:a16="http://schemas.microsoft.com/office/drawing/2014/main" val="811057517"/>
                    </a:ext>
                  </a:extLst>
                </a:gridCol>
                <a:gridCol w="1988289">
                  <a:extLst>
                    <a:ext uri="{9D8B030D-6E8A-4147-A177-3AD203B41FA5}">
                      <a16:colId xmlns:a16="http://schemas.microsoft.com/office/drawing/2014/main" val="3359444345"/>
                    </a:ext>
                  </a:extLst>
                </a:gridCol>
              </a:tblGrid>
              <a:tr h="796961">
                <a:tc>
                  <a:txBody>
                    <a:bodyPr/>
                    <a:lstStyle/>
                    <a:p>
                      <a:r>
                        <a:rPr lang="en-US" sz="1400" b="1" cap="all" spc="60">
                          <a:solidFill>
                            <a:schemeClr val="tx1"/>
                          </a:solidFill>
                        </a:rPr>
                        <a:t>MRR</a:t>
                      </a:r>
                      <a:r>
                        <a:rPr lang="en-US" sz="1400" b="1" cap="all" spc="60" baseline="-25000">
                          <a:solidFill>
                            <a:schemeClr val="tx1"/>
                          </a:solidFill>
                        </a:rPr>
                        <a:t>3m,3m</a:t>
                      </a:r>
                    </a:p>
                  </a:txBody>
                  <a:tcPr marL="161546" marR="161546" marT="161546" marB="161546">
                    <a:lnL w="12700" cmpd="sng">
                      <a:noFill/>
                    </a:lnL>
                    <a:lnR w="12700" cmpd="sng">
                      <a:noFill/>
                    </a:lnR>
                    <a:lnT w="12700" cmpd="sng">
                      <a:noFill/>
                    </a:lnT>
                    <a:lnB w="38100" cmpd="sng">
                      <a:noFill/>
                    </a:lnB>
                    <a:noFill/>
                  </a:tcPr>
                </a:tc>
                <a:tc>
                  <a:txBody>
                    <a:bodyPr/>
                    <a:lstStyle/>
                    <a:p>
                      <a:r>
                        <a:rPr lang="en-US" sz="1400" b="1" cap="all" spc="60">
                          <a:solidFill>
                            <a:schemeClr val="tx1"/>
                          </a:solidFill>
                        </a:rPr>
                        <a:t>Short FRA cash settlement(PV)</a:t>
                      </a:r>
                    </a:p>
                  </a:txBody>
                  <a:tcPr marL="161546" marR="161546" marT="161546" marB="161546">
                    <a:lnL w="12700" cmpd="sng">
                      <a:noFill/>
                    </a:lnL>
                    <a:lnR w="12700" cmpd="sng">
                      <a:noFill/>
                    </a:lnR>
                    <a:lnT w="12700" cmpd="sng">
                      <a:noFill/>
                    </a:lnT>
                    <a:lnB w="38100" cmpd="sng">
                      <a:noFill/>
                    </a:lnB>
                    <a:noFill/>
                  </a:tcPr>
                </a:tc>
                <a:tc>
                  <a:txBody>
                    <a:bodyPr/>
                    <a:lstStyle/>
                    <a:p>
                      <a:r>
                        <a:rPr lang="en-US" sz="1400" b="1" cap="all" spc="60">
                          <a:solidFill>
                            <a:schemeClr val="tx1"/>
                          </a:solidFill>
                        </a:rPr>
                        <a:t>Long futures settlement</a:t>
                      </a:r>
                    </a:p>
                  </a:txBody>
                  <a:tcPr marL="161546" marR="161546" marT="161546" marB="161546">
                    <a:lnL w="12700" cmpd="sng">
                      <a:noFill/>
                    </a:lnL>
                    <a:lnR w="12700" cmpd="sng">
                      <a:noFill/>
                    </a:lnR>
                    <a:lnT w="12700" cmpd="sng">
                      <a:noFill/>
                    </a:lnT>
                    <a:lnB w="38100" cmpd="sng">
                      <a:noFill/>
                    </a:lnB>
                    <a:noFill/>
                  </a:tcPr>
                </a:tc>
                <a:extLst>
                  <a:ext uri="{0D108BD9-81ED-4DB2-BD59-A6C34878D82A}">
                    <a16:rowId xmlns:a16="http://schemas.microsoft.com/office/drawing/2014/main" val="1572975908"/>
                  </a:ext>
                </a:extLst>
              </a:tr>
              <a:tr h="491819">
                <a:tc>
                  <a:txBody>
                    <a:bodyPr/>
                    <a:lstStyle/>
                    <a:p>
                      <a:r>
                        <a:rPr lang="en-US" sz="1900" cap="none" spc="0">
                          <a:solidFill>
                            <a:schemeClr val="tx1"/>
                          </a:solidFill>
                        </a:rPr>
                        <a:t>2.01%</a:t>
                      </a:r>
                    </a:p>
                  </a:txBody>
                  <a:tcPr marL="107697" marR="107697" marT="53849" marB="107697">
                    <a:lnL w="12700" cmpd="sng">
                      <a:noFill/>
                      <a:prstDash val="solid"/>
                    </a:lnL>
                    <a:lnR w="12700" cmpd="sng">
                      <a:noFill/>
                      <a:prstDash val="solid"/>
                    </a:lnR>
                    <a:lnT w="38100" cmpd="sng">
                      <a:noFill/>
                    </a:lnT>
                    <a:lnB w="12700" cmpd="sng">
                      <a:noFill/>
                      <a:prstDash val="solid"/>
                    </a:lnB>
                    <a:noFill/>
                  </a:tcPr>
                </a:tc>
                <a:tc>
                  <a:txBody>
                    <a:bodyPr/>
                    <a:lstStyle/>
                    <a:p>
                      <a:r>
                        <a:rPr lang="en-US" sz="1900" cap="none" spc="0">
                          <a:solidFill>
                            <a:schemeClr val="tx1"/>
                          </a:solidFill>
                        </a:rPr>
                        <a:t>497.50</a:t>
                      </a:r>
                    </a:p>
                  </a:txBody>
                  <a:tcPr marL="107697" marR="107697" marT="53849" marB="107697">
                    <a:lnL w="12700" cmpd="sng">
                      <a:noFill/>
                      <a:prstDash val="solid"/>
                    </a:lnL>
                    <a:lnR w="12700" cmpd="sng">
                      <a:noFill/>
                      <a:prstDash val="solid"/>
                    </a:lnR>
                    <a:lnT w="38100" cmpd="sng">
                      <a:noFill/>
                    </a:lnT>
                    <a:lnB w="12700" cmpd="sng">
                      <a:noFill/>
                      <a:prstDash val="solid"/>
                    </a:lnB>
                    <a:noFill/>
                  </a:tcPr>
                </a:tc>
                <a:tc>
                  <a:txBody>
                    <a:bodyPr/>
                    <a:lstStyle/>
                    <a:p>
                      <a:r>
                        <a:rPr lang="en-US" sz="1900" cap="none" spc="0">
                          <a:solidFill>
                            <a:schemeClr val="tx1"/>
                          </a:solidFill>
                        </a:rPr>
                        <a:t>500</a:t>
                      </a:r>
                    </a:p>
                  </a:txBody>
                  <a:tcPr marL="107697" marR="107697" marT="53849" marB="107697">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570117806"/>
                  </a:ext>
                </a:extLst>
              </a:tr>
              <a:tr h="491819">
                <a:tc>
                  <a:txBody>
                    <a:bodyPr/>
                    <a:lstStyle/>
                    <a:p>
                      <a:r>
                        <a:rPr lang="en-US" sz="1900" cap="none" spc="0">
                          <a:solidFill>
                            <a:schemeClr val="tx1"/>
                          </a:solidFill>
                        </a:rPr>
                        <a:t>2.11%</a:t>
                      </a:r>
                    </a:p>
                  </a:txBody>
                  <a:tcPr marL="107697" marR="107697" marT="53849" marB="107697">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r>
                        <a:rPr lang="en-US" sz="1900" cap="none" spc="0">
                          <a:solidFill>
                            <a:schemeClr val="tx1"/>
                          </a:solidFill>
                        </a:rPr>
                        <a:t>248.69</a:t>
                      </a:r>
                    </a:p>
                  </a:txBody>
                  <a:tcPr marL="107697" marR="107697" marT="53849" marB="107697">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r>
                        <a:rPr lang="en-US" sz="1900" cap="none" spc="0">
                          <a:solidFill>
                            <a:schemeClr val="tx1"/>
                          </a:solidFill>
                        </a:rPr>
                        <a:t>250</a:t>
                      </a:r>
                    </a:p>
                  </a:txBody>
                  <a:tcPr marL="107697" marR="107697" marT="53849" marB="107697">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1299258006"/>
                  </a:ext>
                </a:extLst>
              </a:tr>
              <a:tr h="491819">
                <a:tc>
                  <a:txBody>
                    <a:bodyPr/>
                    <a:lstStyle/>
                    <a:p>
                      <a:r>
                        <a:rPr lang="en-US" sz="1900" cap="none" spc="0">
                          <a:solidFill>
                            <a:schemeClr val="tx1"/>
                          </a:solidFill>
                        </a:rPr>
                        <a:t>2.21%</a:t>
                      </a:r>
                    </a:p>
                  </a:txBody>
                  <a:tcPr marL="107697" marR="107697" marT="53849" marB="107697">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cap="none" spc="0">
                          <a:solidFill>
                            <a:schemeClr val="tx1"/>
                          </a:solidFill>
                        </a:rPr>
                        <a:t>0</a:t>
                      </a:r>
                    </a:p>
                  </a:txBody>
                  <a:tcPr marL="107697" marR="107697" marT="53849" marB="107697">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cap="none" spc="0">
                          <a:solidFill>
                            <a:schemeClr val="tx1"/>
                          </a:solidFill>
                        </a:rPr>
                        <a:t>0</a:t>
                      </a:r>
                    </a:p>
                  </a:txBody>
                  <a:tcPr marL="107697" marR="107697" marT="53849" marB="10769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77760110"/>
                  </a:ext>
                </a:extLst>
              </a:tr>
              <a:tr h="491819">
                <a:tc>
                  <a:txBody>
                    <a:bodyPr/>
                    <a:lstStyle/>
                    <a:p>
                      <a:r>
                        <a:rPr lang="en-US" sz="1900" cap="none" spc="0">
                          <a:solidFill>
                            <a:schemeClr val="tx1"/>
                          </a:solidFill>
                        </a:rPr>
                        <a:t>2.31%</a:t>
                      </a:r>
                    </a:p>
                  </a:txBody>
                  <a:tcPr marL="107697" marR="107697" marT="53849" marB="107697">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r>
                        <a:rPr lang="en-US" sz="1900" cap="none" spc="0">
                          <a:solidFill>
                            <a:schemeClr val="tx1"/>
                          </a:solidFill>
                        </a:rPr>
                        <a:t>-248.56</a:t>
                      </a:r>
                    </a:p>
                  </a:txBody>
                  <a:tcPr marL="107697" marR="107697" marT="53849" marB="107697">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r>
                        <a:rPr lang="en-US" sz="1900" cap="none" spc="0">
                          <a:solidFill>
                            <a:schemeClr val="tx1"/>
                          </a:solidFill>
                        </a:rPr>
                        <a:t>-250</a:t>
                      </a:r>
                    </a:p>
                  </a:txBody>
                  <a:tcPr marL="107697" marR="107697" marT="53849" marB="107697">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3495269381"/>
                  </a:ext>
                </a:extLst>
              </a:tr>
              <a:tr h="491819">
                <a:tc>
                  <a:txBody>
                    <a:bodyPr/>
                    <a:lstStyle/>
                    <a:p>
                      <a:r>
                        <a:rPr lang="en-US" sz="1900" cap="none" spc="0">
                          <a:solidFill>
                            <a:schemeClr val="tx1"/>
                          </a:solidFill>
                        </a:rPr>
                        <a:t>2.41%</a:t>
                      </a:r>
                    </a:p>
                  </a:txBody>
                  <a:tcPr marL="107697" marR="107697" marT="53849" marB="107697">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cap="none" spc="0">
                          <a:solidFill>
                            <a:schemeClr val="tx1"/>
                          </a:solidFill>
                        </a:rPr>
                        <a:t>-497.01</a:t>
                      </a:r>
                    </a:p>
                  </a:txBody>
                  <a:tcPr marL="107697" marR="107697" marT="53849" marB="107697">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cap="none" spc="0">
                          <a:solidFill>
                            <a:schemeClr val="tx1"/>
                          </a:solidFill>
                        </a:rPr>
                        <a:t>-500</a:t>
                      </a:r>
                    </a:p>
                  </a:txBody>
                  <a:tcPr marL="107697" marR="107697" marT="53849" marB="10769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78580862"/>
                  </a:ext>
                </a:extLst>
              </a:tr>
            </a:tbl>
          </a:graphicData>
        </a:graphic>
      </p:graphicFrame>
    </p:spTree>
    <p:extLst>
      <p:ext uri="{BB962C8B-B14F-4D97-AF65-F5344CB8AC3E}">
        <p14:creationId xmlns:p14="http://schemas.microsoft.com/office/powerpoint/2010/main" val="5345354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2203-391D-464E-B8CF-8AFB4BC8E8F8}"/>
              </a:ext>
            </a:extLst>
          </p:cNvPr>
          <p:cNvSpPr>
            <a:spLocks noGrp="1"/>
          </p:cNvSpPr>
          <p:nvPr>
            <p:ph type="title"/>
          </p:nvPr>
        </p:nvSpPr>
        <p:spPr/>
        <p:txBody>
          <a:bodyPr>
            <a:normAutofit/>
          </a:bodyPr>
          <a:lstStyle/>
          <a:p>
            <a:r>
              <a:rPr lang="en-US" sz="4400" dirty="0"/>
              <a:t>Pricing and valuation of futures</a:t>
            </a:r>
            <a:br>
              <a:rPr lang="en-US" sz="4400" dirty="0"/>
            </a:br>
            <a:r>
              <a:rPr lang="en-US" sz="3200" dirty="0"/>
              <a:t>interest rate futures</a:t>
            </a:r>
          </a:p>
        </p:txBody>
      </p:sp>
      <p:sp>
        <p:nvSpPr>
          <p:cNvPr id="3" name="Content Placeholder 2">
            <a:extLst>
              <a:ext uri="{FF2B5EF4-FFF2-40B4-BE49-F238E27FC236}">
                <a16:creationId xmlns:a16="http://schemas.microsoft.com/office/drawing/2014/main" id="{788ECBA7-6D00-4D03-8B5E-AB894E79396E}"/>
              </a:ext>
            </a:extLst>
          </p:cNvPr>
          <p:cNvSpPr>
            <a:spLocks noGrp="1"/>
          </p:cNvSpPr>
          <p:nvPr>
            <p:ph idx="1"/>
          </p:nvPr>
        </p:nvSpPr>
        <p:spPr/>
        <p:txBody>
          <a:bodyPr/>
          <a:lstStyle/>
          <a:p>
            <a:r>
              <a:rPr lang="en-US" dirty="0"/>
              <a:t>We see that the percentage price change is greater (in absolute value) when MRR falls than when it rises</a:t>
            </a:r>
            <a:r>
              <a:rPr lang="zh-CN" altLang="en-US" dirty="0"/>
              <a:t>，</a:t>
            </a:r>
            <a:r>
              <a:rPr lang="en-US" altLang="zh-CN" dirty="0"/>
              <a:t>which is called </a:t>
            </a:r>
            <a:r>
              <a:rPr lang="en-US" altLang="zh-CN" dirty="0">
                <a:solidFill>
                  <a:srgbClr val="FF0000"/>
                </a:solidFill>
              </a:rPr>
              <a:t>convexity bias</a:t>
            </a:r>
            <a:r>
              <a:rPr lang="en-US" altLang="zh-CN" dirty="0"/>
              <a:t>.</a:t>
            </a:r>
          </a:p>
          <a:p>
            <a:r>
              <a:rPr lang="en-US" dirty="0"/>
              <a:t>The discounting feature of the FRA, which is not present in the futures contract, leads to a convexity bias that is greater for longer discounting periods</a:t>
            </a:r>
          </a:p>
          <a:p>
            <a:endParaRPr lang="en-US" dirty="0"/>
          </a:p>
        </p:txBody>
      </p:sp>
      <p:pic>
        <p:nvPicPr>
          <p:cNvPr id="5" name="Picture 4">
            <a:extLst>
              <a:ext uri="{FF2B5EF4-FFF2-40B4-BE49-F238E27FC236}">
                <a16:creationId xmlns:a16="http://schemas.microsoft.com/office/drawing/2014/main" id="{DB206FA2-2AA2-4CE5-8B66-7D8B461FD80D}"/>
              </a:ext>
            </a:extLst>
          </p:cNvPr>
          <p:cNvPicPr>
            <a:picLocks noChangeAspect="1"/>
          </p:cNvPicPr>
          <p:nvPr/>
        </p:nvPicPr>
        <p:blipFill>
          <a:blip r:embed="rId2"/>
          <a:stretch>
            <a:fillRect/>
          </a:stretch>
        </p:blipFill>
        <p:spPr>
          <a:xfrm>
            <a:off x="1024128" y="3988103"/>
            <a:ext cx="9087887" cy="2522425"/>
          </a:xfrm>
          <a:prstGeom prst="rect">
            <a:avLst/>
          </a:prstGeom>
        </p:spPr>
      </p:pic>
    </p:spTree>
    <p:extLst>
      <p:ext uri="{BB962C8B-B14F-4D97-AF65-F5344CB8AC3E}">
        <p14:creationId xmlns:p14="http://schemas.microsoft.com/office/powerpoint/2010/main" val="40834704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71D5A-FDAE-5A42-9B46-57F12D8FB4BF}"/>
              </a:ext>
            </a:extLst>
          </p:cNvPr>
          <p:cNvSpPr>
            <a:spLocks noGrp="1"/>
          </p:cNvSpPr>
          <p:nvPr>
            <p:ph type="title"/>
          </p:nvPr>
        </p:nvSpPr>
        <p:spPr>
          <a:xfrm>
            <a:off x="1024128" y="585216"/>
            <a:ext cx="8018272" cy="1499616"/>
          </a:xfrm>
        </p:spPr>
        <p:txBody>
          <a:bodyPr>
            <a:normAutofit/>
          </a:bodyPr>
          <a:lstStyle/>
          <a:p>
            <a:r>
              <a:rPr lang="en-US" altLang="zh-CN"/>
              <a:t>Pricing and valuation of futures</a:t>
            </a:r>
            <a:endParaRPr kumimoji="1" lang="zh-CN" altLang="en-US" dirty="0"/>
          </a:p>
        </p:txBody>
      </p:sp>
      <p:sp>
        <p:nvSpPr>
          <p:cNvPr id="3" name="内容占位符 2">
            <a:extLst>
              <a:ext uri="{FF2B5EF4-FFF2-40B4-BE49-F238E27FC236}">
                <a16:creationId xmlns:a16="http://schemas.microsoft.com/office/drawing/2014/main" id="{DFFBAAF0-2AB9-A346-A640-F69E7FA3BFD3}"/>
              </a:ext>
            </a:extLst>
          </p:cNvPr>
          <p:cNvSpPr>
            <a:spLocks noGrp="1"/>
          </p:cNvSpPr>
          <p:nvPr>
            <p:ph idx="1"/>
          </p:nvPr>
        </p:nvSpPr>
        <p:spPr>
          <a:xfrm>
            <a:off x="1024128" y="2286000"/>
            <a:ext cx="8018271" cy="4023360"/>
          </a:xfrm>
        </p:spPr>
        <p:txBody>
          <a:bodyPr>
            <a:normAutofit/>
          </a:bodyPr>
          <a:lstStyle/>
          <a:p>
            <a:r>
              <a:rPr lang="en" altLang="zh-CN" b="1" dirty="0"/>
              <a:t>EFFECT OF CENTRAL CLEARING OF OTC DERIVATIVES </a:t>
            </a:r>
          </a:p>
          <a:p>
            <a:r>
              <a:rPr lang="en" altLang="zh-CN" dirty="0"/>
              <a:t>The advent of derivatives central clearing, introduced in an earlier lesson, ha</a:t>
            </a:r>
            <a:r>
              <a:rPr lang="en-US" altLang="zh-CN" dirty="0"/>
              <a:t>s</a:t>
            </a:r>
            <a:r>
              <a:rPr lang="en" altLang="zh-CN" dirty="0"/>
              <a:t> created futures-like margining requirements for OTC derivative dealers who buy and sell forwards to derivatives end users. Dealers who are required to post cash or highly liquid securities to a central counterparty often impose similar requirements on derivatives end users. </a:t>
            </a:r>
          </a:p>
          <a:p>
            <a:endParaRPr lang="en" altLang="zh-CN"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5650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C97E5-C97D-8040-BADC-98DF4C40560A}"/>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ED274B29-6BB9-4B40-B2AE-14EF4D55A6FE}"/>
              </a:ext>
            </a:extLst>
          </p:cNvPr>
          <p:cNvSpPr>
            <a:spLocks noGrp="1"/>
          </p:cNvSpPr>
          <p:nvPr>
            <p:ph idx="1"/>
          </p:nvPr>
        </p:nvSpPr>
        <p:spPr>
          <a:xfrm>
            <a:off x="1024128" y="2286000"/>
            <a:ext cx="8018271" cy="4023360"/>
          </a:xfrm>
        </p:spPr>
        <p:txBody>
          <a:bodyPr>
            <a:normAutofit/>
          </a:bodyPr>
          <a:lstStyle/>
          <a:p>
            <a:r>
              <a:rPr lang="en" altLang="zh-CN" sz="1500"/>
              <a:t>One of Ace’s investor clients has entered a long six-month forward transaction with Ace on 100 shares of </a:t>
            </a:r>
            <a:r>
              <a:rPr lang="en" altLang="zh-CN" sz="1500" err="1"/>
              <a:t>Xenaliya</a:t>
            </a:r>
            <a:r>
              <a:rPr lang="en" altLang="zh-CN" sz="1500"/>
              <a:t> (XLYA), a non-dividend-paying technology stock. The stock’s spot price per share, </a:t>
            </a:r>
            <a:r>
              <a:rPr lang="en" altLang="zh-CN" sz="1500" i="1"/>
              <a:t>S</a:t>
            </a:r>
            <a:r>
              <a:rPr lang="en" altLang="zh-CN" sz="1500"/>
              <a:t>0, is €85, and the risk-free rate is a constant 1% for all maturities. Ace has hedged the client transaction with a long six-month XLYA futures contract at a price </a:t>
            </a:r>
            <a:r>
              <a:rPr lang="en" altLang="zh-CN" sz="1500" i="1"/>
              <a:t>f</a:t>
            </a:r>
            <a:r>
              <a:rPr lang="en" altLang="zh-CN" sz="1500"/>
              <a:t>0(</a:t>
            </a:r>
            <a:r>
              <a:rPr lang="en" altLang="zh-CN" sz="1500" i="1"/>
              <a:t>T</a:t>
            </a:r>
            <a:r>
              <a:rPr lang="en" altLang="zh-CN" sz="1500"/>
              <a:t>) of €85.42 and posted initial margin of €1,000. Three months after the forward and futures contracts are initiated, XYLA announces a strategic partnership with a major global technology firm, and its spot share price jumps €15 on the day’s trading to close at €123. Which of the following statements best characterizes the impact of the day’s trading on the MTM value of the forward versus the futures contract? </a:t>
            </a:r>
          </a:p>
          <a:p>
            <a:r>
              <a:rPr lang="en" altLang="zh-CN" sz="1500" b="1"/>
              <a:t>A. Ace’s client realizes an MTM gain of approximately €1,500 (= €15 × 100) on its margin account, which Ace must deposit at the end of the day to cover its margin call. </a:t>
            </a:r>
          </a:p>
          <a:p>
            <a:r>
              <a:rPr lang="en" altLang="zh-CN" sz="1500" b="1"/>
              <a:t>B. Ace’s client benefits from an MTM unrealized gain on its forward contract with Ace, and Ace has a corresponding MTM gain of approximately €1,500 (= €15 × 100) deposited in its margin account by the exchange. </a:t>
            </a:r>
          </a:p>
          <a:p>
            <a:r>
              <a:rPr lang="en" altLang="zh-CN" sz="1500" b="1"/>
              <a:t>C. Because Ace has entered a hedge of its client’s long forward position on XLYA by executing a futures contract with otherwise identical terms, the two contract MTM values exactly offset one another and no cash is exchanged on either transaction. </a:t>
            </a:r>
          </a:p>
          <a:p>
            <a:endParaRPr lang="en" altLang="zh-CN" sz="1500"/>
          </a:p>
          <a:p>
            <a:endParaRPr lang="en" altLang="zh-CN" sz="150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366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714</TotalTime>
  <Words>7447</Words>
  <Application>Microsoft Macintosh PowerPoint</Application>
  <PresentationFormat>宽屏</PresentationFormat>
  <Paragraphs>683</Paragraphs>
  <Slides>101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101</vt:i4>
      </vt:variant>
    </vt:vector>
  </HeadingPairs>
  <TitlesOfParts>
    <vt:vector size="106" baseType="lpstr">
      <vt:lpstr>Cambria Math</vt:lpstr>
      <vt:lpstr>Tw Cen MT</vt:lpstr>
      <vt:lpstr>Tw Cen MT Condensed</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vt:lpstr>
      <vt:lpstr>Option Contracts</vt:lpstr>
      <vt:lpstr>Option Contracts</vt:lpstr>
      <vt:lpstr>Option Contracts Call Option</vt:lpstr>
      <vt:lpstr>Option Contracts Call Option</vt:lpstr>
      <vt:lpstr>Option Contracts Call Option</vt:lpstr>
      <vt:lpstr>Option Contracts Call Option</vt:lpstr>
      <vt:lpstr>Option Contracts Practices </vt:lpstr>
      <vt:lpstr>Option Contracts Practices</vt:lpstr>
      <vt:lpstr>Option Contracts Put Option</vt:lpstr>
      <vt:lpstr>Option Contracts Put Option</vt:lpstr>
      <vt:lpstr>Option Contracts Put Option</vt:lpstr>
      <vt:lpstr>Option Contracts</vt:lpstr>
      <vt:lpstr>Option Contracts</vt:lpstr>
      <vt:lpstr>Option Contracts Practices</vt:lpstr>
      <vt:lpstr>Forward commitment and contingent claim</vt:lpstr>
      <vt:lpstr>Forward commitment and contingent claim</vt:lpstr>
      <vt:lpstr>practices</vt:lpstr>
      <vt:lpstr>practices</vt:lpstr>
      <vt:lpstr>practices</vt:lpstr>
      <vt:lpstr>practices</vt:lpstr>
      <vt:lpstr>Credit Derivatives  </vt:lpstr>
      <vt:lpstr>Credit Derivatives</vt:lpstr>
      <vt:lpstr>Credit Derivatives</vt:lpstr>
      <vt:lpstr>Credit Derivatives</vt:lpstr>
      <vt:lpstr>practices</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Forward rate agreement Yield to maturity (Market discount rate)</vt:lpstr>
      <vt:lpstr>Forward rate agreement Spot rate(Zero rate)</vt:lpstr>
      <vt:lpstr>Forward rate agreement</vt:lpstr>
      <vt:lpstr>Forward rate agreement</vt:lpstr>
      <vt:lpstr>Forward rate agreement</vt:lpstr>
      <vt:lpstr>Forward rate agreement</vt:lpstr>
      <vt:lpstr>practices</vt:lpstr>
      <vt:lpstr>practices</vt:lpstr>
      <vt:lpstr>Pricing and valuation of futures pricing</vt:lpstr>
      <vt:lpstr>Pricing and valuation of futures pricing</vt:lpstr>
      <vt:lpstr>Pricing and valuation of futures valuation</vt:lpstr>
      <vt:lpstr>Pricing and valuation of futures valuation</vt:lpstr>
      <vt:lpstr>Pricing and valuation of futures interest rate futures</vt:lpstr>
      <vt:lpstr>Pricing and valuation of futures interest rate futures</vt:lpstr>
      <vt:lpstr>Pricing and valuation of futures interest rate futures</vt:lpstr>
      <vt:lpstr>Pricing and valuation of futures interest rate futures</vt:lpstr>
      <vt:lpstr>Pricing and valuation of futures interest rate futures</vt:lpstr>
      <vt:lpstr>Pricing and valuation of futures</vt:lpstr>
      <vt:lpstr>practices</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 玮杰</cp:lastModifiedBy>
  <cp:revision>3</cp:revision>
  <dcterms:created xsi:type="dcterms:W3CDTF">2022-08-20T01:53:34Z</dcterms:created>
  <dcterms:modified xsi:type="dcterms:W3CDTF">2022-08-21T11:32:00Z</dcterms:modified>
</cp:coreProperties>
</file>