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sldIdLst>
    <p:sldId id="315" r:id="rId2"/>
    <p:sldId id="257" r:id="rId3"/>
    <p:sldId id="259" r:id="rId4"/>
    <p:sldId id="260" r:id="rId5"/>
    <p:sldId id="328" r:id="rId6"/>
    <p:sldId id="335" r:id="rId7"/>
    <p:sldId id="329" r:id="rId8"/>
    <p:sldId id="330" r:id="rId9"/>
    <p:sldId id="331" r:id="rId10"/>
    <p:sldId id="332" r:id="rId11"/>
    <p:sldId id="333" r:id="rId12"/>
    <p:sldId id="334" r:id="rId13"/>
    <p:sldId id="270" r:id="rId14"/>
    <p:sldId id="263" r:id="rId15"/>
    <p:sldId id="264" r:id="rId16"/>
    <p:sldId id="261" r:id="rId17"/>
    <p:sldId id="336" r:id="rId18"/>
    <p:sldId id="338" r:id="rId19"/>
    <p:sldId id="339" r:id="rId20"/>
    <p:sldId id="316" r:id="rId21"/>
    <p:sldId id="271" r:id="rId22"/>
    <p:sldId id="265" r:id="rId23"/>
    <p:sldId id="273" r:id="rId24"/>
    <p:sldId id="272" r:id="rId25"/>
    <p:sldId id="267" r:id="rId26"/>
    <p:sldId id="268" r:id="rId27"/>
    <p:sldId id="317" r:id="rId28"/>
    <p:sldId id="269" r:id="rId29"/>
    <p:sldId id="274" r:id="rId30"/>
    <p:sldId id="275" r:id="rId31"/>
    <p:sldId id="276" r:id="rId32"/>
    <p:sldId id="277" r:id="rId33"/>
    <p:sldId id="318" r:id="rId34"/>
    <p:sldId id="278" r:id="rId35"/>
    <p:sldId id="279" r:id="rId36"/>
    <p:sldId id="280" r:id="rId37"/>
    <p:sldId id="281" r:id="rId38"/>
    <p:sldId id="282" r:id="rId39"/>
    <p:sldId id="283" r:id="rId40"/>
    <p:sldId id="284" r:id="rId41"/>
    <p:sldId id="285" r:id="rId42"/>
    <p:sldId id="286" r:id="rId43"/>
    <p:sldId id="287" r:id="rId44"/>
    <p:sldId id="288" r:id="rId45"/>
    <p:sldId id="319" r:id="rId46"/>
    <p:sldId id="320" r:id="rId47"/>
    <p:sldId id="289" r:id="rId48"/>
    <p:sldId id="290" r:id="rId49"/>
    <p:sldId id="291" r:id="rId50"/>
    <p:sldId id="292" r:id="rId51"/>
    <p:sldId id="293" r:id="rId52"/>
    <p:sldId id="294" r:id="rId53"/>
    <p:sldId id="321" r:id="rId54"/>
    <p:sldId id="295" r:id="rId55"/>
    <p:sldId id="296" r:id="rId56"/>
    <p:sldId id="297" r:id="rId57"/>
    <p:sldId id="302" r:id="rId58"/>
    <p:sldId id="303" r:id="rId59"/>
    <p:sldId id="298" r:id="rId60"/>
    <p:sldId id="299" r:id="rId61"/>
    <p:sldId id="322" r:id="rId62"/>
    <p:sldId id="323" r:id="rId63"/>
    <p:sldId id="324" r:id="rId64"/>
    <p:sldId id="301" r:id="rId65"/>
    <p:sldId id="300" r:id="rId66"/>
    <p:sldId id="306" r:id="rId67"/>
    <p:sldId id="304" r:id="rId68"/>
    <p:sldId id="305" r:id="rId69"/>
    <p:sldId id="307" r:id="rId70"/>
    <p:sldId id="308" r:id="rId71"/>
    <p:sldId id="309" r:id="rId72"/>
    <p:sldId id="310" r:id="rId73"/>
    <p:sldId id="325" r:id="rId74"/>
    <p:sldId id="326" r:id="rId75"/>
    <p:sldId id="327" r:id="rId76"/>
    <p:sldId id="311" r:id="rId77"/>
    <p:sldId id="312" r:id="rId78"/>
    <p:sldId id="313" r:id="rId7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ading 46" id="{348F82F4-F16C-4145-B9F4-DB5DE3A5162B}">
          <p14:sldIdLst>
            <p14:sldId id="315"/>
          </p14:sldIdLst>
        </p14:section>
        <p14:section name="Objective" id="{77AB60C5-F4CF-4D52-ACDA-EFBFFE2A5B6F}">
          <p14:sldIdLst>
            <p14:sldId id="257"/>
            <p14:sldId id="259"/>
          </p14:sldIdLst>
        </p14:section>
        <p14:section name="Basic derivative concepts" id="{B74288DA-37E7-41FE-B048-DBECE349D372}">
          <p14:sldIdLst>
            <p14:sldId id="260"/>
            <p14:sldId id="328"/>
            <p14:sldId id="335"/>
          </p14:sldIdLst>
        </p14:section>
        <p14:section name="Pricing the Underlying" id="{9EFB3D90-38E8-4E05-A7C5-4CDBD9F8F8DA}">
          <p14:sldIdLst>
            <p14:sldId id="329"/>
            <p14:sldId id="330"/>
            <p14:sldId id="331"/>
            <p14:sldId id="332"/>
            <p14:sldId id="333"/>
            <p14:sldId id="334"/>
          </p14:sldIdLst>
        </p14:section>
        <p14:section name="Pricing and Valuation of Forward" id="{A348F803-1053-4D88-ABBE-115895454312}">
          <p14:sldIdLst>
            <p14:sldId id="270"/>
            <p14:sldId id="263"/>
            <p14:sldId id="264"/>
            <p14:sldId id="261"/>
            <p14:sldId id="336"/>
            <p14:sldId id="338"/>
            <p14:sldId id="339"/>
          </p14:sldIdLst>
        </p14:section>
        <p14:section name="Futures" id="{9C038C63-4C16-4EA1-8C07-C65F6FC04218}">
          <p14:sldIdLst>
            <p14:sldId id="316"/>
            <p14:sldId id="271"/>
            <p14:sldId id="265"/>
            <p14:sldId id="273"/>
            <p14:sldId id="272"/>
            <p14:sldId id="267"/>
            <p14:sldId id="268"/>
          </p14:sldIdLst>
        </p14:section>
        <p14:section name="Swap" id="{FE1267C5-CE94-4A19-B1E8-627CAFAF5F71}">
          <p14:sldIdLst>
            <p14:sldId id="317"/>
            <p14:sldId id="269"/>
            <p14:sldId id="274"/>
            <p14:sldId id="275"/>
            <p14:sldId id="276"/>
            <p14:sldId id="277"/>
          </p14:sldIdLst>
        </p14:section>
        <p14:section name="Call option" id="{66889FBA-4C85-4D8B-B06E-EDB115D0C581}">
          <p14:sldIdLst>
            <p14:sldId id="318"/>
            <p14:sldId id="278"/>
            <p14:sldId id="279"/>
            <p14:sldId id="280"/>
            <p14:sldId id="281"/>
            <p14:sldId id="282"/>
          </p14:sldIdLst>
        </p14:section>
        <p14:section name="Put option" id="{CB3F6CAE-43A9-497C-9241-941724A89EEF}">
          <p14:sldIdLst>
            <p14:sldId id="283"/>
            <p14:sldId id="284"/>
            <p14:sldId id="285"/>
            <p14:sldId id="286"/>
            <p14:sldId id="287"/>
            <p14:sldId id="288"/>
            <p14:sldId id="319"/>
          </p14:sldIdLst>
        </p14:section>
        <p14:section name="Credit derivative" id="{494C713D-80B0-45A0-B370-DC82C55533EC}">
          <p14:sldIdLst>
            <p14:sldId id="320"/>
            <p14:sldId id="289"/>
            <p14:sldId id="290"/>
            <p14:sldId id="291"/>
            <p14:sldId id="292"/>
            <p14:sldId id="293"/>
            <p14:sldId id="294"/>
            <p14:sldId id="321"/>
            <p14:sldId id="295"/>
            <p14:sldId id="296"/>
            <p14:sldId id="297"/>
          </p14:sldIdLst>
        </p14:section>
        <p14:section name="classification of derivatives" id="{591468FC-0187-4848-8A3C-8CAE8D503BDD}">
          <p14:sldIdLst>
            <p14:sldId id="302"/>
            <p14:sldId id="303"/>
            <p14:sldId id="298"/>
            <p14:sldId id="299"/>
            <p14:sldId id="322"/>
            <p14:sldId id="323"/>
            <p14:sldId id="324"/>
          </p14:sldIdLst>
        </p14:section>
        <p14:section name="purpose and benefit" id="{DFCD8F40-C5FF-4F2A-85AB-0D1F29166946}">
          <p14:sldIdLst>
            <p14:sldId id="301"/>
            <p14:sldId id="300"/>
            <p14:sldId id="306"/>
          </p14:sldIdLst>
        </p14:section>
        <p14:section name="criticism" id="{0FACB368-7460-48E2-A811-7504E01E4768}">
          <p14:sldIdLst>
            <p14:sldId id="304"/>
            <p14:sldId id="305"/>
            <p14:sldId id="307"/>
          </p14:sldIdLst>
        </p14:section>
        <p14:section name="principles of pricing" id="{C566820F-18DA-4089-994A-C84560A4E417}">
          <p14:sldIdLst>
            <p14:sldId id="308"/>
            <p14:sldId id="309"/>
            <p14:sldId id="310"/>
            <p14:sldId id="325"/>
            <p14:sldId id="326"/>
            <p14:sldId id="327"/>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880" autoAdjust="0"/>
    <p:restoredTop sz="94660"/>
  </p:normalViewPr>
  <p:slideViewPr>
    <p:cSldViewPr snapToGrid="0">
      <p:cViewPr varScale="1">
        <p:scale>
          <a:sx n="58" d="100"/>
          <a:sy n="58" d="100"/>
        </p:scale>
        <p:origin x="96"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0926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419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58779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666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6126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6748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444703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805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187421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888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7175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4867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9534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856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920580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8487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2/7/2022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832379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F58A-6428-4846-9BD8-090040EFE2E2}"/>
              </a:ext>
            </a:extLst>
          </p:cNvPr>
          <p:cNvSpPr>
            <a:spLocks noGrp="1"/>
          </p:cNvSpPr>
          <p:nvPr>
            <p:ph type="title"/>
          </p:nvPr>
        </p:nvSpPr>
        <p:spPr/>
        <p:txBody>
          <a:bodyPr/>
          <a:lstStyle/>
          <a:p>
            <a:r>
              <a:rPr lang="en-US" sz="4000" dirty="0"/>
              <a:t>Study session 15</a:t>
            </a:r>
            <a:br>
              <a:rPr lang="en-US" dirty="0"/>
            </a:br>
            <a:r>
              <a:rPr lang="en-US" dirty="0"/>
              <a:t>Derivatives</a:t>
            </a:r>
          </a:p>
        </p:txBody>
      </p:sp>
      <p:sp>
        <p:nvSpPr>
          <p:cNvPr id="3" name="Content Placeholder 2">
            <a:extLst>
              <a:ext uri="{FF2B5EF4-FFF2-40B4-BE49-F238E27FC236}">
                <a16:creationId xmlns:a16="http://schemas.microsoft.com/office/drawing/2014/main" id="{2CEA9521-AF57-465A-AA69-44B5F5A7AB6C}"/>
              </a:ext>
            </a:extLst>
          </p:cNvPr>
          <p:cNvSpPr>
            <a:spLocks noGrp="1"/>
          </p:cNvSpPr>
          <p:nvPr>
            <p:ph idx="1"/>
          </p:nvPr>
        </p:nvSpPr>
        <p:spPr/>
        <p:txBody>
          <a:bodyPr/>
          <a:lstStyle/>
          <a:p>
            <a:r>
              <a:rPr lang="en-US" sz="3200" dirty="0"/>
              <a:t>Reading 45</a:t>
            </a:r>
          </a:p>
          <a:p>
            <a:pPr lvl="1"/>
            <a:r>
              <a:rPr lang="en-US" sz="3200" dirty="0">
                <a:solidFill>
                  <a:schemeClr val="tx1"/>
                </a:solidFill>
              </a:rPr>
              <a:t>Derivative Markets and Instruments</a:t>
            </a:r>
          </a:p>
          <a:p>
            <a:r>
              <a:rPr lang="en-US" sz="3200" dirty="0"/>
              <a:t>Reading 46</a:t>
            </a:r>
          </a:p>
          <a:p>
            <a:pPr lvl="1"/>
            <a:r>
              <a:rPr lang="en-US" sz="3200" u="sng" dirty="0">
                <a:solidFill>
                  <a:srgbClr val="FF0000"/>
                </a:solidFill>
              </a:rPr>
              <a:t>Basics of Derivative Pricing and Valuation</a:t>
            </a:r>
          </a:p>
          <a:p>
            <a:endParaRPr lang="en-US" dirty="0"/>
          </a:p>
        </p:txBody>
      </p:sp>
    </p:spTree>
    <p:extLst>
      <p:ext uri="{BB962C8B-B14F-4D97-AF65-F5344CB8AC3E}">
        <p14:creationId xmlns:p14="http://schemas.microsoft.com/office/powerpoint/2010/main" val="158152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13783-47F6-4A96-9BC0-8DBA7D9B343B}"/>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B69D636B-F407-4D97-8CA1-C79B1CC413AD}"/>
              </a:ext>
            </a:extLst>
          </p:cNvPr>
          <p:cNvSpPr>
            <a:spLocks noGrp="1"/>
          </p:cNvSpPr>
          <p:nvPr>
            <p:ph idx="1"/>
          </p:nvPr>
        </p:nvSpPr>
        <p:spPr/>
        <p:txBody>
          <a:bodyPr/>
          <a:lstStyle/>
          <a:p>
            <a:r>
              <a:rPr lang="en-US" sz="2000" dirty="0"/>
              <a:t>Other benefits and costs of holding an asset</a:t>
            </a:r>
          </a:p>
          <a:p>
            <a:pPr lvl="1"/>
            <a:r>
              <a:rPr lang="en-US" sz="2000" dirty="0"/>
              <a:t>Benefit</a:t>
            </a:r>
          </a:p>
          <a:p>
            <a:pPr lvl="2"/>
            <a:r>
              <a:rPr lang="en-US" sz="2000" dirty="0"/>
              <a:t>Monetary: dividend, interest</a:t>
            </a:r>
          </a:p>
          <a:p>
            <a:pPr lvl="2"/>
            <a:r>
              <a:rPr lang="en-US" sz="2000" dirty="0"/>
              <a:t>Non-monetary: convenience yield</a:t>
            </a:r>
          </a:p>
          <a:p>
            <a:pPr lvl="1"/>
            <a:r>
              <a:rPr lang="en-US" sz="2000" dirty="0"/>
              <a:t>Cost</a:t>
            </a:r>
          </a:p>
          <a:p>
            <a:pPr lvl="2"/>
            <a:r>
              <a:rPr lang="en-US" sz="2000" dirty="0"/>
              <a:t>Cost of storage</a:t>
            </a:r>
          </a:p>
          <a:p>
            <a:pPr lvl="2"/>
            <a:r>
              <a:rPr lang="en-US" sz="2000" dirty="0"/>
              <a:t>Opportunity cost of money invested</a:t>
            </a:r>
          </a:p>
          <a:p>
            <a:endParaRPr lang="en-US" dirty="0"/>
          </a:p>
        </p:txBody>
      </p:sp>
    </p:spTree>
    <p:extLst>
      <p:ext uri="{BB962C8B-B14F-4D97-AF65-F5344CB8AC3E}">
        <p14:creationId xmlns:p14="http://schemas.microsoft.com/office/powerpoint/2010/main" val="1293034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1057C-9AF9-4538-BD47-8BF986948520}"/>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B86D8D23-5DB3-4E6F-931C-9128B9391FF7}"/>
              </a:ext>
            </a:extLst>
          </p:cNvPr>
          <p:cNvSpPr>
            <a:spLocks noGrp="1"/>
          </p:cNvSpPr>
          <p:nvPr>
            <p:ph idx="1"/>
          </p:nvPr>
        </p:nvSpPr>
        <p:spPr/>
        <p:txBody>
          <a:bodyPr/>
          <a:lstStyle/>
          <a:p>
            <a:r>
              <a:rPr lang="en-US" dirty="0"/>
              <a:t>The net of costs and benefits is often referred to by the term </a:t>
            </a:r>
            <a:r>
              <a:rPr lang="en-US" dirty="0">
                <a:solidFill>
                  <a:srgbClr val="FF0000"/>
                </a:solidFill>
              </a:rPr>
              <a:t>carry</a:t>
            </a:r>
            <a:r>
              <a:rPr lang="en-US" dirty="0"/>
              <a:t>, or sometimes </a:t>
            </a:r>
            <a:r>
              <a:rPr lang="en-US" dirty="0">
                <a:solidFill>
                  <a:srgbClr val="FF0000"/>
                </a:solidFill>
              </a:rPr>
              <a:t>cost of carry</a:t>
            </a:r>
            <a:r>
              <a:rPr lang="en-US" dirty="0"/>
              <a:t>.</a:t>
            </a:r>
          </a:p>
          <a:p>
            <a:r>
              <a:rPr lang="en-US" dirty="0"/>
              <a:t>We use the symbol θ (theta) to denote the present value of the costs and γ (gamma) as the present value of any benefits.</a:t>
            </a:r>
          </a:p>
          <a:p>
            <a:endParaRPr lang="en-US" dirty="0"/>
          </a:p>
        </p:txBody>
      </p:sp>
      <p:pic>
        <p:nvPicPr>
          <p:cNvPr id="7" name="Picture 6">
            <a:extLst>
              <a:ext uri="{FF2B5EF4-FFF2-40B4-BE49-F238E27FC236}">
                <a16:creationId xmlns:a16="http://schemas.microsoft.com/office/drawing/2014/main" id="{8F561D12-8CE5-4A6E-9D45-2B722F6A7A32}"/>
              </a:ext>
            </a:extLst>
          </p:cNvPr>
          <p:cNvPicPr>
            <a:picLocks noChangeAspect="1"/>
          </p:cNvPicPr>
          <p:nvPr/>
        </p:nvPicPr>
        <p:blipFill>
          <a:blip r:embed="rId2"/>
          <a:stretch>
            <a:fillRect/>
          </a:stretch>
        </p:blipFill>
        <p:spPr>
          <a:xfrm>
            <a:off x="1544411" y="3651948"/>
            <a:ext cx="7501618" cy="2990336"/>
          </a:xfrm>
          <a:prstGeom prst="rect">
            <a:avLst/>
          </a:prstGeom>
        </p:spPr>
      </p:pic>
    </p:spTree>
    <p:extLst>
      <p:ext uri="{BB962C8B-B14F-4D97-AF65-F5344CB8AC3E}">
        <p14:creationId xmlns:p14="http://schemas.microsoft.com/office/powerpoint/2010/main" val="3615617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F760-A6A2-454B-B484-743EC4510FFD}"/>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8631A2A8-B5E5-4C11-8D35-F162FEC44805}"/>
              </a:ext>
            </a:extLst>
          </p:cNvPr>
          <p:cNvSpPr>
            <a:spLocks noGrp="1"/>
          </p:cNvSpPr>
          <p:nvPr>
            <p:ph idx="1"/>
          </p:nvPr>
        </p:nvSpPr>
        <p:spPr/>
        <p:txBody>
          <a:bodyPr/>
          <a:lstStyle/>
          <a:p>
            <a:r>
              <a:rPr lang="en-US" dirty="0"/>
              <a:t>1 Which of the following factors does not affect the spot price of an asset that has no interim costs or benefits?</a:t>
            </a:r>
          </a:p>
          <a:p>
            <a:pPr lvl="1"/>
            <a:r>
              <a:rPr lang="en-US" dirty="0"/>
              <a:t>A The time value of money</a:t>
            </a:r>
          </a:p>
          <a:p>
            <a:pPr lvl="1"/>
            <a:r>
              <a:rPr lang="en-US" dirty="0"/>
              <a:t>B The risk aversion of investors</a:t>
            </a:r>
          </a:p>
          <a:p>
            <a:pPr lvl="1"/>
            <a:r>
              <a:rPr lang="en-US" dirty="0"/>
              <a:t>C The price recently paid by other investors</a:t>
            </a:r>
          </a:p>
          <a:p>
            <a:r>
              <a:rPr lang="en-US" dirty="0"/>
              <a:t>2 Which of the following does not represent a benefit of holding an asset?</a:t>
            </a:r>
          </a:p>
          <a:p>
            <a:pPr lvl="1"/>
            <a:r>
              <a:rPr lang="en-US" dirty="0"/>
              <a:t>A The convenience yield</a:t>
            </a:r>
          </a:p>
          <a:p>
            <a:pPr lvl="1"/>
            <a:r>
              <a:rPr lang="en-US" dirty="0"/>
              <a:t>B An optimistic expected outlook for the asset</a:t>
            </a:r>
          </a:p>
          <a:p>
            <a:pPr lvl="1"/>
            <a:r>
              <a:rPr lang="en-US" dirty="0"/>
              <a:t>C Dividends if the asset is a stock or interest if the asset is a bond</a:t>
            </a:r>
          </a:p>
        </p:txBody>
      </p:sp>
    </p:spTree>
    <p:extLst>
      <p:ext uri="{BB962C8B-B14F-4D97-AF65-F5344CB8AC3E}">
        <p14:creationId xmlns:p14="http://schemas.microsoft.com/office/powerpoint/2010/main" val="3937640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Pricing and Valuation of Forward</a:t>
            </a:r>
            <a:br>
              <a:rPr lang="en-US" sz="4000" dirty="0"/>
            </a:br>
            <a:endParaRPr lang="en-US" dirty="0"/>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normAutofit/>
          </a:bodyPr>
          <a:lstStyle/>
          <a:p>
            <a:r>
              <a:rPr lang="en-US" sz="2800" dirty="0"/>
              <a:t>The forward, futures, or swap </a:t>
            </a:r>
            <a:r>
              <a:rPr lang="en-US" sz="2800" dirty="0">
                <a:solidFill>
                  <a:srgbClr val="FF0000"/>
                </a:solidFill>
              </a:rPr>
              <a:t>price</a:t>
            </a:r>
            <a:r>
              <a:rPr lang="en-US" sz="2800" dirty="0"/>
              <a:t> is a concept that represents the fixed price or rate at which the underlying will be purchased at a later date.</a:t>
            </a:r>
          </a:p>
          <a:p>
            <a:r>
              <a:rPr lang="en-US" sz="2800" dirty="0"/>
              <a:t>In the financial world, we generally define value as the value to the </a:t>
            </a:r>
            <a:r>
              <a:rPr lang="en-US" sz="2800" dirty="0">
                <a:solidFill>
                  <a:srgbClr val="FF0000"/>
                </a:solidFill>
              </a:rPr>
              <a:t>long</a:t>
            </a:r>
            <a:r>
              <a:rPr lang="en-US" sz="2800" dirty="0"/>
              <a:t> position</a:t>
            </a:r>
            <a:endParaRPr lang="en-US" sz="2800" i="1" dirty="0">
              <a:solidFill>
                <a:srgbClr val="FF0000"/>
              </a:solidFill>
            </a:endParaRPr>
          </a:p>
          <a:p>
            <a:endParaRPr lang="en-US" sz="2800" dirty="0"/>
          </a:p>
        </p:txBody>
      </p:sp>
    </p:spTree>
    <p:extLst>
      <p:ext uri="{BB962C8B-B14F-4D97-AF65-F5344CB8AC3E}">
        <p14:creationId xmlns:p14="http://schemas.microsoft.com/office/powerpoint/2010/main" val="2265787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D5B9-88E4-44F9-804F-4CB8957CD25F}"/>
              </a:ext>
            </a:extLst>
          </p:cNvPr>
          <p:cNvSpPr>
            <a:spLocks noGrp="1"/>
          </p:cNvSpPr>
          <p:nvPr>
            <p:ph type="title"/>
          </p:nvPr>
        </p:nvSpPr>
        <p:spPr/>
        <p:txBody>
          <a:bodyPr>
            <a:normAutofit/>
          </a:bodyPr>
          <a:lstStyle/>
          <a:p>
            <a:r>
              <a:rPr lang="en-US" sz="4000" dirty="0"/>
              <a:t>Pricing and Valuation of Forward</a:t>
            </a:r>
            <a:br>
              <a:rPr lang="en-US" sz="4000" dirty="0"/>
            </a:br>
            <a:r>
              <a:rPr lang="en-US" dirty="0"/>
              <a:t>Initiation</a:t>
            </a:r>
          </a:p>
        </p:txBody>
      </p:sp>
      <p:sp>
        <p:nvSpPr>
          <p:cNvPr id="8" name="Content Placeholder 7">
            <a:extLst>
              <a:ext uri="{FF2B5EF4-FFF2-40B4-BE49-F238E27FC236}">
                <a16:creationId xmlns:a16="http://schemas.microsoft.com/office/drawing/2014/main" id="{47ED2222-EA9F-4034-B8EA-DB3071908D67}"/>
              </a:ext>
            </a:extLst>
          </p:cNvPr>
          <p:cNvSpPr>
            <a:spLocks noGrp="1"/>
          </p:cNvSpPr>
          <p:nvPr>
            <p:ph idx="1"/>
          </p:nvPr>
        </p:nvSpPr>
        <p:spPr/>
        <p:txBody>
          <a:bodyPr>
            <a:normAutofit/>
          </a:bodyPr>
          <a:lstStyle/>
          <a:p>
            <a:r>
              <a:rPr lang="en-US" sz="2400" dirty="0"/>
              <a:t>When a forward contract is initiated, neither party pays anything to the other. It is a valueless contract, neither an asset nor a liability. Therefore, its value at initiation is zero:</a:t>
            </a:r>
          </a:p>
          <a:p>
            <a:r>
              <a:rPr lang="en-US" sz="2400" i="1" dirty="0">
                <a:solidFill>
                  <a:srgbClr val="FF0000"/>
                </a:solidFill>
              </a:rPr>
              <a:t>V</a:t>
            </a:r>
            <a:r>
              <a:rPr lang="en-US" sz="2400" baseline="-25000" dirty="0">
                <a:solidFill>
                  <a:srgbClr val="FF0000"/>
                </a:solidFill>
              </a:rPr>
              <a:t>0</a:t>
            </a:r>
            <a:r>
              <a:rPr lang="en-US" sz="2400" dirty="0">
                <a:solidFill>
                  <a:srgbClr val="FF0000"/>
                </a:solidFill>
              </a:rPr>
              <a:t>(</a:t>
            </a:r>
            <a:r>
              <a:rPr lang="en-US" sz="2400" i="1" dirty="0">
                <a:solidFill>
                  <a:srgbClr val="FF0000"/>
                </a:solidFill>
              </a:rPr>
              <a:t>T</a:t>
            </a:r>
            <a:r>
              <a:rPr lang="en-US" sz="2400" dirty="0">
                <a:solidFill>
                  <a:srgbClr val="FF0000"/>
                </a:solidFill>
              </a:rPr>
              <a:t>) = 0</a:t>
            </a:r>
          </a:p>
          <a:p>
            <a:endParaRPr lang="en-US" dirty="0">
              <a:solidFill>
                <a:schemeClr val="tx1"/>
              </a:solidFill>
            </a:endParaRPr>
          </a:p>
        </p:txBody>
      </p:sp>
    </p:spTree>
    <p:extLst>
      <p:ext uri="{BB962C8B-B14F-4D97-AF65-F5344CB8AC3E}">
        <p14:creationId xmlns:p14="http://schemas.microsoft.com/office/powerpoint/2010/main" val="532775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ABC-AE65-40D1-9D5C-6852A806CACA}"/>
              </a:ext>
            </a:extLst>
          </p:cNvPr>
          <p:cNvSpPr>
            <a:spLocks noGrp="1"/>
          </p:cNvSpPr>
          <p:nvPr>
            <p:ph type="title"/>
          </p:nvPr>
        </p:nvSpPr>
        <p:spPr/>
        <p:txBody>
          <a:bodyPr>
            <a:normAutofit/>
          </a:bodyPr>
          <a:lstStyle/>
          <a:p>
            <a:r>
              <a:rPr lang="en-US" sz="4000" dirty="0"/>
              <a:t>Pricing and Valuation of Forward</a:t>
            </a:r>
            <a:br>
              <a:rPr lang="en-US" sz="4000" dirty="0"/>
            </a:br>
            <a:r>
              <a:rPr lang="en-US" dirty="0"/>
              <a:t>Initiation</a:t>
            </a:r>
          </a:p>
        </p:txBody>
      </p:sp>
      <p:sp>
        <p:nvSpPr>
          <p:cNvPr id="3" name="Content Placeholder 2">
            <a:extLst>
              <a:ext uri="{FF2B5EF4-FFF2-40B4-BE49-F238E27FC236}">
                <a16:creationId xmlns:a16="http://schemas.microsoft.com/office/drawing/2014/main" id="{D22A806C-F69B-4DED-9FC2-EB92BEFA3A94}"/>
              </a:ext>
            </a:extLst>
          </p:cNvPr>
          <p:cNvSpPr>
            <a:spLocks noGrp="1"/>
          </p:cNvSpPr>
          <p:nvPr>
            <p:ph idx="1"/>
          </p:nvPr>
        </p:nvSpPr>
        <p:spPr/>
        <p:txBody>
          <a:bodyPr>
            <a:normAutofit lnSpcReduction="10000"/>
          </a:bodyPr>
          <a:lstStyle/>
          <a:p>
            <a:r>
              <a:rPr lang="en-US" sz="2800" dirty="0"/>
              <a:t>We can easily solve for the forward price to obtain</a:t>
            </a:r>
          </a:p>
          <a:p>
            <a:r>
              <a:rPr lang="en-US" sz="2800" i="1" dirty="0">
                <a:solidFill>
                  <a:srgbClr val="FF0000"/>
                </a:solidFill>
              </a:rPr>
              <a:t>F</a:t>
            </a:r>
            <a:r>
              <a:rPr lang="en-US" sz="2800" baseline="-25000" dirty="0">
                <a:solidFill>
                  <a:srgbClr val="FF0000"/>
                </a:solidFill>
              </a:rPr>
              <a:t>0</a:t>
            </a:r>
            <a:r>
              <a:rPr lang="en-US" sz="2800" dirty="0">
                <a:solidFill>
                  <a:srgbClr val="FF0000"/>
                </a:solidFill>
              </a:rPr>
              <a:t>(</a:t>
            </a:r>
            <a:r>
              <a:rPr lang="en-US" sz="2800" i="1" dirty="0">
                <a:solidFill>
                  <a:srgbClr val="FF0000"/>
                </a:solidFill>
              </a:rPr>
              <a:t>T</a:t>
            </a:r>
            <a:r>
              <a:rPr lang="en-US" sz="2800" dirty="0">
                <a:solidFill>
                  <a:srgbClr val="FF0000"/>
                </a:solidFill>
              </a:rPr>
              <a:t>) = </a:t>
            </a:r>
            <a:r>
              <a:rPr lang="en-US" sz="2800" i="1" dirty="0">
                <a:solidFill>
                  <a:srgbClr val="FF0000"/>
                </a:solidFill>
              </a:rPr>
              <a:t>S</a:t>
            </a:r>
            <a:r>
              <a:rPr lang="en-US" sz="2800" baseline="-25000" dirty="0">
                <a:solidFill>
                  <a:srgbClr val="FF0000"/>
                </a:solidFill>
              </a:rPr>
              <a:t>0</a:t>
            </a:r>
            <a:r>
              <a:rPr lang="en-US" sz="2800" dirty="0">
                <a:solidFill>
                  <a:srgbClr val="FF0000"/>
                </a:solidFill>
              </a:rPr>
              <a:t>(1 + </a:t>
            </a:r>
            <a:r>
              <a:rPr lang="en-US" sz="2800" i="1" dirty="0">
                <a:solidFill>
                  <a:srgbClr val="FF0000"/>
                </a:solidFill>
              </a:rPr>
              <a:t>r</a:t>
            </a:r>
            <a:r>
              <a:rPr lang="en-US" sz="2800" dirty="0">
                <a:solidFill>
                  <a:srgbClr val="FF0000"/>
                </a:solidFill>
              </a:rPr>
              <a:t>)</a:t>
            </a:r>
            <a:r>
              <a:rPr lang="en-US" sz="2800" i="1" baseline="30000" dirty="0">
                <a:solidFill>
                  <a:srgbClr val="FF0000"/>
                </a:solidFill>
              </a:rPr>
              <a:t>T</a:t>
            </a:r>
            <a:endParaRPr lang="en-US" sz="2800" baseline="30000" dirty="0">
              <a:solidFill>
                <a:srgbClr val="FF0000"/>
              </a:solidFill>
            </a:endParaRPr>
          </a:p>
          <a:p>
            <a:r>
              <a:rPr lang="en-US" sz="2800" dirty="0">
                <a:solidFill>
                  <a:schemeClr val="tx1"/>
                </a:solidFill>
              </a:rPr>
              <a:t>The forward price is the spot price compounded at the risk-free rate over the life of the contract</a:t>
            </a:r>
            <a:endParaRPr lang="en-US" sz="2800" dirty="0"/>
          </a:p>
          <a:p>
            <a:r>
              <a:rPr lang="en-US" sz="2800" dirty="0"/>
              <a:t>Now suppose the asset generates cash payments and/or benefits and incurs storage costs.</a:t>
            </a:r>
            <a:endParaRPr lang="en-US" sz="2800" i="1" dirty="0">
              <a:solidFill>
                <a:srgbClr val="FF0000"/>
              </a:solidFill>
            </a:endParaRPr>
          </a:p>
          <a:p>
            <a:r>
              <a:rPr lang="en-US" sz="2800" i="1" dirty="0">
                <a:solidFill>
                  <a:srgbClr val="FF0000"/>
                </a:solidFill>
              </a:rPr>
              <a:t>F</a:t>
            </a:r>
            <a:r>
              <a:rPr lang="en-US" sz="2800" baseline="-25000" dirty="0">
                <a:solidFill>
                  <a:srgbClr val="FF0000"/>
                </a:solidFill>
              </a:rPr>
              <a:t>0</a:t>
            </a:r>
            <a:r>
              <a:rPr lang="en-US" sz="2800" dirty="0">
                <a:solidFill>
                  <a:srgbClr val="FF0000"/>
                </a:solidFill>
              </a:rPr>
              <a:t>(</a:t>
            </a:r>
            <a:r>
              <a:rPr lang="en-US" sz="2800" i="1" dirty="0">
                <a:solidFill>
                  <a:srgbClr val="FF0000"/>
                </a:solidFill>
              </a:rPr>
              <a:t>T</a:t>
            </a:r>
            <a:r>
              <a:rPr lang="en-US" sz="2800" dirty="0">
                <a:solidFill>
                  <a:srgbClr val="FF0000"/>
                </a:solidFill>
              </a:rPr>
              <a:t>) = (</a:t>
            </a:r>
            <a:r>
              <a:rPr lang="en-US" sz="2800" i="1" dirty="0">
                <a:solidFill>
                  <a:srgbClr val="FF0000"/>
                </a:solidFill>
              </a:rPr>
              <a:t>S</a:t>
            </a:r>
            <a:r>
              <a:rPr lang="en-US" sz="2800" baseline="-25000" dirty="0">
                <a:solidFill>
                  <a:srgbClr val="FF0000"/>
                </a:solidFill>
              </a:rPr>
              <a:t>0</a:t>
            </a:r>
            <a:r>
              <a:rPr lang="en-US" sz="2800" dirty="0">
                <a:solidFill>
                  <a:srgbClr val="FF0000"/>
                </a:solidFill>
              </a:rPr>
              <a:t>-</a:t>
            </a:r>
            <a:r>
              <a:rPr lang="el-GR" sz="2800" dirty="0">
                <a:solidFill>
                  <a:srgbClr val="FF0000"/>
                </a:solidFill>
              </a:rPr>
              <a:t>γ</a:t>
            </a:r>
            <a:r>
              <a:rPr lang="en-US" sz="2800" baseline="-25000" dirty="0">
                <a:solidFill>
                  <a:srgbClr val="FF0000"/>
                </a:solidFill>
              </a:rPr>
              <a:t>0</a:t>
            </a:r>
            <a:r>
              <a:rPr lang="en-US" sz="2800" dirty="0">
                <a:solidFill>
                  <a:srgbClr val="FF0000"/>
                </a:solidFill>
              </a:rPr>
              <a:t>+</a:t>
            </a:r>
            <a:r>
              <a:rPr lang="el-GR" sz="2800" dirty="0">
                <a:solidFill>
                  <a:srgbClr val="FF0000"/>
                </a:solidFill>
              </a:rPr>
              <a:t>θ</a:t>
            </a:r>
            <a:r>
              <a:rPr lang="en-US" sz="2800" baseline="-25000" dirty="0">
                <a:solidFill>
                  <a:srgbClr val="FF0000"/>
                </a:solidFill>
              </a:rPr>
              <a:t>0</a:t>
            </a:r>
            <a:r>
              <a:rPr lang="en-US" sz="2800" dirty="0">
                <a:solidFill>
                  <a:srgbClr val="FF0000"/>
                </a:solidFill>
              </a:rPr>
              <a:t>)(1 + </a:t>
            </a:r>
            <a:r>
              <a:rPr lang="en-US" sz="2800" i="1" dirty="0">
                <a:solidFill>
                  <a:srgbClr val="FF0000"/>
                </a:solidFill>
              </a:rPr>
              <a:t>r</a:t>
            </a:r>
            <a:r>
              <a:rPr lang="en-US" sz="2800" dirty="0">
                <a:solidFill>
                  <a:srgbClr val="FF0000"/>
                </a:solidFill>
              </a:rPr>
              <a:t>)</a:t>
            </a:r>
            <a:r>
              <a:rPr lang="en-US" sz="2800" i="1" baseline="30000" dirty="0">
                <a:solidFill>
                  <a:srgbClr val="FF0000"/>
                </a:solidFill>
              </a:rPr>
              <a:t>T</a:t>
            </a:r>
          </a:p>
          <a:p>
            <a:endParaRPr lang="en-US" dirty="0">
              <a:solidFill>
                <a:srgbClr val="FF0000"/>
              </a:solidFill>
            </a:endParaRPr>
          </a:p>
          <a:p>
            <a:endParaRPr lang="en-US" dirty="0"/>
          </a:p>
        </p:txBody>
      </p:sp>
    </p:spTree>
    <p:extLst>
      <p:ext uri="{BB962C8B-B14F-4D97-AF65-F5344CB8AC3E}">
        <p14:creationId xmlns:p14="http://schemas.microsoft.com/office/powerpoint/2010/main" val="807663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AB55-2B32-43BD-88B1-F3CA049E0A6F}"/>
              </a:ext>
            </a:extLst>
          </p:cNvPr>
          <p:cNvSpPr>
            <a:spLocks noGrp="1"/>
          </p:cNvSpPr>
          <p:nvPr>
            <p:ph type="title"/>
          </p:nvPr>
        </p:nvSpPr>
        <p:spPr/>
        <p:txBody>
          <a:bodyPr>
            <a:normAutofit fontScale="90000"/>
          </a:bodyPr>
          <a:lstStyle/>
          <a:p>
            <a:r>
              <a:rPr lang="en-US" sz="4400" dirty="0"/>
              <a:t>Pricing and Valuation of Forward</a:t>
            </a:r>
            <a:br>
              <a:rPr lang="en-US" sz="4000" dirty="0"/>
            </a:br>
            <a:r>
              <a:rPr lang="en-US" sz="4000" dirty="0"/>
              <a:t>Expiration</a:t>
            </a:r>
            <a:br>
              <a:rPr lang="en-US" b="1" i="1" dirty="0"/>
            </a:br>
            <a:endParaRPr lang="en-US" dirty="0"/>
          </a:p>
        </p:txBody>
      </p:sp>
      <p:sp>
        <p:nvSpPr>
          <p:cNvPr id="3" name="Content Placeholder 2">
            <a:extLst>
              <a:ext uri="{FF2B5EF4-FFF2-40B4-BE49-F238E27FC236}">
                <a16:creationId xmlns:a16="http://schemas.microsoft.com/office/drawing/2014/main" id="{C054484B-071C-49EF-8490-2003F161CDCE}"/>
              </a:ext>
            </a:extLst>
          </p:cNvPr>
          <p:cNvSpPr>
            <a:spLocks noGrp="1"/>
          </p:cNvSpPr>
          <p:nvPr>
            <p:ph idx="1"/>
          </p:nvPr>
        </p:nvSpPr>
        <p:spPr/>
        <p:txBody>
          <a:bodyPr>
            <a:normAutofit/>
          </a:bodyPr>
          <a:lstStyle/>
          <a:p>
            <a:r>
              <a:rPr lang="en-US" sz="2400" dirty="0"/>
              <a:t>The forward price, established at the initiation date of contract is </a:t>
            </a:r>
            <a:r>
              <a:rPr lang="en-US" sz="2400" i="1" dirty="0"/>
              <a:t>F</a:t>
            </a:r>
            <a:r>
              <a:rPr lang="en-US" sz="2400" baseline="-25000" dirty="0"/>
              <a:t>0</a:t>
            </a:r>
            <a:r>
              <a:rPr lang="en-US" sz="2400" dirty="0"/>
              <a:t>(</a:t>
            </a:r>
            <a:r>
              <a:rPr lang="en-US" sz="2400" i="1" dirty="0"/>
              <a:t>T</a:t>
            </a:r>
            <a:r>
              <a:rPr lang="en-US" sz="2400" dirty="0"/>
              <a:t>). Let us denote the value at expiration of the forward contract as </a:t>
            </a:r>
            <a:r>
              <a:rPr lang="en-US" sz="2400" i="1" dirty="0"/>
              <a:t>V</a:t>
            </a:r>
            <a:r>
              <a:rPr lang="en-US" sz="2400" i="1" baseline="-25000" dirty="0"/>
              <a:t>T</a:t>
            </a:r>
            <a:r>
              <a:rPr lang="en-US" sz="2400" dirty="0"/>
              <a:t>(</a:t>
            </a:r>
            <a:r>
              <a:rPr lang="en-US" sz="2400" i="1" dirty="0"/>
              <a:t>T</a:t>
            </a:r>
            <a:r>
              <a:rPr lang="en-US" sz="2400" dirty="0"/>
              <a:t>). This value is formally stated as</a:t>
            </a:r>
          </a:p>
          <a:p>
            <a:r>
              <a:rPr lang="en-US" sz="2400" i="1" dirty="0">
                <a:solidFill>
                  <a:srgbClr val="FF0000"/>
                </a:solidFill>
              </a:rPr>
              <a:t>V</a:t>
            </a:r>
            <a:r>
              <a:rPr lang="en-US" sz="2400" i="1" baseline="-25000" dirty="0">
                <a:solidFill>
                  <a:srgbClr val="FF0000"/>
                </a:solidFill>
              </a:rPr>
              <a:t>T</a:t>
            </a:r>
            <a:r>
              <a:rPr lang="en-US" sz="2400" dirty="0">
                <a:solidFill>
                  <a:srgbClr val="FF0000"/>
                </a:solidFill>
              </a:rPr>
              <a:t>(</a:t>
            </a:r>
            <a:r>
              <a:rPr lang="en-US" sz="2400" i="1" dirty="0">
                <a:solidFill>
                  <a:srgbClr val="FF0000"/>
                </a:solidFill>
              </a:rPr>
              <a:t>T</a:t>
            </a:r>
            <a:r>
              <a:rPr lang="en-US" sz="2400" dirty="0">
                <a:solidFill>
                  <a:srgbClr val="FF0000"/>
                </a:solidFill>
              </a:rPr>
              <a:t>) = </a:t>
            </a:r>
            <a:r>
              <a:rPr lang="en-US" sz="2400" i="1" dirty="0">
                <a:solidFill>
                  <a:srgbClr val="FF0000"/>
                </a:solidFill>
              </a:rPr>
              <a:t>S</a:t>
            </a:r>
            <a:r>
              <a:rPr lang="en-US" sz="2400" i="1" baseline="-25000" dirty="0">
                <a:solidFill>
                  <a:srgbClr val="FF0000"/>
                </a:solidFill>
              </a:rPr>
              <a:t>T</a:t>
            </a:r>
            <a:r>
              <a:rPr lang="en-US" sz="2400" i="1" dirty="0">
                <a:solidFill>
                  <a:srgbClr val="FF0000"/>
                </a:solidFill>
              </a:rPr>
              <a:t> </a:t>
            </a:r>
            <a:r>
              <a:rPr lang="en-US" sz="2400" dirty="0">
                <a:solidFill>
                  <a:srgbClr val="FF0000"/>
                </a:solidFill>
              </a:rPr>
              <a:t>– </a:t>
            </a:r>
            <a:r>
              <a:rPr lang="en-US" sz="2400" i="1" dirty="0">
                <a:solidFill>
                  <a:srgbClr val="FF0000"/>
                </a:solidFill>
              </a:rPr>
              <a:t>F</a:t>
            </a:r>
            <a:r>
              <a:rPr lang="en-US" sz="2400" baseline="-25000" dirty="0">
                <a:solidFill>
                  <a:srgbClr val="FF0000"/>
                </a:solidFill>
              </a:rPr>
              <a:t>0</a:t>
            </a:r>
            <a:r>
              <a:rPr lang="en-US" sz="2400" dirty="0">
                <a:solidFill>
                  <a:srgbClr val="FF0000"/>
                </a:solidFill>
              </a:rPr>
              <a:t>(</a:t>
            </a:r>
            <a:r>
              <a:rPr lang="en-US" sz="2400" i="1" dirty="0">
                <a:solidFill>
                  <a:srgbClr val="FF0000"/>
                </a:solidFill>
              </a:rPr>
              <a:t>T</a:t>
            </a:r>
            <a:r>
              <a:rPr lang="en-US" sz="2400" dirty="0">
                <a:solidFill>
                  <a:srgbClr val="FF0000"/>
                </a:solidFill>
              </a:rPr>
              <a:t>)</a:t>
            </a:r>
          </a:p>
        </p:txBody>
      </p:sp>
    </p:spTree>
    <p:extLst>
      <p:ext uri="{BB962C8B-B14F-4D97-AF65-F5344CB8AC3E}">
        <p14:creationId xmlns:p14="http://schemas.microsoft.com/office/powerpoint/2010/main" val="3492151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9A4CB-FCAB-4C22-8025-12A7B7D54D86}"/>
              </a:ext>
            </a:extLst>
          </p:cNvPr>
          <p:cNvSpPr>
            <a:spLocks noGrp="1"/>
          </p:cNvSpPr>
          <p:nvPr>
            <p:ph type="title"/>
          </p:nvPr>
        </p:nvSpPr>
        <p:spPr/>
        <p:txBody>
          <a:bodyPr/>
          <a:lstStyle/>
          <a:p>
            <a:r>
              <a:rPr lang="en-US" sz="4000" dirty="0"/>
              <a:t>Pricing and Valuation of Forward</a:t>
            </a:r>
            <a:br>
              <a:rPr lang="en-US" sz="3200" dirty="0"/>
            </a:br>
            <a:r>
              <a:rPr lang="en-US" dirty="0"/>
              <a:t>Between Initiation and Expiration</a:t>
            </a:r>
          </a:p>
        </p:txBody>
      </p:sp>
      <p:sp>
        <p:nvSpPr>
          <p:cNvPr id="3" name="Content Placeholder 2">
            <a:extLst>
              <a:ext uri="{FF2B5EF4-FFF2-40B4-BE49-F238E27FC236}">
                <a16:creationId xmlns:a16="http://schemas.microsoft.com/office/drawing/2014/main" id="{29E066F2-8F96-4941-8382-1A700F54F94E}"/>
              </a:ext>
            </a:extLst>
          </p:cNvPr>
          <p:cNvSpPr>
            <a:spLocks noGrp="1"/>
          </p:cNvSpPr>
          <p:nvPr>
            <p:ph idx="1"/>
          </p:nvPr>
        </p:nvSpPr>
        <p:spPr/>
        <p:txBody>
          <a:bodyPr>
            <a:normAutofit/>
          </a:bodyPr>
          <a:lstStyle/>
          <a:p>
            <a:r>
              <a:rPr lang="en-US" sz="2400" dirty="0"/>
              <a:t>In general, we can say that:</a:t>
            </a:r>
          </a:p>
          <a:p>
            <a:r>
              <a:rPr lang="en-US" sz="2400" dirty="0"/>
              <a:t>The value of a forward contract is the spot price of the underlying asset minus the present value of the forward price.</a:t>
            </a:r>
          </a:p>
          <a:p>
            <a:r>
              <a:rPr lang="en-US" sz="2400" dirty="0">
                <a:solidFill>
                  <a:srgbClr val="FF0000"/>
                </a:solidFill>
              </a:rPr>
              <a:t>V</a:t>
            </a:r>
            <a:r>
              <a:rPr lang="en-US" sz="2400" baseline="-25000" dirty="0">
                <a:solidFill>
                  <a:srgbClr val="FF0000"/>
                </a:solidFill>
              </a:rPr>
              <a:t>t</a:t>
            </a:r>
            <a:r>
              <a:rPr lang="en-US" sz="2400" dirty="0">
                <a:solidFill>
                  <a:srgbClr val="FF0000"/>
                </a:solidFill>
              </a:rPr>
              <a:t>(T) = S</a:t>
            </a:r>
            <a:r>
              <a:rPr lang="en-US" sz="2400" baseline="-25000" dirty="0">
                <a:solidFill>
                  <a:srgbClr val="FF0000"/>
                </a:solidFill>
              </a:rPr>
              <a:t>t</a:t>
            </a:r>
            <a:r>
              <a:rPr lang="en-US" sz="2400" dirty="0">
                <a:solidFill>
                  <a:srgbClr val="FF0000"/>
                </a:solidFill>
              </a:rPr>
              <a:t> – F</a:t>
            </a:r>
            <a:r>
              <a:rPr lang="en-US" sz="2400" baseline="-25000" dirty="0">
                <a:solidFill>
                  <a:srgbClr val="FF0000"/>
                </a:solidFill>
              </a:rPr>
              <a:t>0</a:t>
            </a:r>
            <a:r>
              <a:rPr lang="en-US" sz="2400" dirty="0">
                <a:solidFill>
                  <a:srgbClr val="FF0000"/>
                </a:solidFill>
              </a:rPr>
              <a:t>(T)(1 + r)</a:t>
            </a:r>
            <a:r>
              <a:rPr lang="en-US" sz="2400" baseline="30000" dirty="0">
                <a:solidFill>
                  <a:srgbClr val="FF0000"/>
                </a:solidFill>
              </a:rPr>
              <a:t>–(T–t)</a:t>
            </a:r>
          </a:p>
          <a:p>
            <a:r>
              <a:rPr lang="en-US" sz="2400" dirty="0"/>
              <a:t>If the asset has a cost of carry, we must make only a small adjustment:</a:t>
            </a:r>
          </a:p>
          <a:p>
            <a:r>
              <a:rPr lang="en-US" sz="2400" dirty="0">
                <a:solidFill>
                  <a:srgbClr val="FF0000"/>
                </a:solidFill>
              </a:rPr>
              <a:t>V</a:t>
            </a:r>
            <a:r>
              <a:rPr lang="en-US" sz="2400" baseline="-25000" dirty="0">
                <a:solidFill>
                  <a:srgbClr val="FF0000"/>
                </a:solidFill>
              </a:rPr>
              <a:t>t</a:t>
            </a:r>
            <a:r>
              <a:rPr lang="en-US" sz="2400" dirty="0">
                <a:solidFill>
                  <a:srgbClr val="FF0000"/>
                </a:solidFill>
              </a:rPr>
              <a:t>(T) = S</a:t>
            </a:r>
            <a:r>
              <a:rPr lang="en-US" sz="2400" baseline="-25000" dirty="0">
                <a:solidFill>
                  <a:srgbClr val="FF0000"/>
                </a:solidFill>
              </a:rPr>
              <a:t>t</a:t>
            </a:r>
            <a:r>
              <a:rPr lang="en-US" sz="2400" dirty="0">
                <a:solidFill>
                  <a:srgbClr val="FF0000"/>
                </a:solidFill>
              </a:rPr>
              <a:t> – (γ</a:t>
            </a:r>
            <a:r>
              <a:rPr lang="en-US" sz="2400" baseline="-25000" dirty="0">
                <a:solidFill>
                  <a:srgbClr val="FF0000"/>
                </a:solidFill>
              </a:rPr>
              <a:t>0</a:t>
            </a:r>
            <a:r>
              <a:rPr lang="en-US" sz="2400" dirty="0">
                <a:solidFill>
                  <a:srgbClr val="FF0000"/>
                </a:solidFill>
              </a:rPr>
              <a:t> – θ</a:t>
            </a:r>
            <a:r>
              <a:rPr lang="en-US" sz="2400" baseline="-25000" dirty="0">
                <a:solidFill>
                  <a:srgbClr val="FF0000"/>
                </a:solidFill>
              </a:rPr>
              <a:t>0</a:t>
            </a:r>
            <a:r>
              <a:rPr lang="en-US" sz="2400" dirty="0">
                <a:solidFill>
                  <a:srgbClr val="FF0000"/>
                </a:solidFill>
              </a:rPr>
              <a:t>)(1 + r)</a:t>
            </a:r>
            <a:r>
              <a:rPr lang="en-US" sz="2400" baseline="30000" dirty="0">
                <a:solidFill>
                  <a:srgbClr val="FF0000"/>
                </a:solidFill>
              </a:rPr>
              <a:t>t</a:t>
            </a:r>
            <a:r>
              <a:rPr lang="en-US" sz="2400" dirty="0">
                <a:solidFill>
                  <a:srgbClr val="FF0000"/>
                </a:solidFill>
              </a:rPr>
              <a:t> – F</a:t>
            </a:r>
            <a:r>
              <a:rPr lang="en-US" sz="2400" baseline="-25000" dirty="0">
                <a:solidFill>
                  <a:srgbClr val="FF0000"/>
                </a:solidFill>
              </a:rPr>
              <a:t>0</a:t>
            </a:r>
            <a:r>
              <a:rPr lang="en-US" sz="2400" dirty="0">
                <a:solidFill>
                  <a:srgbClr val="FF0000"/>
                </a:solidFill>
              </a:rPr>
              <a:t>(T)(1 + r)</a:t>
            </a:r>
            <a:r>
              <a:rPr lang="en-US" sz="2400" baseline="30000" dirty="0">
                <a:solidFill>
                  <a:srgbClr val="FF0000"/>
                </a:solidFill>
              </a:rPr>
              <a:t>–(T–t)</a:t>
            </a:r>
          </a:p>
          <a:p>
            <a:endParaRPr lang="en-US" sz="2400" baseline="30000" dirty="0">
              <a:solidFill>
                <a:srgbClr val="FF0000"/>
              </a:solidFill>
            </a:endParaRPr>
          </a:p>
          <a:p>
            <a:endParaRPr lang="en-US" sz="2400" baseline="30000" dirty="0">
              <a:solidFill>
                <a:srgbClr val="FF0000"/>
              </a:solidFill>
            </a:endParaRPr>
          </a:p>
          <a:p>
            <a:endParaRPr lang="en-US" sz="2400" baseline="30000" dirty="0">
              <a:solidFill>
                <a:srgbClr val="FF0000"/>
              </a:solidFill>
            </a:endParaRPr>
          </a:p>
          <a:p>
            <a:endParaRPr lang="en-US" sz="2400" baseline="30000" dirty="0">
              <a:solidFill>
                <a:srgbClr val="FF0000"/>
              </a:solidFill>
            </a:endParaRPr>
          </a:p>
        </p:txBody>
      </p:sp>
    </p:spTree>
    <p:extLst>
      <p:ext uri="{BB962C8B-B14F-4D97-AF65-F5344CB8AC3E}">
        <p14:creationId xmlns:p14="http://schemas.microsoft.com/office/powerpoint/2010/main" val="645779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BDF94-1C91-4AAB-B970-3C0C61EA63AF}"/>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8A07ED40-B086-4B0B-BB68-EC1694F9E2F1}"/>
              </a:ext>
            </a:extLst>
          </p:cNvPr>
          <p:cNvSpPr>
            <a:spLocks noGrp="1"/>
          </p:cNvSpPr>
          <p:nvPr>
            <p:ph idx="1"/>
          </p:nvPr>
        </p:nvSpPr>
        <p:spPr/>
        <p:txBody>
          <a:bodyPr>
            <a:normAutofit/>
          </a:bodyPr>
          <a:lstStyle/>
          <a:p>
            <a:r>
              <a:rPr lang="en-US" dirty="0"/>
              <a:t>1 Which of the following best describes the difference between the price of a forward contract and its value?</a:t>
            </a:r>
          </a:p>
          <a:p>
            <a:pPr lvl="1"/>
            <a:r>
              <a:rPr lang="en-US" sz="1800" dirty="0"/>
              <a:t>A The forward price is fixed at the start, and the value starts at zero and then changes.</a:t>
            </a:r>
          </a:p>
          <a:p>
            <a:pPr lvl="1"/>
            <a:r>
              <a:rPr lang="en-US" sz="1800" dirty="0"/>
              <a:t>B The price determines the profit to the buyer, and the value determines the profit to the seller.</a:t>
            </a:r>
          </a:p>
          <a:p>
            <a:pPr lvl="1"/>
            <a:r>
              <a:rPr lang="en-US" sz="1800" dirty="0"/>
              <a:t>C The forward contract value is a benchmark against which the price is compared for the purposes of determining whether a trade is advisable.</a:t>
            </a:r>
          </a:p>
        </p:txBody>
      </p:sp>
    </p:spTree>
    <p:extLst>
      <p:ext uri="{BB962C8B-B14F-4D97-AF65-F5344CB8AC3E}">
        <p14:creationId xmlns:p14="http://schemas.microsoft.com/office/powerpoint/2010/main" val="3352696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3D4B4-8523-44E6-B26A-C11BCE40B3B8}"/>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5860A36-51F3-44B8-83EA-E1F08E8326BB}"/>
              </a:ext>
            </a:extLst>
          </p:cNvPr>
          <p:cNvSpPr>
            <a:spLocks noGrp="1"/>
          </p:cNvSpPr>
          <p:nvPr>
            <p:ph idx="1"/>
          </p:nvPr>
        </p:nvSpPr>
        <p:spPr/>
        <p:txBody>
          <a:bodyPr>
            <a:normAutofit/>
          </a:bodyPr>
          <a:lstStyle/>
          <a:p>
            <a:r>
              <a:rPr lang="en-US" dirty="0"/>
              <a:t>2 Which of the following best describes the value of the forward contract at expiration? The value is the price of the underlying:</a:t>
            </a:r>
          </a:p>
          <a:p>
            <a:pPr lvl="1"/>
            <a:r>
              <a:rPr lang="en-US" sz="1800" dirty="0"/>
              <a:t>A minus the forward price.</a:t>
            </a:r>
          </a:p>
          <a:p>
            <a:pPr lvl="1"/>
            <a:r>
              <a:rPr lang="en-US" sz="1800" dirty="0"/>
              <a:t>B divided by the forward price.</a:t>
            </a:r>
          </a:p>
          <a:p>
            <a:pPr lvl="1"/>
            <a:r>
              <a:rPr lang="en-US" sz="1800" dirty="0"/>
              <a:t>C minus the compounded forward price.</a:t>
            </a:r>
          </a:p>
          <a:p>
            <a:r>
              <a:rPr lang="en-US" dirty="0"/>
              <a:t>3 Which of the following factors does not affect the forward price?</a:t>
            </a:r>
          </a:p>
          <a:p>
            <a:pPr lvl="1"/>
            <a:r>
              <a:rPr lang="en-US" sz="1800" dirty="0"/>
              <a:t>A The costs of holding the underlying</a:t>
            </a:r>
          </a:p>
          <a:p>
            <a:pPr lvl="1"/>
            <a:r>
              <a:rPr lang="en-US" sz="1800" dirty="0"/>
              <a:t>B Dividends or interest paid by the underlying</a:t>
            </a:r>
          </a:p>
          <a:p>
            <a:pPr lvl="1"/>
            <a:r>
              <a:rPr lang="en-US" sz="1800" dirty="0"/>
              <a:t>C Whether the investor is risk averse, risk seeking, or risk neutral</a:t>
            </a:r>
          </a:p>
        </p:txBody>
      </p:sp>
    </p:spTree>
    <p:extLst>
      <p:ext uri="{BB962C8B-B14F-4D97-AF65-F5344CB8AC3E}">
        <p14:creationId xmlns:p14="http://schemas.microsoft.com/office/powerpoint/2010/main" val="2080663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4FB7-4A74-4BA1-8B38-C37DA85EE42F}"/>
              </a:ext>
            </a:extLst>
          </p:cNvPr>
          <p:cNvSpPr>
            <a:spLocks noGrp="1"/>
          </p:cNvSpPr>
          <p:nvPr>
            <p:ph type="title"/>
          </p:nvPr>
        </p:nvSpPr>
        <p:spPr>
          <a:xfrm>
            <a:off x="677334" y="609600"/>
            <a:ext cx="8596668" cy="1320800"/>
          </a:xfrm>
        </p:spPr>
        <p:txBody>
          <a:bodyPr>
            <a:normAutofit fontScale="90000"/>
          </a:bodyPr>
          <a:lstStyle/>
          <a:p>
            <a:r>
              <a:rPr lang="en-US" sz="4400" dirty="0"/>
              <a:t>R</a:t>
            </a:r>
            <a:r>
              <a:rPr lang="en-US" altLang="zh-CN" sz="4400" dirty="0"/>
              <a:t>eading 46</a:t>
            </a:r>
            <a:br>
              <a:rPr lang="en-US" altLang="zh-CN" dirty="0"/>
            </a:br>
            <a:r>
              <a:rPr lang="en-US" altLang="zh-CN" dirty="0"/>
              <a:t>Basics of Derivative Pricing and Valuation</a:t>
            </a:r>
            <a:endParaRPr lang="en-US" dirty="0"/>
          </a:p>
        </p:txBody>
      </p:sp>
      <p:sp>
        <p:nvSpPr>
          <p:cNvPr id="3" name="Content Placeholder 2">
            <a:extLst>
              <a:ext uri="{FF2B5EF4-FFF2-40B4-BE49-F238E27FC236}">
                <a16:creationId xmlns:a16="http://schemas.microsoft.com/office/drawing/2014/main" id="{FC4FE90C-DE72-477A-939F-69075B68A393}"/>
              </a:ext>
            </a:extLst>
          </p:cNvPr>
          <p:cNvSpPr>
            <a:spLocks noGrp="1"/>
          </p:cNvSpPr>
          <p:nvPr>
            <p:ph idx="1"/>
          </p:nvPr>
        </p:nvSpPr>
        <p:spPr/>
        <p:txBody>
          <a:bodyPr>
            <a:noAutofit/>
          </a:bodyPr>
          <a:lstStyle/>
          <a:p>
            <a:r>
              <a:rPr lang="en-US" dirty="0"/>
              <a:t>a. explain how the concepts of arbitrage, replication, and risk neutrality are used in pricing derivatives;</a:t>
            </a:r>
          </a:p>
          <a:p>
            <a:r>
              <a:rPr lang="en-US" dirty="0"/>
              <a:t>b. explain the difference between value and price of forward and futures contracts;</a:t>
            </a:r>
          </a:p>
          <a:p>
            <a:r>
              <a:rPr lang="en-US" dirty="0"/>
              <a:t>c. calculate a forward price of an asset with zero, positive, or negative net cost of carry;</a:t>
            </a:r>
          </a:p>
          <a:p>
            <a:r>
              <a:rPr lang="en-US" dirty="0"/>
              <a:t>d. explain how the value and price of a forward contract are determined at expiration, during the life of the contract, and at initiation;</a:t>
            </a:r>
          </a:p>
          <a:p>
            <a:r>
              <a:rPr lang="en-US" dirty="0"/>
              <a:t>e. describe monetary and nonmonetary benefits and costs associated with holding the underlying asset and explain how they affect the value and price of a forward contract;</a:t>
            </a:r>
          </a:p>
          <a:p>
            <a:r>
              <a:rPr lang="en-US" dirty="0"/>
              <a:t>f. define a forward rate agreement and describe its uses;</a:t>
            </a:r>
          </a:p>
          <a:p>
            <a:r>
              <a:rPr lang="en-US" dirty="0"/>
              <a:t>g. explain why forward and futures prices differ;</a:t>
            </a:r>
          </a:p>
        </p:txBody>
      </p:sp>
    </p:spTree>
    <p:extLst>
      <p:ext uri="{BB962C8B-B14F-4D97-AF65-F5344CB8AC3E}">
        <p14:creationId xmlns:p14="http://schemas.microsoft.com/office/powerpoint/2010/main" val="2170393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u="sng" dirty="0">
                <a:solidFill>
                  <a:srgbClr val="FF0000"/>
                </a:solidFill>
              </a:rPr>
              <a:t>Futures</a:t>
            </a:r>
          </a:p>
          <a:p>
            <a:pPr lvl="1"/>
            <a:r>
              <a:rPr lang="en-US" sz="2800" dirty="0"/>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1800058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5409-A592-48F4-8E79-104028B7FA18}"/>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AE0AAB92-0723-4D51-80D5-C6440ACF13CB}"/>
              </a:ext>
            </a:extLst>
          </p:cNvPr>
          <p:cNvSpPr>
            <a:spLocks noGrp="1"/>
          </p:cNvSpPr>
          <p:nvPr>
            <p:ph idx="1"/>
          </p:nvPr>
        </p:nvSpPr>
        <p:spPr/>
        <p:txBody>
          <a:bodyPr/>
          <a:lstStyle/>
          <a:p>
            <a:r>
              <a:rPr lang="en-US" sz="2000" dirty="0"/>
              <a:t>Definition: A futures contract is a </a:t>
            </a:r>
            <a:r>
              <a:rPr lang="en-US" sz="2000" dirty="0">
                <a:solidFill>
                  <a:srgbClr val="FF0000"/>
                </a:solidFill>
              </a:rPr>
              <a:t>standardized</a:t>
            </a:r>
            <a:r>
              <a:rPr lang="en-US" sz="2000" dirty="0"/>
              <a:t> derivative contract created and traded on </a:t>
            </a:r>
            <a:r>
              <a:rPr lang="en-US" sz="2000" dirty="0">
                <a:solidFill>
                  <a:srgbClr val="FF0000"/>
                </a:solidFill>
              </a:rPr>
              <a:t>a futures exchange </a:t>
            </a:r>
            <a:r>
              <a:rPr lang="en-US" sz="2000" dirty="0"/>
              <a:t>in which </a:t>
            </a:r>
            <a:r>
              <a:rPr lang="en-US" sz="2000" dirty="0">
                <a:highlight>
                  <a:srgbClr val="FFFF00"/>
                </a:highlight>
              </a:rPr>
              <a:t>two parties agree that one party, the buyer, will purchase an underlying asset from the other party, the seller, at a later date and at a price agreed on by the two parties when the contract is initiated</a:t>
            </a:r>
            <a:r>
              <a:rPr lang="en-US" sz="2000" dirty="0"/>
              <a:t> and in which there </a:t>
            </a:r>
            <a:r>
              <a:rPr lang="en-US" sz="2000" dirty="0">
                <a:solidFill>
                  <a:schemeClr val="tx1"/>
                </a:solidFill>
              </a:rPr>
              <a:t>is</a:t>
            </a:r>
            <a:r>
              <a:rPr lang="en-US" sz="2000" dirty="0">
                <a:solidFill>
                  <a:srgbClr val="FF0000"/>
                </a:solidFill>
              </a:rPr>
              <a:t> </a:t>
            </a:r>
            <a:r>
              <a:rPr lang="en-US" sz="2000" b="1" dirty="0">
                <a:solidFill>
                  <a:srgbClr val="FF0000"/>
                </a:solidFill>
              </a:rPr>
              <a:t>a daily settling of gains and losses</a:t>
            </a:r>
            <a:r>
              <a:rPr lang="en-US" sz="2000" b="1" dirty="0"/>
              <a:t> </a:t>
            </a:r>
            <a:r>
              <a:rPr lang="en-US" sz="2000" dirty="0"/>
              <a:t>and </a:t>
            </a:r>
            <a:r>
              <a:rPr lang="en-US" sz="2000" b="1" dirty="0">
                <a:solidFill>
                  <a:srgbClr val="FF0000"/>
                </a:solidFill>
              </a:rPr>
              <a:t>a credit guarantee by the futures exchange through its clearinghouse</a:t>
            </a:r>
            <a:r>
              <a:rPr lang="en-US" sz="2000" b="1" dirty="0"/>
              <a:t>.</a:t>
            </a:r>
          </a:p>
          <a:p>
            <a:endParaRPr lang="en-US" dirty="0"/>
          </a:p>
        </p:txBody>
      </p:sp>
    </p:spTree>
    <p:extLst>
      <p:ext uri="{BB962C8B-B14F-4D97-AF65-F5344CB8AC3E}">
        <p14:creationId xmlns:p14="http://schemas.microsoft.com/office/powerpoint/2010/main" val="3713870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29BC-51D5-4E36-94B9-E4E11EC99649}"/>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E068639E-3710-4DD5-8ABA-7C48FE50C7F5}"/>
              </a:ext>
            </a:extLst>
          </p:cNvPr>
          <p:cNvSpPr>
            <a:spLocks noGrp="1"/>
          </p:cNvSpPr>
          <p:nvPr>
            <p:ph idx="1"/>
          </p:nvPr>
        </p:nvSpPr>
        <p:spPr/>
        <p:txBody>
          <a:bodyPr>
            <a:normAutofit lnSpcReduction="10000"/>
          </a:bodyPr>
          <a:lstStyle/>
          <a:p>
            <a:r>
              <a:rPr lang="en-US" sz="1600" dirty="0"/>
              <a:t>Futures contracts are specialized versions of forward contracts that have been </a:t>
            </a:r>
            <a:r>
              <a:rPr lang="en-US" sz="1600" dirty="0">
                <a:solidFill>
                  <a:srgbClr val="FF0000"/>
                </a:solidFill>
              </a:rPr>
              <a:t>standardized</a:t>
            </a:r>
            <a:r>
              <a:rPr lang="en-US" sz="1600" dirty="0"/>
              <a:t> and that trade on </a:t>
            </a:r>
            <a:r>
              <a:rPr lang="en-US" sz="1600" dirty="0">
                <a:solidFill>
                  <a:srgbClr val="FF0000"/>
                </a:solidFill>
              </a:rPr>
              <a:t>a futures exchange</a:t>
            </a:r>
            <a:r>
              <a:rPr lang="en-US" sz="1600" dirty="0"/>
              <a:t>.</a:t>
            </a:r>
          </a:p>
          <a:p>
            <a:r>
              <a:rPr lang="en-US" dirty="0"/>
              <a:t>Futures exchanges </a:t>
            </a:r>
            <a:r>
              <a:rPr lang="en-US" dirty="0">
                <a:solidFill>
                  <a:srgbClr val="FF0000"/>
                </a:solidFill>
              </a:rPr>
              <a:t>are highly regulated </a:t>
            </a:r>
            <a:r>
              <a:rPr lang="en-US" dirty="0"/>
              <a:t>at the national level in all countries.</a:t>
            </a:r>
            <a:endParaRPr lang="en-US" sz="1600" dirty="0"/>
          </a:p>
          <a:p>
            <a:r>
              <a:rPr lang="en-US" sz="1600" dirty="0"/>
              <a:t>Probably the most important distinctive characteristic of futures contracts is the </a:t>
            </a:r>
            <a:r>
              <a:rPr lang="en-US" sz="1600" dirty="0">
                <a:solidFill>
                  <a:srgbClr val="FF0000"/>
                </a:solidFill>
              </a:rPr>
              <a:t>daily settlement of gains and losses and the associated credit guarantee </a:t>
            </a:r>
            <a:r>
              <a:rPr lang="en-US" sz="1600" dirty="0"/>
              <a:t>provided by the exchange through its clearinghouse.</a:t>
            </a:r>
          </a:p>
          <a:p>
            <a:r>
              <a:rPr lang="en-US" sz="1600" dirty="0"/>
              <a:t>At the end of each day, the clearinghouse engages in a practice called </a:t>
            </a:r>
            <a:r>
              <a:rPr lang="en-US" sz="1600" dirty="0">
                <a:solidFill>
                  <a:srgbClr val="FF0000"/>
                </a:solidFill>
              </a:rPr>
              <a:t>mark to market</a:t>
            </a:r>
            <a:r>
              <a:rPr lang="en-US" sz="1600" dirty="0"/>
              <a:t>, also known as the </a:t>
            </a:r>
            <a:r>
              <a:rPr lang="en-US" sz="1600" dirty="0">
                <a:solidFill>
                  <a:srgbClr val="FF0000"/>
                </a:solidFill>
              </a:rPr>
              <a:t>daily settlement</a:t>
            </a:r>
            <a:r>
              <a:rPr lang="en-US" sz="1600" dirty="0"/>
              <a:t>.</a:t>
            </a:r>
          </a:p>
          <a:p>
            <a:r>
              <a:rPr lang="en-US" dirty="0"/>
              <a:t>The account is specifically referred to as a </a:t>
            </a:r>
            <a:r>
              <a:rPr lang="en-US" dirty="0">
                <a:solidFill>
                  <a:srgbClr val="FF0000"/>
                </a:solidFill>
              </a:rPr>
              <a:t>margin</a:t>
            </a:r>
            <a:r>
              <a:rPr lang="en-US" b="1" dirty="0"/>
              <a:t> </a:t>
            </a:r>
            <a:r>
              <a:rPr lang="en-US" dirty="0"/>
              <a:t>account.</a:t>
            </a:r>
          </a:p>
          <a:p>
            <a:pPr lvl="1"/>
            <a:r>
              <a:rPr lang="en-US" dirty="0"/>
              <a:t>Initial margin</a:t>
            </a:r>
          </a:p>
          <a:p>
            <a:pPr lvl="1"/>
            <a:r>
              <a:rPr lang="en-US" dirty="0"/>
              <a:t>Maintenance margin</a:t>
            </a:r>
          </a:p>
          <a:p>
            <a:pPr lvl="1"/>
            <a:r>
              <a:rPr lang="en-US" dirty="0"/>
              <a:t>Margin call</a:t>
            </a:r>
          </a:p>
          <a:p>
            <a:endParaRPr lang="en-US" sz="1600" dirty="0"/>
          </a:p>
          <a:p>
            <a:endParaRPr lang="en-US" sz="1600" dirty="0"/>
          </a:p>
          <a:p>
            <a:endParaRPr lang="en-US" sz="1600" dirty="0"/>
          </a:p>
        </p:txBody>
      </p:sp>
    </p:spTree>
    <p:extLst>
      <p:ext uri="{BB962C8B-B14F-4D97-AF65-F5344CB8AC3E}">
        <p14:creationId xmlns:p14="http://schemas.microsoft.com/office/powerpoint/2010/main" val="2509196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3234-8F1E-4BFE-9268-0D0B78A49381}"/>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C2E94606-302E-40D3-9A56-229B4484A883}"/>
              </a:ext>
            </a:extLst>
          </p:cNvPr>
          <p:cNvSpPr>
            <a:spLocks noGrp="1"/>
          </p:cNvSpPr>
          <p:nvPr>
            <p:ph idx="1"/>
          </p:nvPr>
        </p:nvSpPr>
        <p:spPr>
          <a:xfrm>
            <a:off x="677334" y="1714269"/>
            <a:ext cx="8596668" cy="3880773"/>
          </a:xfrm>
        </p:spPr>
        <p:txBody>
          <a:bodyPr/>
          <a:lstStyle/>
          <a:p>
            <a:r>
              <a:rPr lang="en-US" altLang="zh-CN" dirty="0"/>
              <a:t>Futures price=</a:t>
            </a:r>
            <a:r>
              <a:rPr lang="en-US" dirty="0"/>
              <a:t>5.5,</a:t>
            </a:r>
            <a:r>
              <a:rPr lang="en-US" altLang="zh-CN" dirty="0"/>
              <a:t>quantity=20,initial margin=11,maintenance margin=6</a:t>
            </a:r>
          </a:p>
          <a:p>
            <a:endParaRPr lang="en-US" dirty="0"/>
          </a:p>
          <a:p>
            <a:endParaRPr lang="en-US" dirty="0"/>
          </a:p>
        </p:txBody>
      </p:sp>
      <p:graphicFrame>
        <p:nvGraphicFramePr>
          <p:cNvPr id="4" name="Table 3">
            <a:extLst>
              <a:ext uri="{FF2B5EF4-FFF2-40B4-BE49-F238E27FC236}">
                <a16:creationId xmlns:a16="http://schemas.microsoft.com/office/drawing/2014/main" id="{A60C3A17-329A-46B1-897C-3C92C1D2293A}"/>
              </a:ext>
            </a:extLst>
          </p:cNvPr>
          <p:cNvGraphicFramePr>
            <a:graphicFrameLocks noGrp="1"/>
          </p:cNvGraphicFramePr>
          <p:nvPr>
            <p:extLst>
              <p:ext uri="{D42A27DB-BD31-4B8C-83A1-F6EECF244321}">
                <p14:modId xmlns:p14="http://schemas.microsoft.com/office/powerpoint/2010/main" val="4175775852"/>
              </p:ext>
            </p:extLst>
          </p:nvPr>
        </p:nvGraphicFramePr>
        <p:xfrm>
          <a:off x="677334" y="2287124"/>
          <a:ext cx="8795280" cy="4412587"/>
        </p:xfrm>
        <a:graphic>
          <a:graphicData uri="http://schemas.openxmlformats.org/drawingml/2006/table">
            <a:tbl>
              <a:tblPr firstRow="1" bandRow="1">
                <a:tableStyleId>{5C22544A-7EE6-4342-B048-85BDC9FD1C3A}</a:tableStyleId>
              </a:tblPr>
              <a:tblGrid>
                <a:gridCol w="1465880">
                  <a:extLst>
                    <a:ext uri="{9D8B030D-6E8A-4147-A177-3AD203B41FA5}">
                      <a16:colId xmlns:a16="http://schemas.microsoft.com/office/drawing/2014/main" val="4077659285"/>
                    </a:ext>
                  </a:extLst>
                </a:gridCol>
                <a:gridCol w="1465880">
                  <a:extLst>
                    <a:ext uri="{9D8B030D-6E8A-4147-A177-3AD203B41FA5}">
                      <a16:colId xmlns:a16="http://schemas.microsoft.com/office/drawing/2014/main" val="1714134972"/>
                    </a:ext>
                  </a:extLst>
                </a:gridCol>
                <a:gridCol w="1465880">
                  <a:extLst>
                    <a:ext uri="{9D8B030D-6E8A-4147-A177-3AD203B41FA5}">
                      <a16:colId xmlns:a16="http://schemas.microsoft.com/office/drawing/2014/main" val="3898874910"/>
                    </a:ext>
                  </a:extLst>
                </a:gridCol>
                <a:gridCol w="1465880">
                  <a:extLst>
                    <a:ext uri="{9D8B030D-6E8A-4147-A177-3AD203B41FA5}">
                      <a16:colId xmlns:a16="http://schemas.microsoft.com/office/drawing/2014/main" val="3243706761"/>
                    </a:ext>
                  </a:extLst>
                </a:gridCol>
                <a:gridCol w="1465880">
                  <a:extLst>
                    <a:ext uri="{9D8B030D-6E8A-4147-A177-3AD203B41FA5}">
                      <a16:colId xmlns:a16="http://schemas.microsoft.com/office/drawing/2014/main" val="3464018405"/>
                    </a:ext>
                  </a:extLst>
                </a:gridCol>
                <a:gridCol w="1465880">
                  <a:extLst>
                    <a:ext uri="{9D8B030D-6E8A-4147-A177-3AD203B41FA5}">
                      <a16:colId xmlns:a16="http://schemas.microsoft.com/office/drawing/2014/main" val="3436931900"/>
                    </a:ext>
                  </a:extLst>
                </a:gridCol>
              </a:tblGrid>
              <a:tr h="499741">
                <a:tc>
                  <a:txBody>
                    <a:bodyPr/>
                    <a:lstStyle/>
                    <a:p>
                      <a:endParaRPr lang="en-US" dirty="0"/>
                    </a:p>
                  </a:txBody>
                  <a:tcPr/>
                </a:tc>
                <a:tc>
                  <a:txBody>
                    <a:bodyPr/>
                    <a:lstStyle/>
                    <a:p>
                      <a:r>
                        <a:rPr lang="en-US" dirty="0"/>
                        <a:t>Beginning Balance</a:t>
                      </a:r>
                    </a:p>
                  </a:txBody>
                  <a:tcPr/>
                </a:tc>
                <a:tc>
                  <a:txBody>
                    <a:bodyPr/>
                    <a:lstStyle/>
                    <a:p>
                      <a:r>
                        <a:rPr lang="en-US" dirty="0"/>
                        <a:t>Fund</a:t>
                      </a:r>
                    </a:p>
                    <a:p>
                      <a:r>
                        <a:rPr lang="en-US" dirty="0"/>
                        <a:t>Deposit</a:t>
                      </a:r>
                    </a:p>
                  </a:txBody>
                  <a:tcPr/>
                </a:tc>
                <a:tc>
                  <a:txBody>
                    <a:bodyPr/>
                    <a:lstStyle/>
                    <a:p>
                      <a:r>
                        <a:rPr lang="en-US" dirty="0"/>
                        <a:t>Futures( settlement) price</a:t>
                      </a:r>
                    </a:p>
                  </a:txBody>
                  <a:tcPr/>
                </a:tc>
                <a:tc>
                  <a:txBody>
                    <a:bodyPr/>
                    <a:lstStyle/>
                    <a:p>
                      <a:r>
                        <a:rPr lang="en-US" dirty="0"/>
                        <a:t>Gain/Loss</a:t>
                      </a:r>
                    </a:p>
                  </a:txBody>
                  <a:tcPr/>
                </a:tc>
                <a:tc>
                  <a:txBody>
                    <a:bodyPr/>
                    <a:lstStyle/>
                    <a:p>
                      <a:r>
                        <a:rPr lang="en-US" dirty="0"/>
                        <a:t>Ending Balance</a:t>
                      </a:r>
                    </a:p>
                  </a:txBody>
                  <a:tcPr/>
                </a:tc>
                <a:extLst>
                  <a:ext uri="{0D108BD9-81ED-4DB2-BD59-A6C34878D82A}">
                    <a16:rowId xmlns:a16="http://schemas.microsoft.com/office/drawing/2014/main" val="372825634"/>
                  </a:ext>
                </a:extLst>
              </a:tr>
              <a:tr h="499741">
                <a:tc>
                  <a:txBody>
                    <a:bodyPr/>
                    <a:lstStyle/>
                    <a:p>
                      <a:r>
                        <a:rPr lang="en-US" dirty="0"/>
                        <a:t>D</a:t>
                      </a:r>
                      <a:r>
                        <a:rPr lang="en-US" altLang="zh-CN" dirty="0"/>
                        <a:t>ay 0</a:t>
                      </a:r>
                      <a:endParaRPr lang="en-US" dirty="0"/>
                    </a:p>
                  </a:txBody>
                  <a:tcPr/>
                </a:tc>
                <a:tc>
                  <a:txBody>
                    <a:bodyPr/>
                    <a:lstStyle/>
                    <a:p>
                      <a:r>
                        <a:rPr lang="en-US" dirty="0"/>
                        <a:t>0</a:t>
                      </a:r>
                    </a:p>
                  </a:txBody>
                  <a:tcPr/>
                </a:tc>
                <a:tc>
                  <a:txBody>
                    <a:bodyPr/>
                    <a:lstStyle/>
                    <a:p>
                      <a:r>
                        <a:rPr lang="en-US" dirty="0"/>
                        <a:t>11</a:t>
                      </a:r>
                    </a:p>
                  </a:txBody>
                  <a:tcPr/>
                </a:tc>
                <a:tc>
                  <a:txBody>
                    <a:bodyPr/>
                    <a:lstStyle/>
                    <a:p>
                      <a:r>
                        <a:rPr lang="en-US" dirty="0"/>
                        <a:t>5.5</a:t>
                      </a:r>
                    </a:p>
                  </a:txBody>
                  <a:tcPr/>
                </a:tc>
                <a:tc>
                  <a:txBody>
                    <a:bodyPr/>
                    <a:lstStyle/>
                    <a:p>
                      <a:r>
                        <a:rPr lang="en-US" dirty="0"/>
                        <a:t>0</a:t>
                      </a:r>
                    </a:p>
                  </a:txBody>
                  <a:tcPr/>
                </a:tc>
                <a:tc>
                  <a:txBody>
                    <a:bodyPr/>
                    <a:lstStyle/>
                    <a:p>
                      <a:r>
                        <a:rPr lang="en-US" dirty="0"/>
                        <a:t>11</a:t>
                      </a:r>
                    </a:p>
                  </a:txBody>
                  <a:tcPr/>
                </a:tc>
                <a:extLst>
                  <a:ext uri="{0D108BD9-81ED-4DB2-BD59-A6C34878D82A}">
                    <a16:rowId xmlns:a16="http://schemas.microsoft.com/office/drawing/2014/main" val="3198945012"/>
                  </a:ext>
                </a:extLst>
              </a:tr>
              <a:tr h="499741">
                <a:tc>
                  <a:txBody>
                    <a:bodyPr/>
                    <a:lstStyle/>
                    <a:p>
                      <a:r>
                        <a:rPr lang="en-US" dirty="0"/>
                        <a:t>Day 1</a:t>
                      </a:r>
                    </a:p>
                  </a:txBody>
                  <a:tcPr/>
                </a:tc>
                <a:tc>
                  <a:txBody>
                    <a:bodyPr/>
                    <a:lstStyle/>
                    <a:p>
                      <a:r>
                        <a:rPr lang="en-US" dirty="0"/>
                        <a:t>11</a:t>
                      </a:r>
                    </a:p>
                  </a:txBody>
                  <a:tcPr/>
                </a:tc>
                <a:tc>
                  <a:txBody>
                    <a:bodyPr/>
                    <a:lstStyle/>
                    <a:p>
                      <a:r>
                        <a:rPr lang="en-US" dirty="0"/>
                        <a:t>0</a:t>
                      </a:r>
                    </a:p>
                  </a:txBody>
                  <a:tcPr/>
                </a:tc>
                <a:tc>
                  <a:txBody>
                    <a:bodyPr/>
                    <a:lstStyle/>
                    <a:p>
                      <a:r>
                        <a:rPr lang="en-US" dirty="0"/>
                        <a:t>5.4</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2361986341"/>
                  </a:ext>
                </a:extLst>
              </a:tr>
              <a:tr h="499741">
                <a:tc>
                  <a:txBody>
                    <a:bodyPr/>
                    <a:lstStyle/>
                    <a:p>
                      <a:r>
                        <a:rPr lang="en-US" dirty="0"/>
                        <a:t>Day 2</a:t>
                      </a:r>
                    </a:p>
                  </a:txBody>
                  <a:tcPr/>
                </a:tc>
                <a:tc>
                  <a:txBody>
                    <a:bodyPr/>
                    <a:lstStyle/>
                    <a:p>
                      <a:r>
                        <a:rPr lang="en-US" dirty="0"/>
                        <a:t>9</a:t>
                      </a:r>
                    </a:p>
                  </a:txBody>
                  <a:tcPr/>
                </a:tc>
                <a:tc>
                  <a:txBody>
                    <a:bodyPr/>
                    <a:lstStyle/>
                    <a:p>
                      <a:r>
                        <a:rPr lang="en-US" dirty="0"/>
                        <a:t>0</a:t>
                      </a:r>
                    </a:p>
                  </a:txBody>
                  <a:tcPr/>
                </a:tc>
                <a:tc>
                  <a:txBody>
                    <a:bodyPr/>
                    <a:lstStyle/>
                    <a:p>
                      <a:r>
                        <a:rPr lang="en-US" dirty="0"/>
                        <a:t>5.2</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400529617"/>
                  </a:ext>
                </a:extLst>
              </a:tr>
              <a:tr h="499741">
                <a:tc>
                  <a:txBody>
                    <a:bodyPr/>
                    <a:lstStyle/>
                    <a:p>
                      <a:r>
                        <a:rPr lang="en-US" dirty="0"/>
                        <a:t>Day 3</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-4</a:t>
                      </a:r>
                    </a:p>
                  </a:txBody>
                  <a:tcPr/>
                </a:tc>
                <a:tc>
                  <a:txBody>
                    <a:bodyPr/>
                    <a:lstStyle/>
                    <a:p>
                      <a:r>
                        <a:rPr lang="en-US" dirty="0"/>
                        <a:t>7</a:t>
                      </a:r>
                    </a:p>
                  </a:txBody>
                  <a:tcPr/>
                </a:tc>
                <a:extLst>
                  <a:ext uri="{0D108BD9-81ED-4DB2-BD59-A6C34878D82A}">
                    <a16:rowId xmlns:a16="http://schemas.microsoft.com/office/drawing/2014/main" val="3119369246"/>
                  </a:ext>
                </a:extLst>
              </a:tr>
              <a:tr h="499741">
                <a:tc>
                  <a:txBody>
                    <a:bodyPr/>
                    <a:lstStyle/>
                    <a:p>
                      <a:r>
                        <a:rPr lang="en-US" dirty="0"/>
                        <a:t>Day 4</a:t>
                      </a:r>
                    </a:p>
                  </a:txBody>
                  <a:tcPr/>
                </a:tc>
                <a:tc>
                  <a:txBody>
                    <a:bodyPr/>
                    <a:lstStyle/>
                    <a:p>
                      <a:r>
                        <a:rPr lang="en-US" dirty="0"/>
                        <a:t>7</a:t>
                      </a:r>
                    </a:p>
                  </a:txBody>
                  <a:tcPr/>
                </a:tc>
                <a:tc>
                  <a:txBody>
                    <a:bodyPr/>
                    <a:lstStyle/>
                    <a:p>
                      <a:r>
                        <a:rPr lang="en-US" dirty="0"/>
                        <a:t>0</a:t>
                      </a:r>
                    </a:p>
                  </a:txBody>
                  <a:tcPr/>
                </a:tc>
                <a:tc>
                  <a:txBody>
                    <a:bodyPr/>
                    <a:lstStyle/>
                    <a:p>
                      <a:r>
                        <a:rPr lang="en-US" dirty="0"/>
                        <a:t>5.1</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1293766026"/>
                  </a:ext>
                </a:extLst>
              </a:tr>
              <a:tr h="499741">
                <a:tc>
                  <a:txBody>
                    <a:bodyPr/>
                    <a:lstStyle/>
                    <a:p>
                      <a:r>
                        <a:rPr lang="en-US" dirty="0"/>
                        <a:t>Day 5</a:t>
                      </a:r>
                    </a:p>
                  </a:txBody>
                  <a:tcPr/>
                </a:tc>
                <a:tc>
                  <a:txBody>
                    <a:bodyPr/>
                    <a:lstStyle/>
                    <a:p>
                      <a:r>
                        <a:rPr lang="en-US" dirty="0"/>
                        <a:t>9</a:t>
                      </a:r>
                    </a:p>
                  </a:txBody>
                  <a:tcPr/>
                </a:tc>
                <a:tc>
                  <a:txBody>
                    <a:bodyPr/>
                    <a:lstStyle/>
                    <a:p>
                      <a:r>
                        <a:rPr lang="en-US" dirty="0"/>
                        <a:t>0</a:t>
                      </a:r>
                    </a:p>
                  </a:txBody>
                  <a:tcPr/>
                </a:tc>
                <a:tc>
                  <a:txBody>
                    <a:bodyPr/>
                    <a:lstStyle/>
                    <a:p>
                      <a:r>
                        <a:rPr lang="en-US" dirty="0"/>
                        <a:t>4.9</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978158379"/>
                  </a:ext>
                </a:extLst>
              </a:tr>
              <a:tr h="499741">
                <a:tc>
                  <a:txBody>
                    <a:bodyPr/>
                    <a:lstStyle/>
                    <a:p>
                      <a:r>
                        <a:rPr lang="en-US" dirty="0"/>
                        <a:t>Day 6</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3547705473"/>
                  </a:ext>
                </a:extLst>
              </a:tr>
            </a:tbl>
          </a:graphicData>
        </a:graphic>
      </p:graphicFrame>
    </p:spTree>
    <p:extLst>
      <p:ext uri="{BB962C8B-B14F-4D97-AF65-F5344CB8AC3E}">
        <p14:creationId xmlns:p14="http://schemas.microsoft.com/office/powerpoint/2010/main" val="134722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4068-6BBF-4ABD-B9AD-D16B9AC0E5F0}"/>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2A854D74-DA2F-4595-9853-9134A8A7FE9C}"/>
              </a:ext>
            </a:extLst>
          </p:cNvPr>
          <p:cNvSpPr>
            <a:spLocks noGrp="1"/>
          </p:cNvSpPr>
          <p:nvPr>
            <p:ph idx="1"/>
          </p:nvPr>
        </p:nvSpPr>
        <p:spPr/>
        <p:txBody>
          <a:bodyPr/>
          <a:lstStyle/>
          <a:p>
            <a:r>
              <a:rPr lang="en-US" dirty="0"/>
              <a:t>By standardizing these contracts and creating an organized market with rules, regulations, and a central clearing facility, the futures markets offer an element of </a:t>
            </a:r>
            <a:r>
              <a:rPr lang="en-US" dirty="0">
                <a:solidFill>
                  <a:srgbClr val="FF0000"/>
                </a:solidFill>
              </a:rPr>
              <a:t>liquidity</a:t>
            </a:r>
            <a:r>
              <a:rPr lang="en-US" dirty="0"/>
              <a:t> and </a:t>
            </a:r>
            <a:r>
              <a:rPr lang="en-US" dirty="0">
                <a:solidFill>
                  <a:srgbClr val="FF0000"/>
                </a:solidFill>
              </a:rPr>
              <a:t>protection against loss by default</a:t>
            </a:r>
            <a:r>
              <a:rPr lang="en-US" dirty="0"/>
              <a:t>.</a:t>
            </a:r>
            <a:endParaRPr lang="en-US" dirty="0">
              <a:solidFill>
                <a:srgbClr val="FF0000"/>
              </a:solidFill>
            </a:endParaRPr>
          </a:p>
          <a:p>
            <a:r>
              <a:rPr lang="en-US" dirty="0"/>
              <a:t>Futures markets can be used for </a:t>
            </a:r>
            <a:r>
              <a:rPr lang="en-US" dirty="0">
                <a:solidFill>
                  <a:srgbClr val="FF0000"/>
                </a:solidFill>
              </a:rPr>
              <a:t>hedging or speculation.</a:t>
            </a:r>
          </a:p>
          <a:p>
            <a:r>
              <a:rPr lang="en-US" dirty="0">
                <a:solidFill>
                  <a:schemeClr val="tx1"/>
                </a:solidFill>
              </a:rPr>
              <a:t>This required margin is typically </a:t>
            </a:r>
            <a:r>
              <a:rPr lang="en-US" dirty="0">
                <a:solidFill>
                  <a:srgbClr val="FF0000"/>
                </a:solidFill>
              </a:rPr>
              <a:t>less than 10% </a:t>
            </a:r>
            <a:r>
              <a:rPr lang="en-US" dirty="0">
                <a:solidFill>
                  <a:schemeClr val="tx1"/>
                </a:solidFill>
              </a:rPr>
              <a:t>of the futures price, which is considerably less than in equity margin trading.</a:t>
            </a:r>
          </a:p>
          <a:p>
            <a:endParaRPr lang="en-US" dirty="0"/>
          </a:p>
        </p:txBody>
      </p:sp>
    </p:spTree>
    <p:extLst>
      <p:ext uri="{BB962C8B-B14F-4D97-AF65-F5344CB8AC3E}">
        <p14:creationId xmlns:p14="http://schemas.microsoft.com/office/powerpoint/2010/main" val="3202081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3D5B-9701-4D72-BA13-CDAC04768441}"/>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3338877D-1A2F-4D85-9482-5E239F1DB11E}"/>
              </a:ext>
            </a:extLst>
          </p:cNvPr>
          <p:cNvSpPr>
            <a:spLocks noGrp="1"/>
          </p:cNvSpPr>
          <p:nvPr>
            <p:ph idx="1"/>
          </p:nvPr>
        </p:nvSpPr>
        <p:spPr/>
        <p:txBody>
          <a:bodyPr/>
          <a:lstStyle/>
          <a:p>
            <a:r>
              <a:rPr lang="en-US" dirty="0"/>
              <a:t>Characteristics:</a:t>
            </a:r>
          </a:p>
          <a:p>
            <a:pPr lvl="1"/>
            <a:r>
              <a:rPr lang="en-US" dirty="0"/>
              <a:t>Some futures contracts contain a provision limiting price changes. These rules, called </a:t>
            </a:r>
            <a:r>
              <a:rPr lang="en-US" dirty="0">
                <a:solidFill>
                  <a:srgbClr val="FF0000"/>
                </a:solidFill>
              </a:rPr>
              <a:t>price limits</a:t>
            </a:r>
            <a:r>
              <a:rPr lang="en-US" dirty="0"/>
              <a:t>, establish a band relative to the previous day’s settlement price, within which all trades must occur.</a:t>
            </a:r>
          </a:p>
          <a:p>
            <a:pPr lvl="1"/>
            <a:r>
              <a:rPr lang="en-US" dirty="0"/>
              <a:t>Most participants in futures markets buy and sell contracts, collecting their profits and incurring their losses, with no ultimate intent to make or take delivery of the underlying asset.</a:t>
            </a:r>
          </a:p>
          <a:p>
            <a:pPr lvl="1"/>
            <a:r>
              <a:rPr lang="en-US" dirty="0"/>
              <a:t>At any given time, the number of outstanding contracts is called the </a:t>
            </a:r>
            <a:r>
              <a:rPr lang="en-US" dirty="0">
                <a:solidFill>
                  <a:srgbClr val="FF0000"/>
                </a:solidFill>
              </a:rPr>
              <a:t>open interest</a:t>
            </a:r>
            <a:r>
              <a:rPr lang="en-US" dirty="0"/>
              <a:t>.</a:t>
            </a:r>
          </a:p>
          <a:p>
            <a:pPr lvl="1"/>
            <a:r>
              <a:rPr lang="en-US" i="1" dirty="0"/>
              <a:t>The futures price </a:t>
            </a:r>
            <a:r>
              <a:rPr lang="en-US" i="1" dirty="0">
                <a:solidFill>
                  <a:srgbClr val="FF0000"/>
                </a:solidFill>
              </a:rPr>
              <a:t>converges to</a:t>
            </a:r>
            <a:r>
              <a:rPr lang="en-US" i="1" dirty="0"/>
              <a:t> the spot price at expiration.</a:t>
            </a:r>
          </a:p>
          <a:p>
            <a:endParaRPr lang="en-US" dirty="0"/>
          </a:p>
        </p:txBody>
      </p:sp>
    </p:spTree>
    <p:extLst>
      <p:ext uri="{BB962C8B-B14F-4D97-AF65-F5344CB8AC3E}">
        <p14:creationId xmlns:p14="http://schemas.microsoft.com/office/powerpoint/2010/main" val="3563469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5ABE-2896-425B-8A6B-C6798473399B}"/>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623AEC1E-9777-48C5-87BD-A931BA848044}"/>
              </a:ext>
            </a:extLst>
          </p:cNvPr>
          <p:cNvSpPr>
            <a:spLocks noGrp="1"/>
          </p:cNvSpPr>
          <p:nvPr>
            <p:ph idx="1"/>
          </p:nvPr>
        </p:nvSpPr>
        <p:spPr/>
        <p:txBody>
          <a:bodyPr/>
          <a:lstStyle/>
          <a:p>
            <a:r>
              <a:rPr lang="en-US" dirty="0"/>
              <a:t>Difference between forward and futures</a:t>
            </a:r>
          </a:p>
        </p:txBody>
      </p:sp>
      <p:graphicFrame>
        <p:nvGraphicFramePr>
          <p:cNvPr id="4" name="Table 3">
            <a:extLst>
              <a:ext uri="{FF2B5EF4-FFF2-40B4-BE49-F238E27FC236}">
                <a16:creationId xmlns:a16="http://schemas.microsoft.com/office/drawing/2014/main" id="{46F66057-64DC-4175-AA8D-F7038701FA03}"/>
              </a:ext>
            </a:extLst>
          </p:cNvPr>
          <p:cNvGraphicFramePr>
            <a:graphicFrameLocks noGrp="1"/>
          </p:cNvGraphicFramePr>
          <p:nvPr>
            <p:extLst>
              <p:ext uri="{D42A27DB-BD31-4B8C-83A1-F6EECF244321}">
                <p14:modId xmlns:p14="http://schemas.microsoft.com/office/powerpoint/2010/main" val="131084535"/>
              </p:ext>
            </p:extLst>
          </p:nvPr>
        </p:nvGraphicFramePr>
        <p:xfrm>
          <a:off x="1146002" y="2617615"/>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3333586"/>
                    </a:ext>
                  </a:extLst>
                </a:gridCol>
                <a:gridCol w="4064000">
                  <a:extLst>
                    <a:ext uri="{9D8B030D-6E8A-4147-A177-3AD203B41FA5}">
                      <a16:colId xmlns:a16="http://schemas.microsoft.com/office/drawing/2014/main" val="2789750194"/>
                    </a:ext>
                  </a:extLst>
                </a:gridCol>
              </a:tblGrid>
              <a:tr h="370840">
                <a:tc>
                  <a:txBody>
                    <a:bodyPr/>
                    <a:lstStyle/>
                    <a:p>
                      <a:r>
                        <a:rPr lang="en-US" dirty="0"/>
                        <a:t>Forward</a:t>
                      </a:r>
                    </a:p>
                  </a:txBody>
                  <a:tcPr/>
                </a:tc>
                <a:tc>
                  <a:txBody>
                    <a:bodyPr/>
                    <a:lstStyle/>
                    <a:p>
                      <a:r>
                        <a:rPr lang="en-US" dirty="0"/>
                        <a:t>Futures</a:t>
                      </a:r>
                    </a:p>
                  </a:txBody>
                  <a:tcPr/>
                </a:tc>
                <a:extLst>
                  <a:ext uri="{0D108BD9-81ED-4DB2-BD59-A6C34878D82A}">
                    <a16:rowId xmlns:a16="http://schemas.microsoft.com/office/drawing/2014/main" val="959545506"/>
                  </a:ext>
                </a:extLst>
              </a:tr>
              <a:tr h="370840">
                <a:tc>
                  <a:txBody>
                    <a:bodyPr/>
                    <a:lstStyle/>
                    <a:p>
                      <a:r>
                        <a:rPr lang="en-US" dirty="0"/>
                        <a:t>More privacy/Less regulated</a:t>
                      </a:r>
                    </a:p>
                  </a:txBody>
                  <a:tcPr/>
                </a:tc>
                <a:tc>
                  <a:txBody>
                    <a:bodyPr/>
                    <a:lstStyle/>
                    <a:p>
                      <a:r>
                        <a:rPr lang="en-US" dirty="0"/>
                        <a:t>Highly regulated</a:t>
                      </a:r>
                    </a:p>
                  </a:txBody>
                  <a:tcPr/>
                </a:tc>
                <a:extLst>
                  <a:ext uri="{0D108BD9-81ED-4DB2-BD59-A6C34878D82A}">
                    <a16:rowId xmlns:a16="http://schemas.microsoft.com/office/drawing/2014/main" val="1048862523"/>
                  </a:ext>
                </a:extLst>
              </a:tr>
              <a:tr h="370840">
                <a:tc>
                  <a:txBody>
                    <a:bodyPr/>
                    <a:lstStyle/>
                    <a:p>
                      <a:endParaRPr lang="en-US"/>
                    </a:p>
                  </a:txBody>
                  <a:tcPr/>
                </a:tc>
                <a:tc>
                  <a:txBody>
                    <a:bodyPr/>
                    <a:lstStyle/>
                    <a:p>
                      <a:r>
                        <a:rPr lang="en-US" dirty="0"/>
                        <a:t>More transparent</a:t>
                      </a:r>
                    </a:p>
                  </a:txBody>
                  <a:tcPr/>
                </a:tc>
                <a:extLst>
                  <a:ext uri="{0D108BD9-81ED-4DB2-BD59-A6C34878D82A}">
                    <a16:rowId xmlns:a16="http://schemas.microsoft.com/office/drawing/2014/main" val="828531945"/>
                  </a:ext>
                </a:extLst>
              </a:tr>
              <a:tr h="370840">
                <a:tc>
                  <a:txBody>
                    <a:bodyPr/>
                    <a:lstStyle/>
                    <a:p>
                      <a:r>
                        <a:rPr lang="en-US" dirty="0"/>
                        <a:t>More flexibility</a:t>
                      </a:r>
                    </a:p>
                  </a:txBody>
                  <a:tcPr/>
                </a:tc>
                <a:tc>
                  <a:txBody>
                    <a:bodyPr/>
                    <a:lstStyle/>
                    <a:p>
                      <a:endParaRPr lang="en-US" dirty="0"/>
                    </a:p>
                  </a:txBody>
                  <a:tcPr/>
                </a:tc>
                <a:extLst>
                  <a:ext uri="{0D108BD9-81ED-4DB2-BD59-A6C34878D82A}">
                    <a16:rowId xmlns:a16="http://schemas.microsoft.com/office/drawing/2014/main" val="1962997269"/>
                  </a:ext>
                </a:extLst>
              </a:tr>
              <a:tr h="370840">
                <a:tc>
                  <a:txBody>
                    <a:bodyPr/>
                    <a:lstStyle/>
                    <a:p>
                      <a:r>
                        <a:rPr lang="en-US" dirty="0"/>
                        <a:t>More customized</a:t>
                      </a:r>
                    </a:p>
                  </a:txBody>
                  <a:tcPr/>
                </a:tc>
                <a:tc>
                  <a:txBody>
                    <a:bodyPr/>
                    <a:lstStyle/>
                    <a:p>
                      <a:r>
                        <a:rPr lang="en-US" dirty="0"/>
                        <a:t>Standardized</a:t>
                      </a:r>
                    </a:p>
                  </a:txBody>
                  <a:tcPr/>
                </a:tc>
                <a:extLst>
                  <a:ext uri="{0D108BD9-81ED-4DB2-BD59-A6C34878D82A}">
                    <a16:rowId xmlns:a16="http://schemas.microsoft.com/office/drawing/2014/main" val="2137983122"/>
                  </a:ext>
                </a:extLst>
              </a:tr>
              <a:tr h="370840">
                <a:tc>
                  <a:txBody>
                    <a:bodyPr/>
                    <a:lstStyle/>
                    <a:p>
                      <a:r>
                        <a:rPr lang="en-US" dirty="0"/>
                        <a:t>Settle at expiration</a:t>
                      </a:r>
                    </a:p>
                  </a:txBody>
                  <a:tcPr/>
                </a:tc>
                <a:tc>
                  <a:txBody>
                    <a:bodyPr/>
                    <a:lstStyle/>
                    <a:p>
                      <a:r>
                        <a:rPr lang="en-US" dirty="0"/>
                        <a:t>Daily settlement</a:t>
                      </a:r>
                    </a:p>
                  </a:txBody>
                  <a:tcPr/>
                </a:tc>
                <a:extLst>
                  <a:ext uri="{0D108BD9-81ED-4DB2-BD59-A6C34878D82A}">
                    <a16:rowId xmlns:a16="http://schemas.microsoft.com/office/drawing/2014/main" val="2105982241"/>
                  </a:ext>
                </a:extLst>
              </a:tr>
              <a:tr h="370840">
                <a:tc>
                  <a:txBody>
                    <a:bodyPr/>
                    <a:lstStyle/>
                    <a:p>
                      <a:endParaRPr lang="en-US" dirty="0"/>
                    </a:p>
                  </a:txBody>
                  <a:tcPr/>
                </a:tc>
                <a:tc>
                  <a:txBody>
                    <a:bodyPr/>
                    <a:lstStyle/>
                    <a:p>
                      <a:r>
                        <a:rPr lang="en-US" dirty="0"/>
                        <a:t>Credit guarantee(Margin account)</a:t>
                      </a:r>
                    </a:p>
                  </a:txBody>
                  <a:tcPr/>
                </a:tc>
                <a:extLst>
                  <a:ext uri="{0D108BD9-81ED-4DB2-BD59-A6C34878D82A}">
                    <a16:rowId xmlns:a16="http://schemas.microsoft.com/office/drawing/2014/main" val="2213499191"/>
                  </a:ext>
                </a:extLst>
              </a:tr>
            </a:tbl>
          </a:graphicData>
        </a:graphic>
      </p:graphicFrame>
    </p:spTree>
    <p:extLst>
      <p:ext uri="{BB962C8B-B14F-4D97-AF65-F5344CB8AC3E}">
        <p14:creationId xmlns:p14="http://schemas.microsoft.com/office/powerpoint/2010/main" val="2325912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u="sng" dirty="0">
                <a:solidFill>
                  <a:srgbClr val="FF0000"/>
                </a:solidFill>
              </a:rPr>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34205985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99E1-9A90-4AE5-8D83-E334323FD224}"/>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9749AD03-FDAB-4BB0-A6F8-7357FF35FA5F}"/>
              </a:ext>
            </a:extLst>
          </p:cNvPr>
          <p:cNvSpPr>
            <a:spLocks noGrp="1"/>
          </p:cNvSpPr>
          <p:nvPr>
            <p:ph idx="1"/>
          </p:nvPr>
        </p:nvSpPr>
        <p:spPr/>
        <p:txBody>
          <a:bodyPr/>
          <a:lstStyle/>
          <a:p>
            <a:r>
              <a:rPr lang="en-US" sz="2000" dirty="0"/>
              <a:t>Definition: </a:t>
            </a:r>
            <a:r>
              <a:rPr lang="en-US" sz="2000" i="1" dirty="0"/>
              <a:t>A swap is an over- the- counter derivative contract in which two parties agree to </a:t>
            </a:r>
            <a:r>
              <a:rPr lang="en-US" sz="2000" i="1" dirty="0">
                <a:solidFill>
                  <a:srgbClr val="FF0000"/>
                </a:solidFill>
              </a:rPr>
              <a:t>exchange a series of cash flows </a:t>
            </a:r>
            <a:r>
              <a:rPr lang="en-US" sz="2000" i="1" dirty="0"/>
              <a:t>whereby one party </a:t>
            </a:r>
            <a:r>
              <a:rPr lang="en-US" sz="2000" i="1" dirty="0">
                <a:solidFill>
                  <a:srgbClr val="FF0000"/>
                </a:solidFill>
              </a:rPr>
              <a:t>pays a variable series that will be determined by an underlying asset or rate </a:t>
            </a:r>
            <a:r>
              <a:rPr lang="en-US" sz="2000" i="1" dirty="0"/>
              <a:t>and the other party pays </a:t>
            </a:r>
            <a:r>
              <a:rPr lang="en-US" sz="2000" i="1" dirty="0">
                <a:solidFill>
                  <a:srgbClr val="FF0000"/>
                </a:solidFill>
              </a:rPr>
              <a:t>either (1) a variable series determined by a different underlying asset or rate or (2) a fixed series</a:t>
            </a:r>
            <a:r>
              <a:rPr lang="en-US" sz="2000" i="1" dirty="0"/>
              <a:t>.</a:t>
            </a:r>
          </a:p>
          <a:p>
            <a:endParaRPr lang="en-US" dirty="0"/>
          </a:p>
        </p:txBody>
      </p:sp>
    </p:spTree>
    <p:extLst>
      <p:ext uri="{BB962C8B-B14F-4D97-AF65-F5344CB8AC3E}">
        <p14:creationId xmlns:p14="http://schemas.microsoft.com/office/powerpoint/2010/main" val="10742342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EA45-A5A2-42F9-854A-97D36B351187}"/>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756A3F7F-5B00-42B7-8E4E-1E5E7810A23A}"/>
              </a:ext>
            </a:extLst>
          </p:cNvPr>
          <p:cNvSpPr>
            <a:spLocks noGrp="1"/>
          </p:cNvSpPr>
          <p:nvPr>
            <p:ph idx="1"/>
          </p:nvPr>
        </p:nvSpPr>
        <p:spPr/>
        <p:txBody>
          <a:bodyPr/>
          <a:lstStyle/>
          <a:p>
            <a:r>
              <a:rPr lang="en-US" dirty="0"/>
              <a:t>Characteristics</a:t>
            </a:r>
          </a:p>
          <a:p>
            <a:pPr lvl="1"/>
            <a:r>
              <a:rPr lang="en-US" dirty="0"/>
              <a:t>A swap is more or less just </a:t>
            </a:r>
            <a:r>
              <a:rPr lang="en-US" dirty="0">
                <a:solidFill>
                  <a:srgbClr val="FF0000"/>
                </a:solidFill>
              </a:rPr>
              <a:t>a series of forwards</a:t>
            </a:r>
          </a:p>
          <a:p>
            <a:pPr lvl="1"/>
            <a:r>
              <a:rPr lang="en-US" dirty="0"/>
              <a:t>A swap is a bit more like a forward contract than a futures contract in that it is an OTC contract, so it is </a:t>
            </a:r>
            <a:r>
              <a:rPr lang="en-US" dirty="0">
                <a:solidFill>
                  <a:srgbClr val="FF0000"/>
                </a:solidFill>
              </a:rPr>
              <a:t>privately negotiated and subject to default. </a:t>
            </a:r>
          </a:p>
          <a:p>
            <a:pPr lvl="1"/>
            <a:r>
              <a:rPr lang="en-US" dirty="0"/>
              <a:t>The party </a:t>
            </a:r>
            <a:r>
              <a:rPr lang="en-US" dirty="0">
                <a:solidFill>
                  <a:srgbClr val="FF0000"/>
                </a:solidFill>
              </a:rPr>
              <a:t>owing the lesser amount cannot default </a:t>
            </a:r>
            <a:r>
              <a:rPr lang="en-US" dirty="0"/>
              <a:t>to the party owing the greater amount.</a:t>
            </a:r>
          </a:p>
          <a:p>
            <a:pPr lvl="1"/>
            <a:r>
              <a:rPr lang="en-US" dirty="0"/>
              <a:t>As with futures and forwards, no money changes hands at the start; thus, </a:t>
            </a:r>
            <a:r>
              <a:rPr lang="en-US" dirty="0">
                <a:solidFill>
                  <a:srgbClr val="FF0000"/>
                </a:solidFill>
              </a:rPr>
              <a:t>the value of a swap when initiated must be zero.</a:t>
            </a:r>
          </a:p>
          <a:p>
            <a:pPr lvl="1"/>
            <a:r>
              <a:rPr lang="en-US" dirty="0">
                <a:solidFill>
                  <a:schemeClr val="tx1"/>
                </a:solidFill>
              </a:rPr>
              <a:t>The notional amount of a swap is not typically exchanged, the credit risk of a swap is much less than that of a loan.</a:t>
            </a:r>
          </a:p>
          <a:p>
            <a:endParaRPr lang="en-US" dirty="0">
              <a:solidFill>
                <a:srgbClr val="FF0000"/>
              </a:solidFill>
            </a:endParaRPr>
          </a:p>
        </p:txBody>
      </p:sp>
    </p:spTree>
    <p:extLst>
      <p:ext uri="{BB962C8B-B14F-4D97-AF65-F5344CB8AC3E}">
        <p14:creationId xmlns:p14="http://schemas.microsoft.com/office/powerpoint/2010/main" val="4136834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BE67-FE31-4539-9E44-77971750F18F}"/>
              </a:ext>
            </a:extLst>
          </p:cNvPr>
          <p:cNvSpPr>
            <a:spLocks noGrp="1"/>
          </p:cNvSpPr>
          <p:nvPr>
            <p:ph type="title"/>
          </p:nvPr>
        </p:nvSpPr>
        <p:spPr/>
        <p:txBody>
          <a:bodyPr>
            <a:normAutofit fontScale="90000"/>
          </a:bodyPr>
          <a:lstStyle/>
          <a:p>
            <a:r>
              <a:rPr lang="en-US" sz="4400" dirty="0"/>
              <a:t>R</a:t>
            </a:r>
            <a:r>
              <a:rPr lang="en-US" altLang="zh-CN" sz="4400" dirty="0"/>
              <a:t>eading 46</a:t>
            </a:r>
            <a:br>
              <a:rPr lang="en-US" altLang="zh-CN" sz="4000" dirty="0"/>
            </a:br>
            <a:r>
              <a:rPr lang="en-US" altLang="zh-CN" dirty="0"/>
              <a:t>Basics of Derivative Pricing and Valuation</a:t>
            </a:r>
            <a:endParaRPr lang="en-US" dirty="0"/>
          </a:p>
        </p:txBody>
      </p:sp>
      <p:sp>
        <p:nvSpPr>
          <p:cNvPr id="3" name="Content Placeholder 2">
            <a:extLst>
              <a:ext uri="{FF2B5EF4-FFF2-40B4-BE49-F238E27FC236}">
                <a16:creationId xmlns:a16="http://schemas.microsoft.com/office/drawing/2014/main" id="{BF32072C-41A9-42B4-83DC-E846550237CE}"/>
              </a:ext>
            </a:extLst>
          </p:cNvPr>
          <p:cNvSpPr>
            <a:spLocks noGrp="1"/>
          </p:cNvSpPr>
          <p:nvPr>
            <p:ph idx="1"/>
          </p:nvPr>
        </p:nvSpPr>
        <p:spPr/>
        <p:txBody>
          <a:bodyPr>
            <a:noAutofit/>
          </a:bodyPr>
          <a:lstStyle/>
          <a:p>
            <a:r>
              <a:rPr lang="en-US" dirty="0"/>
              <a:t>h. explain how swap contracts are similar to but different from a series of forward contracts;</a:t>
            </a:r>
          </a:p>
          <a:p>
            <a:r>
              <a:rPr lang="en-US" dirty="0" err="1"/>
              <a:t>i</a:t>
            </a:r>
            <a:r>
              <a:rPr lang="en-US" dirty="0"/>
              <a:t>. explain the difference between value and price of swaps;</a:t>
            </a:r>
          </a:p>
          <a:p>
            <a:r>
              <a:rPr lang="en-US" dirty="0"/>
              <a:t>j. explain the exercise value, time value, and moneyness of an option;</a:t>
            </a:r>
          </a:p>
          <a:p>
            <a:r>
              <a:rPr lang="en-US" dirty="0"/>
              <a:t>k. identify the factors that determine the value of an option and explain how each factor affects the value of an option;</a:t>
            </a:r>
          </a:p>
          <a:p>
            <a:r>
              <a:rPr lang="en-US" dirty="0"/>
              <a:t>l. explain put–call parity for European options;</a:t>
            </a:r>
          </a:p>
          <a:p>
            <a:r>
              <a:rPr lang="en-US" dirty="0"/>
              <a:t>m. explain put–call–forward parity for European options;</a:t>
            </a:r>
          </a:p>
          <a:p>
            <a:r>
              <a:rPr lang="en-US" dirty="0"/>
              <a:t>n. explain how the value of an option is determined using a one-period binomial model;</a:t>
            </a:r>
          </a:p>
          <a:p>
            <a:r>
              <a:rPr lang="en-US" dirty="0"/>
              <a:t>o. explain under which circumstances the values of European and American options differ.</a:t>
            </a:r>
          </a:p>
        </p:txBody>
      </p:sp>
    </p:spTree>
    <p:extLst>
      <p:ext uri="{BB962C8B-B14F-4D97-AF65-F5344CB8AC3E}">
        <p14:creationId xmlns:p14="http://schemas.microsoft.com/office/powerpoint/2010/main" val="2732823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3C2E-2A64-4F58-B789-1B63C5258C5E}"/>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AD620B4E-9854-4F96-8EDD-9D7D2A35DAEB}"/>
              </a:ext>
            </a:extLst>
          </p:cNvPr>
          <p:cNvSpPr>
            <a:spLocks noGrp="1"/>
          </p:cNvSpPr>
          <p:nvPr>
            <p:ph idx="1"/>
          </p:nvPr>
        </p:nvSpPr>
        <p:spPr/>
        <p:txBody>
          <a:bodyPr/>
          <a:lstStyle/>
          <a:p>
            <a:r>
              <a:rPr lang="en-US" sz="2000" dirty="0"/>
              <a:t>Plain vanilla swap: the most common swap is the </a:t>
            </a:r>
            <a:r>
              <a:rPr lang="en-US" sz="2000" b="1" dirty="0"/>
              <a:t>fixed- for- floating interest rate swap</a:t>
            </a:r>
            <a:r>
              <a:rPr lang="en-US" sz="2000" dirty="0"/>
              <a:t>.</a:t>
            </a:r>
          </a:p>
          <a:p>
            <a:endParaRPr lang="en-US" dirty="0"/>
          </a:p>
        </p:txBody>
      </p:sp>
    </p:spTree>
    <p:extLst>
      <p:ext uri="{BB962C8B-B14F-4D97-AF65-F5344CB8AC3E}">
        <p14:creationId xmlns:p14="http://schemas.microsoft.com/office/powerpoint/2010/main" val="31528842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A29E-8360-4C31-8F74-D3F9FFADB1E3}"/>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EF3A84B9-8E45-4AD9-931B-C39F1DF28022}"/>
              </a:ext>
            </a:extLst>
          </p:cNvPr>
          <p:cNvSpPr>
            <a:spLocks noGrp="1"/>
          </p:cNvSpPr>
          <p:nvPr>
            <p:ph idx="1"/>
          </p:nvPr>
        </p:nvSpPr>
        <p:spPr/>
        <p:txBody>
          <a:bodyPr>
            <a:normAutofit/>
          </a:bodyPr>
          <a:lstStyle/>
          <a:p>
            <a:r>
              <a:rPr lang="en-US" dirty="0"/>
              <a:t>1.Which of the following characterizes forward contracts and swaps but </a:t>
            </a:r>
            <a:r>
              <a:rPr lang="en-US" b="1" dirty="0"/>
              <a:t>not </a:t>
            </a:r>
            <a:r>
              <a:rPr lang="en-US" dirty="0"/>
              <a:t>futures?</a:t>
            </a:r>
          </a:p>
          <a:p>
            <a:pPr lvl="1"/>
            <a:r>
              <a:rPr lang="en-US" b="1" dirty="0"/>
              <a:t>A </a:t>
            </a:r>
            <a:r>
              <a:rPr lang="en-US" dirty="0"/>
              <a:t>They are customized.</a:t>
            </a:r>
          </a:p>
          <a:p>
            <a:pPr lvl="1"/>
            <a:r>
              <a:rPr lang="en-US" b="1" dirty="0"/>
              <a:t>B </a:t>
            </a:r>
            <a:r>
              <a:rPr lang="en-US" dirty="0"/>
              <a:t>They are subject to daily price limits.</a:t>
            </a:r>
          </a:p>
          <a:p>
            <a:pPr lvl="1"/>
            <a:r>
              <a:rPr lang="en-US" b="1" dirty="0"/>
              <a:t>C </a:t>
            </a:r>
            <a:r>
              <a:rPr lang="en-US" dirty="0"/>
              <a:t>Their payoffs are received on a daily basis.</a:t>
            </a:r>
          </a:p>
          <a:p>
            <a:r>
              <a:rPr lang="en-US" dirty="0"/>
              <a:t>2.Which of the following distinguishes forwards from swaps?</a:t>
            </a:r>
          </a:p>
          <a:p>
            <a:pPr lvl="1"/>
            <a:r>
              <a:rPr lang="en-US" b="1" dirty="0"/>
              <a:t>A </a:t>
            </a:r>
            <a:r>
              <a:rPr lang="en-US" dirty="0"/>
              <a:t>Forwards are OTC instruments, whereas swaps are exchange traded.</a:t>
            </a:r>
          </a:p>
          <a:p>
            <a:pPr lvl="1"/>
            <a:r>
              <a:rPr lang="en-US" b="1" dirty="0"/>
              <a:t>B </a:t>
            </a:r>
            <a:r>
              <a:rPr lang="en-US" dirty="0"/>
              <a:t>Forwards are regulated as futures, whereas swaps are regulated as securities.</a:t>
            </a:r>
          </a:p>
          <a:p>
            <a:pPr lvl="1"/>
            <a:r>
              <a:rPr lang="en-US" b="1" dirty="0"/>
              <a:t>C </a:t>
            </a:r>
            <a:r>
              <a:rPr lang="en-US" dirty="0"/>
              <a:t>Swaps have multiple payments, whereas forwards have only a single payment.</a:t>
            </a:r>
          </a:p>
        </p:txBody>
      </p:sp>
    </p:spTree>
    <p:extLst>
      <p:ext uri="{BB962C8B-B14F-4D97-AF65-F5344CB8AC3E}">
        <p14:creationId xmlns:p14="http://schemas.microsoft.com/office/powerpoint/2010/main" val="1508057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7944C-952F-4F1D-972B-D532B339900F}"/>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1BDDDD91-7FB1-4366-8443-002BDE00C16D}"/>
              </a:ext>
            </a:extLst>
          </p:cNvPr>
          <p:cNvSpPr>
            <a:spLocks noGrp="1"/>
          </p:cNvSpPr>
          <p:nvPr>
            <p:ph idx="1"/>
          </p:nvPr>
        </p:nvSpPr>
        <p:spPr/>
        <p:txBody>
          <a:bodyPr>
            <a:normAutofit/>
          </a:bodyPr>
          <a:lstStyle/>
          <a:p>
            <a:r>
              <a:rPr lang="en-US" dirty="0"/>
              <a:t>3.Which of the following occurs in the daily settlement of futures contracts?</a:t>
            </a:r>
          </a:p>
          <a:p>
            <a:pPr lvl="1"/>
            <a:r>
              <a:rPr lang="en-US" sz="1800" b="1" dirty="0"/>
              <a:t>A </a:t>
            </a:r>
            <a:r>
              <a:rPr lang="en-US" sz="1800" dirty="0"/>
              <a:t>Initial margin deposits are refunded to the two parties.</a:t>
            </a:r>
          </a:p>
          <a:p>
            <a:pPr lvl="1"/>
            <a:r>
              <a:rPr lang="en-US" sz="1800" b="1" dirty="0"/>
              <a:t>B </a:t>
            </a:r>
            <a:r>
              <a:rPr lang="en-US" sz="1800" dirty="0"/>
              <a:t>Gains and losses are reported to other market participants.</a:t>
            </a:r>
          </a:p>
          <a:p>
            <a:pPr lvl="1"/>
            <a:r>
              <a:rPr lang="en-US" sz="1800" b="1" dirty="0"/>
              <a:t>C </a:t>
            </a:r>
            <a:r>
              <a:rPr lang="en-US" sz="1800" dirty="0"/>
              <a:t>Losses are charged to one party and gains credited to the other.</a:t>
            </a:r>
          </a:p>
        </p:txBody>
      </p:sp>
    </p:spTree>
    <p:extLst>
      <p:ext uri="{BB962C8B-B14F-4D97-AF65-F5344CB8AC3E}">
        <p14:creationId xmlns:p14="http://schemas.microsoft.com/office/powerpoint/2010/main" val="9147993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dirty="0">
                <a:solidFill>
                  <a:schemeClr val="tx1"/>
                </a:solidFill>
              </a:rPr>
              <a:t>Swap</a:t>
            </a:r>
          </a:p>
          <a:p>
            <a:r>
              <a:rPr lang="en-US" sz="2800" dirty="0"/>
              <a:t>Contingent claims</a:t>
            </a:r>
          </a:p>
          <a:p>
            <a:pPr lvl="1"/>
            <a:r>
              <a:rPr lang="en-US" sz="2800" u="sng" dirty="0">
                <a:solidFill>
                  <a:srgbClr val="FF0000"/>
                </a:solidFill>
              </a:rPr>
              <a:t>Option</a:t>
            </a:r>
          </a:p>
          <a:p>
            <a:pPr lvl="1"/>
            <a:r>
              <a:rPr lang="en-US" sz="2800" dirty="0"/>
              <a:t>Credit Derivatives</a:t>
            </a:r>
          </a:p>
          <a:p>
            <a:pPr lvl="1"/>
            <a:endParaRPr lang="en-US" dirty="0"/>
          </a:p>
        </p:txBody>
      </p:sp>
    </p:spTree>
    <p:extLst>
      <p:ext uri="{BB962C8B-B14F-4D97-AF65-F5344CB8AC3E}">
        <p14:creationId xmlns:p14="http://schemas.microsoft.com/office/powerpoint/2010/main" val="15998166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AABE-1CAE-4EC1-80D9-3EEF9BF9A4EE}"/>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A54AB833-2490-4D77-B3B4-3A3044CE47B9}"/>
              </a:ext>
            </a:extLst>
          </p:cNvPr>
          <p:cNvSpPr>
            <a:spLocks noGrp="1"/>
          </p:cNvSpPr>
          <p:nvPr>
            <p:ph idx="1"/>
          </p:nvPr>
        </p:nvSpPr>
        <p:spPr/>
        <p:txBody>
          <a:bodyPr>
            <a:normAutofit/>
          </a:bodyPr>
          <a:lstStyle/>
          <a:p>
            <a:r>
              <a:rPr lang="en-US" sz="2000" dirty="0"/>
              <a:t>Definition: An option is a derivative contract in which one party, the </a:t>
            </a:r>
            <a:r>
              <a:rPr lang="en-US" sz="2000" dirty="0">
                <a:solidFill>
                  <a:srgbClr val="FF0000"/>
                </a:solidFill>
              </a:rPr>
              <a:t>buyer</a:t>
            </a:r>
            <a:r>
              <a:rPr lang="en-US" sz="2000" dirty="0"/>
              <a:t>, pays </a:t>
            </a:r>
            <a:r>
              <a:rPr lang="en-US" sz="2000" dirty="0">
                <a:solidFill>
                  <a:srgbClr val="FF0000"/>
                </a:solidFill>
              </a:rPr>
              <a:t>a sum of money </a:t>
            </a:r>
            <a:r>
              <a:rPr lang="en-US" sz="2000" dirty="0"/>
              <a:t>to the other party, the </a:t>
            </a:r>
            <a:r>
              <a:rPr lang="en-US" sz="2000" dirty="0">
                <a:solidFill>
                  <a:srgbClr val="FF0000"/>
                </a:solidFill>
              </a:rPr>
              <a:t>seller</a:t>
            </a:r>
            <a:r>
              <a:rPr lang="en-US" sz="2000" dirty="0"/>
              <a:t> or writer, and receives the </a:t>
            </a:r>
            <a:r>
              <a:rPr lang="en-US" sz="2000" dirty="0">
                <a:solidFill>
                  <a:srgbClr val="FF0000"/>
                </a:solidFill>
              </a:rPr>
              <a:t>right</a:t>
            </a:r>
            <a:r>
              <a:rPr lang="en-US" sz="2000" dirty="0"/>
              <a:t> to either </a:t>
            </a:r>
            <a:r>
              <a:rPr lang="en-US" sz="2000" dirty="0">
                <a:solidFill>
                  <a:srgbClr val="FF0000"/>
                </a:solidFill>
              </a:rPr>
              <a:t>buy or sell </a:t>
            </a:r>
            <a:r>
              <a:rPr lang="en-US" sz="2000" dirty="0"/>
              <a:t>an underlying asset at a </a:t>
            </a:r>
            <a:r>
              <a:rPr lang="en-US" sz="2000" dirty="0">
                <a:solidFill>
                  <a:srgbClr val="FF0000"/>
                </a:solidFill>
              </a:rPr>
              <a:t>fixed price </a:t>
            </a:r>
            <a:r>
              <a:rPr lang="en-US" sz="2000" dirty="0"/>
              <a:t>either on a </a:t>
            </a:r>
            <a:r>
              <a:rPr lang="en-US" sz="2000" dirty="0">
                <a:solidFill>
                  <a:srgbClr val="FF0000"/>
                </a:solidFill>
              </a:rPr>
              <a:t>specific expiration date </a:t>
            </a:r>
            <a:r>
              <a:rPr lang="en-US" sz="2000" dirty="0"/>
              <a:t>or at </a:t>
            </a:r>
            <a:r>
              <a:rPr lang="en-US" sz="2000" dirty="0">
                <a:solidFill>
                  <a:srgbClr val="FF0000"/>
                </a:solidFill>
              </a:rPr>
              <a:t>any time prior to the expiration date</a:t>
            </a:r>
            <a:r>
              <a:rPr lang="en-US" sz="2000" dirty="0"/>
              <a:t>.</a:t>
            </a:r>
          </a:p>
        </p:txBody>
      </p:sp>
    </p:spTree>
    <p:extLst>
      <p:ext uri="{BB962C8B-B14F-4D97-AF65-F5344CB8AC3E}">
        <p14:creationId xmlns:p14="http://schemas.microsoft.com/office/powerpoint/2010/main" val="10823168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0117-21B6-4AAB-91F2-B9AD0BE3F9A4}"/>
              </a:ext>
            </a:extLst>
          </p:cNvPr>
          <p:cNvSpPr>
            <a:spLocks noGrp="1"/>
          </p:cNvSpPr>
          <p:nvPr>
            <p:ph type="title"/>
          </p:nvPr>
        </p:nvSpPr>
        <p:spPr/>
        <p:txBody>
          <a:bodyPr>
            <a:normAutofit/>
          </a:bodyPr>
          <a:lstStyle/>
          <a:p>
            <a:r>
              <a:rPr lang="en-US" sz="4000" dirty="0"/>
              <a:t>Option Contracts</a:t>
            </a:r>
            <a:br>
              <a:rPr lang="en-US" sz="4000" dirty="0"/>
            </a:br>
            <a:r>
              <a:rPr lang="en-US" dirty="0"/>
              <a:t>Call Option</a:t>
            </a:r>
          </a:p>
        </p:txBody>
      </p:sp>
      <p:sp>
        <p:nvSpPr>
          <p:cNvPr id="3" name="Content Placeholder 2">
            <a:extLst>
              <a:ext uri="{FF2B5EF4-FFF2-40B4-BE49-F238E27FC236}">
                <a16:creationId xmlns:a16="http://schemas.microsoft.com/office/drawing/2014/main" id="{6ED5F0F9-17F4-4F5B-809B-7C296C504F71}"/>
              </a:ext>
            </a:extLst>
          </p:cNvPr>
          <p:cNvSpPr>
            <a:spLocks noGrp="1"/>
          </p:cNvSpPr>
          <p:nvPr>
            <p:ph idx="1"/>
          </p:nvPr>
        </p:nvSpPr>
        <p:spPr>
          <a:xfrm>
            <a:off x="677334" y="2160589"/>
            <a:ext cx="8596668" cy="4697411"/>
          </a:xfrm>
        </p:spPr>
        <p:txBody>
          <a:bodyPr>
            <a:normAutofit/>
          </a:bodyPr>
          <a:lstStyle/>
          <a:p>
            <a:r>
              <a:rPr lang="en-US" dirty="0"/>
              <a:t>The </a:t>
            </a:r>
            <a:r>
              <a:rPr lang="en-US" dirty="0">
                <a:solidFill>
                  <a:srgbClr val="FF0000"/>
                </a:solidFill>
              </a:rPr>
              <a:t>right to buy</a:t>
            </a:r>
            <a:r>
              <a:rPr lang="en-US" dirty="0"/>
              <a:t> is one type of option, referred to as a </a:t>
            </a:r>
            <a:r>
              <a:rPr lang="en-US" b="1" dirty="0">
                <a:solidFill>
                  <a:srgbClr val="FF0000"/>
                </a:solidFill>
              </a:rPr>
              <a:t>call </a:t>
            </a:r>
            <a:r>
              <a:rPr lang="en-US" dirty="0">
                <a:solidFill>
                  <a:srgbClr val="FF0000"/>
                </a:solidFill>
              </a:rPr>
              <a:t>or </a:t>
            </a:r>
            <a:r>
              <a:rPr lang="en-US" b="1" dirty="0">
                <a:solidFill>
                  <a:srgbClr val="FF0000"/>
                </a:solidFill>
              </a:rPr>
              <a:t>call option.</a:t>
            </a:r>
          </a:p>
          <a:p>
            <a:r>
              <a:rPr lang="en-US" dirty="0">
                <a:solidFill>
                  <a:schemeClr val="tx1"/>
                </a:solidFill>
              </a:rPr>
              <a:t>L</a:t>
            </a:r>
            <a:r>
              <a:rPr lang="en-US" altLang="zh-CN" dirty="0">
                <a:solidFill>
                  <a:schemeClr val="tx1"/>
                </a:solidFill>
              </a:rPr>
              <a:t>ong</a:t>
            </a:r>
            <a:r>
              <a:rPr lang="zh-CN" altLang="en-US" dirty="0">
                <a:solidFill>
                  <a:schemeClr val="tx1"/>
                </a:solidFill>
              </a:rPr>
              <a:t>：花钱获得一个权力</a:t>
            </a:r>
            <a:endParaRPr lang="en-US" altLang="zh-CN" dirty="0">
              <a:solidFill>
                <a:schemeClr val="tx1"/>
              </a:solidFill>
            </a:endParaRPr>
          </a:p>
          <a:p>
            <a:r>
              <a:rPr lang="en-US" dirty="0">
                <a:solidFill>
                  <a:schemeClr val="tx1"/>
                </a:solidFill>
              </a:rPr>
              <a:t>S</a:t>
            </a:r>
            <a:r>
              <a:rPr lang="en-US" altLang="zh-CN" dirty="0">
                <a:solidFill>
                  <a:schemeClr val="tx1"/>
                </a:solidFill>
              </a:rPr>
              <a:t>hort</a:t>
            </a:r>
            <a:r>
              <a:rPr lang="zh-CN" altLang="en-US" dirty="0">
                <a:solidFill>
                  <a:schemeClr val="tx1"/>
                </a:solidFill>
              </a:rPr>
              <a:t>：收钱卖出一个权力</a:t>
            </a:r>
            <a:endParaRPr lang="en-US" dirty="0">
              <a:solidFill>
                <a:schemeClr val="tx1"/>
              </a:solidFill>
            </a:endParaRPr>
          </a:p>
          <a:p>
            <a:r>
              <a:rPr lang="en-US" dirty="0"/>
              <a:t>Long</a:t>
            </a:r>
            <a:r>
              <a:rPr lang="zh-CN" altLang="en-US" dirty="0"/>
              <a:t> </a:t>
            </a:r>
            <a:r>
              <a:rPr lang="en-US" altLang="zh-CN" dirty="0"/>
              <a:t>call:</a:t>
            </a:r>
            <a:r>
              <a:rPr lang="zh-CN" altLang="en-US" dirty="0"/>
              <a:t>花钱（吃饭洗桑拿）获得一个买资产（买可乐）的权力</a:t>
            </a:r>
            <a:endParaRPr lang="en-US" altLang="zh-CN" dirty="0"/>
          </a:p>
          <a:p>
            <a:r>
              <a:rPr lang="en-US" altLang="zh-CN" dirty="0"/>
              <a:t>Short call:</a:t>
            </a:r>
            <a:r>
              <a:rPr lang="zh-CN" altLang="en-US" dirty="0"/>
              <a:t>收钱（吃饭洗桑拿）卖出一个买资产（买可乐）的权力</a:t>
            </a:r>
            <a:endParaRPr lang="en-US" altLang="zh-CN" dirty="0"/>
          </a:p>
          <a:p>
            <a:endParaRPr lang="en-US" altLang="zh-CN" dirty="0"/>
          </a:p>
          <a:p>
            <a:endParaRPr lang="en-US" altLang="zh-CN" dirty="0"/>
          </a:p>
          <a:p>
            <a:endParaRPr lang="en-US" altLang="zh-CN" dirty="0"/>
          </a:p>
          <a:p>
            <a:r>
              <a:rPr lang="en-US" altLang="zh-CN" dirty="0">
                <a:solidFill>
                  <a:srgbClr val="FF0000"/>
                </a:solidFill>
              </a:rPr>
              <a:t>Option premium</a:t>
            </a:r>
            <a:r>
              <a:rPr lang="en-US" altLang="zh-CN" dirty="0"/>
              <a:t>: t</a:t>
            </a:r>
            <a:r>
              <a:rPr lang="en-US" dirty="0"/>
              <a:t>he buyer pays the writer(seller) a sum of money called the </a:t>
            </a:r>
            <a:r>
              <a:rPr lang="en-US" b="1" dirty="0"/>
              <a:t>option premium</a:t>
            </a:r>
            <a:r>
              <a:rPr lang="en-US" dirty="0"/>
              <a:t>, or just the “premium.”</a:t>
            </a:r>
          </a:p>
          <a:p>
            <a:r>
              <a:rPr lang="en-US" altLang="zh-CN" dirty="0"/>
              <a:t>The fixed price at which the underlying asset can be purchased is called the </a:t>
            </a:r>
            <a:r>
              <a:rPr lang="en-US" altLang="zh-CN" dirty="0">
                <a:solidFill>
                  <a:srgbClr val="FF0000"/>
                </a:solidFill>
              </a:rPr>
              <a:t>exercise price </a:t>
            </a:r>
            <a:r>
              <a:rPr lang="en-US" altLang="zh-CN" dirty="0"/>
              <a:t>(also called the “strike price,”  or the “striking price”).</a:t>
            </a:r>
          </a:p>
          <a:p>
            <a:endParaRPr lang="en-US" altLang="zh-CN" dirty="0"/>
          </a:p>
          <a:p>
            <a:endParaRPr lang="en-US" altLang="zh-CN" dirty="0"/>
          </a:p>
          <a:p>
            <a:endParaRPr lang="en-US" altLang="zh-CN"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933F02FE-A9E6-47F2-B6A1-7324813CFA40}"/>
              </a:ext>
            </a:extLst>
          </p:cNvPr>
          <p:cNvGraphicFramePr>
            <a:graphicFrameLocks noGrp="1"/>
          </p:cNvGraphicFramePr>
          <p:nvPr>
            <p:extLst>
              <p:ext uri="{D42A27DB-BD31-4B8C-83A1-F6EECF244321}">
                <p14:modId xmlns:p14="http://schemas.microsoft.com/office/powerpoint/2010/main" val="791601908"/>
              </p:ext>
            </p:extLst>
          </p:nvPr>
        </p:nvGraphicFramePr>
        <p:xfrm>
          <a:off x="1029625" y="4181634"/>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34738448"/>
                    </a:ext>
                  </a:extLst>
                </a:gridCol>
                <a:gridCol w="2709333">
                  <a:extLst>
                    <a:ext uri="{9D8B030D-6E8A-4147-A177-3AD203B41FA5}">
                      <a16:colId xmlns:a16="http://schemas.microsoft.com/office/drawing/2014/main" val="3119975736"/>
                    </a:ext>
                  </a:extLst>
                </a:gridCol>
                <a:gridCol w="2709333">
                  <a:extLst>
                    <a:ext uri="{9D8B030D-6E8A-4147-A177-3AD203B41FA5}">
                      <a16:colId xmlns:a16="http://schemas.microsoft.com/office/drawing/2014/main" val="4057656665"/>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2852345688"/>
                  </a:ext>
                </a:extLst>
              </a:tr>
              <a:tr h="370840">
                <a:tc>
                  <a:txBody>
                    <a:bodyPr/>
                    <a:lstStyle/>
                    <a:p>
                      <a:r>
                        <a:rPr lang="zh-CN" altLang="en-US" dirty="0"/>
                        <a:t>我</a:t>
                      </a:r>
                      <a:endParaRPr lang="en-US" dirty="0"/>
                    </a:p>
                  </a:txBody>
                  <a:tcPr/>
                </a:tc>
                <a:tc>
                  <a:txBody>
                    <a:bodyPr/>
                    <a:lstStyle/>
                    <a:p>
                      <a:r>
                        <a:rPr lang="en-US" altLang="zh-CN" dirty="0"/>
                        <a:t>Call buyer/</a:t>
                      </a:r>
                      <a:r>
                        <a:rPr lang="en-US" altLang="zh-CN" dirty="0">
                          <a:solidFill>
                            <a:srgbClr val="FF0000"/>
                          </a:solidFill>
                        </a:rPr>
                        <a:t>long call</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1662723549"/>
                  </a:ext>
                </a:extLst>
              </a:tr>
              <a:tr h="370840">
                <a:tc>
                  <a:txBody>
                    <a:bodyPr/>
                    <a:lstStyle/>
                    <a:p>
                      <a:r>
                        <a:rPr lang="zh-CN" altLang="en-US" dirty="0"/>
                        <a:t>杂货店老板</a:t>
                      </a:r>
                      <a:endParaRPr lang="en-US" dirty="0"/>
                    </a:p>
                  </a:txBody>
                  <a:tcPr/>
                </a:tc>
                <a:tc>
                  <a:txBody>
                    <a:bodyPr/>
                    <a:lstStyle/>
                    <a:p>
                      <a:endParaRPr lang="en-US" dirty="0"/>
                    </a:p>
                  </a:txBody>
                  <a:tcPr/>
                </a:tc>
                <a:tc>
                  <a:txBody>
                    <a:bodyPr/>
                    <a:lstStyle/>
                    <a:p>
                      <a:r>
                        <a:rPr lang="en-US" altLang="zh-CN" dirty="0"/>
                        <a:t>Call seller/</a:t>
                      </a:r>
                      <a:r>
                        <a:rPr lang="en-US" altLang="zh-CN" dirty="0">
                          <a:solidFill>
                            <a:srgbClr val="FF0000"/>
                          </a:solidFill>
                        </a:rPr>
                        <a:t>short call</a:t>
                      </a:r>
                      <a:endParaRPr lang="en-US" dirty="0">
                        <a:solidFill>
                          <a:srgbClr val="FF0000"/>
                        </a:solidFill>
                      </a:endParaRPr>
                    </a:p>
                  </a:txBody>
                  <a:tcPr/>
                </a:tc>
                <a:extLst>
                  <a:ext uri="{0D108BD9-81ED-4DB2-BD59-A6C34878D82A}">
                    <a16:rowId xmlns:a16="http://schemas.microsoft.com/office/drawing/2014/main" val="2321793302"/>
                  </a:ext>
                </a:extLst>
              </a:tr>
            </a:tbl>
          </a:graphicData>
        </a:graphic>
      </p:graphicFrame>
    </p:spTree>
    <p:extLst>
      <p:ext uri="{BB962C8B-B14F-4D97-AF65-F5344CB8AC3E}">
        <p14:creationId xmlns:p14="http://schemas.microsoft.com/office/powerpoint/2010/main" val="9454445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00CD-254A-4A31-8871-51870AC43C86}"/>
              </a:ext>
            </a:extLst>
          </p:cNvPr>
          <p:cNvSpPr>
            <a:spLocks noGrp="1"/>
          </p:cNvSpPr>
          <p:nvPr>
            <p:ph type="title"/>
          </p:nvPr>
        </p:nvSpPr>
        <p:spPr/>
        <p:txBody>
          <a:bodyPr/>
          <a:lstStyle/>
          <a:p>
            <a:r>
              <a:rPr lang="en-US" sz="4000"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98371D75-5726-44FF-9C53-CF8BBD3F53D7}"/>
              </a:ext>
            </a:extLst>
          </p:cNvPr>
          <p:cNvSpPr>
            <a:spLocks noGrp="1"/>
          </p:cNvSpPr>
          <p:nvPr>
            <p:ph idx="1"/>
          </p:nvPr>
        </p:nvSpPr>
        <p:spPr/>
        <p:txBody>
          <a:bodyPr/>
          <a:lstStyle/>
          <a:p>
            <a:r>
              <a:rPr lang="en-US" altLang="zh-CN" dirty="0"/>
              <a:t>Payoff and profit of call option</a:t>
            </a:r>
          </a:p>
          <a:p>
            <a:endParaRPr lang="en-US" dirty="0"/>
          </a:p>
        </p:txBody>
      </p:sp>
      <p:pic>
        <p:nvPicPr>
          <p:cNvPr id="5" name="Picture 4">
            <a:extLst>
              <a:ext uri="{FF2B5EF4-FFF2-40B4-BE49-F238E27FC236}">
                <a16:creationId xmlns:a16="http://schemas.microsoft.com/office/drawing/2014/main" id="{1D5D72DB-0BD7-4CA5-BC19-AE4F30456952}"/>
              </a:ext>
            </a:extLst>
          </p:cNvPr>
          <p:cNvPicPr>
            <a:picLocks noChangeAspect="1"/>
          </p:cNvPicPr>
          <p:nvPr/>
        </p:nvPicPr>
        <p:blipFill>
          <a:blip r:embed="rId2"/>
          <a:stretch>
            <a:fillRect/>
          </a:stretch>
        </p:blipFill>
        <p:spPr>
          <a:xfrm>
            <a:off x="1238249" y="2852057"/>
            <a:ext cx="3203121" cy="3864082"/>
          </a:xfrm>
          <a:prstGeom prst="rect">
            <a:avLst/>
          </a:prstGeom>
        </p:spPr>
      </p:pic>
      <p:pic>
        <p:nvPicPr>
          <p:cNvPr id="7" name="Picture 6">
            <a:extLst>
              <a:ext uri="{FF2B5EF4-FFF2-40B4-BE49-F238E27FC236}">
                <a16:creationId xmlns:a16="http://schemas.microsoft.com/office/drawing/2014/main" id="{F2CB171A-5AF5-40C4-8091-43264F6014C5}"/>
              </a:ext>
            </a:extLst>
          </p:cNvPr>
          <p:cNvPicPr>
            <a:picLocks noChangeAspect="1"/>
          </p:cNvPicPr>
          <p:nvPr/>
        </p:nvPicPr>
        <p:blipFill>
          <a:blip r:embed="rId3"/>
          <a:stretch>
            <a:fillRect/>
          </a:stretch>
        </p:blipFill>
        <p:spPr>
          <a:xfrm>
            <a:off x="5002285" y="2805194"/>
            <a:ext cx="3203121" cy="3927636"/>
          </a:xfrm>
          <a:prstGeom prst="rect">
            <a:avLst/>
          </a:prstGeom>
        </p:spPr>
      </p:pic>
    </p:spTree>
    <p:extLst>
      <p:ext uri="{BB962C8B-B14F-4D97-AF65-F5344CB8AC3E}">
        <p14:creationId xmlns:p14="http://schemas.microsoft.com/office/powerpoint/2010/main" val="29057306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B14E-6C89-44B2-997A-D533828A5927}"/>
              </a:ext>
            </a:extLst>
          </p:cNvPr>
          <p:cNvSpPr>
            <a:spLocks noGrp="1"/>
          </p:cNvSpPr>
          <p:nvPr>
            <p:ph type="title"/>
          </p:nvPr>
        </p:nvSpPr>
        <p:spPr/>
        <p:txBody>
          <a:bodyPr/>
          <a:lstStyle/>
          <a:p>
            <a:r>
              <a:rPr lang="en-US" sz="4000"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3ECD996B-BC89-4834-BB58-AC2340B223D3}"/>
              </a:ext>
            </a:extLst>
          </p:cNvPr>
          <p:cNvSpPr>
            <a:spLocks noGrp="1"/>
          </p:cNvSpPr>
          <p:nvPr>
            <p:ph idx="1"/>
          </p:nvPr>
        </p:nvSpPr>
        <p:spPr/>
        <p:txBody>
          <a:bodyPr/>
          <a:lstStyle/>
          <a:p>
            <a:r>
              <a:rPr lang="en-US" dirty="0"/>
              <a:t>Payoff of call option</a:t>
            </a:r>
          </a:p>
          <a:p>
            <a:pPr lvl="1"/>
            <a:r>
              <a:rPr lang="en-US" dirty="0"/>
              <a:t>Long call = MAX (S</a:t>
            </a:r>
            <a:r>
              <a:rPr lang="en-US" baseline="-25000" dirty="0"/>
              <a:t>T</a:t>
            </a:r>
            <a:r>
              <a:rPr lang="en-US" dirty="0"/>
              <a:t>-X,0)</a:t>
            </a:r>
          </a:p>
          <a:p>
            <a:pPr lvl="1"/>
            <a:r>
              <a:rPr lang="en-US" dirty="0"/>
              <a:t>Short call = - MAX (S</a:t>
            </a:r>
            <a:r>
              <a:rPr lang="en-US" baseline="-25000" dirty="0"/>
              <a:t>T</a:t>
            </a:r>
            <a:r>
              <a:rPr lang="en-US" dirty="0"/>
              <a:t>-X,0)</a:t>
            </a:r>
          </a:p>
          <a:p>
            <a:endParaRPr lang="en-US" dirty="0"/>
          </a:p>
          <a:p>
            <a:r>
              <a:rPr lang="en-US" dirty="0"/>
              <a:t>Profit of call option</a:t>
            </a:r>
          </a:p>
          <a:p>
            <a:pPr lvl="1"/>
            <a:r>
              <a:rPr lang="en-US" dirty="0"/>
              <a:t>Long call = MAX (S</a:t>
            </a:r>
            <a:r>
              <a:rPr lang="en-US" baseline="-25000" dirty="0"/>
              <a:t>T</a:t>
            </a:r>
            <a:r>
              <a:rPr lang="en-US" dirty="0"/>
              <a:t>-X,0) – C</a:t>
            </a:r>
          </a:p>
          <a:p>
            <a:pPr lvl="1"/>
            <a:r>
              <a:rPr lang="en-US" dirty="0"/>
              <a:t>Short call = - MAX (S</a:t>
            </a:r>
            <a:r>
              <a:rPr lang="en-US" baseline="-25000" dirty="0"/>
              <a:t>T</a:t>
            </a:r>
            <a:r>
              <a:rPr lang="en-US" dirty="0"/>
              <a:t>-X,0) + C</a:t>
            </a:r>
          </a:p>
          <a:p>
            <a:endParaRPr lang="en-US" dirty="0"/>
          </a:p>
          <a:p>
            <a:endParaRPr lang="en-US" dirty="0"/>
          </a:p>
        </p:txBody>
      </p:sp>
    </p:spTree>
    <p:extLst>
      <p:ext uri="{BB962C8B-B14F-4D97-AF65-F5344CB8AC3E}">
        <p14:creationId xmlns:p14="http://schemas.microsoft.com/office/powerpoint/2010/main" val="7881190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2D5C-0BCB-4204-880D-B8CFE7F77D6E}"/>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91D403FB-8075-4E19-B84A-D37BB626F210}"/>
              </a:ext>
            </a:extLst>
          </p:cNvPr>
          <p:cNvSpPr>
            <a:spLocks noGrp="1"/>
          </p:cNvSpPr>
          <p:nvPr>
            <p:ph idx="1"/>
          </p:nvPr>
        </p:nvSpPr>
        <p:spPr/>
        <p:txBody>
          <a:bodyPr>
            <a:normAutofit/>
          </a:bodyPr>
          <a:lstStyle/>
          <a:p>
            <a:r>
              <a:rPr lang="en-US" dirty="0"/>
              <a:t>Consider a call option selling for $7 in which the exercise price is $100 and the price of the underlying is $98.</a:t>
            </a:r>
          </a:p>
          <a:p>
            <a:pPr lvl="1"/>
            <a:r>
              <a:rPr lang="en-US" dirty="0"/>
              <a:t>1 Determine the value at expiration and the profit for a call buyer under the following outcomes:</a:t>
            </a:r>
          </a:p>
          <a:p>
            <a:pPr lvl="2"/>
            <a:r>
              <a:rPr lang="en-US" dirty="0"/>
              <a:t>A The price of the underlying at expiration is $102.</a:t>
            </a:r>
          </a:p>
          <a:p>
            <a:pPr lvl="2"/>
            <a:r>
              <a:rPr lang="en-US" dirty="0"/>
              <a:t>B The price of the underlying at expiration is $94.</a:t>
            </a:r>
          </a:p>
          <a:p>
            <a:pPr lvl="1"/>
            <a:r>
              <a:rPr lang="en-US" dirty="0"/>
              <a:t>2 Determine the value at expiration and the profit for a call seller under the following outcomes:</a:t>
            </a:r>
          </a:p>
          <a:p>
            <a:pPr lvl="2"/>
            <a:r>
              <a:rPr lang="en-US" dirty="0"/>
              <a:t>A The price of the underlying at expiration is $91.</a:t>
            </a:r>
          </a:p>
          <a:p>
            <a:pPr lvl="2"/>
            <a:r>
              <a:rPr lang="en-US" dirty="0"/>
              <a:t>B The price of the underlying at expiration is $101.</a:t>
            </a:r>
          </a:p>
        </p:txBody>
      </p:sp>
    </p:spTree>
    <p:extLst>
      <p:ext uri="{BB962C8B-B14F-4D97-AF65-F5344CB8AC3E}">
        <p14:creationId xmlns:p14="http://schemas.microsoft.com/office/powerpoint/2010/main" val="28422506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BBB8-F9A3-4D6E-A3A9-7A92326E9B62}"/>
              </a:ext>
            </a:extLst>
          </p:cNvPr>
          <p:cNvSpPr>
            <a:spLocks noGrp="1"/>
          </p:cNvSpPr>
          <p:nvPr>
            <p:ph type="title"/>
          </p:nvPr>
        </p:nvSpPr>
        <p:spPr/>
        <p:txBody>
          <a:bodyPr/>
          <a:lstStyle/>
          <a:p>
            <a:r>
              <a:rPr lang="en-US" sz="4000" dirty="0"/>
              <a:t>Option Contracts</a:t>
            </a:r>
            <a:br>
              <a:rPr lang="en-US" dirty="0"/>
            </a:br>
            <a:r>
              <a:rPr lang="en-US" dirty="0"/>
              <a:t>Put Option</a:t>
            </a:r>
          </a:p>
        </p:txBody>
      </p:sp>
      <p:sp>
        <p:nvSpPr>
          <p:cNvPr id="3" name="Content Placeholder 2">
            <a:extLst>
              <a:ext uri="{FF2B5EF4-FFF2-40B4-BE49-F238E27FC236}">
                <a16:creationId xmlns:a16="http://schemas.microsoft.com/office/drawing/2014/main" id="{D71F0363-BDC3-4332-9C11-2C458A5170A2}"/>
              </a:ext>
            </a:extLst>
          </p:cNvPr>
          <p:cNvSpPr>
            <a:spLocks noGrp="1"/>
          </p:cNvSpPr>
          <p:nvPr>
            <p:ph idx="1"/>
          </p:nvPr>
        </p:nvSpPr>
        <p:spPr/>
        <p:txBody>
          <a:bodyPr/>
          <a:lstStyle/>
          <a:p>
            <a:r>
              <a:rPr lang="en-US" dirty="0"/>
              <a:t>The </a:t>
            </a:r>
            <a:r>
              <a:rPr lang="en-US" dirty="0">
                <a:solidFill>
                  <a:srgbClr val="FF0000"/>
                </a:solidFill>
              </a:rPr>
              <a:t>right to sell </a:t>
            </a:r>
            <a:r>
              <a:rPr lang="en-US" dirty="0"/>
              <a:t>is another type of option, referred to as </a:t>
            </a:r>
            <a:r>
              <a:rPr lang="en-US" dirty="0">
                <a:solidFill>
                  <a:srgbClr val="FF0000"/>
                </a:solidFill>
              </a:rPr>
              <a:t>a </a:t>
            </a:r>
            <a:r>
              <a:rPr lang="en-US" b="1" dirty="0">
                <a:solidFill>
                  <a:srgbClr val="FF0000"/>
                </a:solidFill>
              </a:rPr>
              <a:t>put </a:t>
            </a:r>
            <a:r>
              <a:rPr lang="en-US" dirty="0">
                <a:solidFill>
                  <a:srgbClr val="FF0000"/>
                </a:solidFill>
              </a:rPr>
              <a:t>or </a:t>
            </a:r>
            <a:r>
              <a:rPr lang="en-US" b="1" dirty="0">
                <a:solidFill>
                  <a:srgbClr val="FF0000"/>
                </a:solidFill>
              </a:rPr>
              <a:t>put option</a:t>
            </a:r>
            <a:r>
              <a:rPr lang="en-US" dirty="0"/>
              <a:t>.</a:t>
            </a:r>
          </a:p>
          <a:p>
            <a:r>
              <a:rPr lang="en-US" dirty="0"/>
              <a:t>Long:</a:t>
            </a:r>
            <a:r>
              <a:rPr lang="zh-CN" altLang="en-US" dirty="0"/>
              <a:t>花钱获得一个权力</a:t>
            </a:r>
            <a:endParaRPr lang="en-US" altLang="zh-CN" dirty="0"/>
          </a:p>
          <a:p>
            <a:r>
              <a:rPr lang="en-US" dirty="0"/>
              <a:t>S</a:t>
            </a:r>
            <a:r>
              <a:rPr lang="en-US" altLang="zh-CN" dirty="0"/>
              <a:t>hort:</a:t>
            </a:r>
            <a:r>
              <a:rPr lang="zh-CN" altLang="en-US" dirty="0"/>
              <a:t>收钱卖出一个权力</a:t>
            </a:r>
            <a:endParaRPr lang="en-US" dirty="0"/>
          </a:p>
          <a:p>
            <a:r>
              <a:rPr lang="en-US" dirty="0"/>
              <a:t>Long</a:t>
            </a:r>
            <a:r>
              <a:rPr lang="zh-CN" altLang="en-US" dirty="0"/>
              <a:t> </a:t>
            </a:r>
            <a:r>
              <a:rPr lang="en-US" altLang="zh-CN" dirty="0"/>
              <a:t>put:</a:t>
            </a:r>
            <a:r>
              <a:rPr lang="zh-CN" altLang="en-US" dirty="0"/>
              <a:t>花钱（喝酒）买入一个卖资产（卖可乐）的权力</a:t>
            </a:r>
            <a:endParaRPr lang="en-US" altLang="zh-CN" dirty="0"/>
          </a:p>
          <a:p>
            <a:r>
              <a:rPr lang="en-US" altLang="zh-CN" dirty="0"/>
              <a:t>Short put:</a:t>
            </a:r>
            <a:r>
              <a:rPr lang="zh-CN" altLang="en-US" dirty="0"/>
              <a:t>收钱（喝酒）卖出一个卖资产（卖可乐）的权力</a:t>
            </a:r>
            <a:endParaRPr lang="en-US" altLang="zh-CN" dirty="0"/>
          </a:p>
          <a:p>
            <a:endParaRPr lang="en-US" altLang="zh-CN" dirty="0"/>
          </a:p>
          <a:p>
            <a:endParaRPr lang="en-US" dirty="0"/>
          </a:p>
        </p:txBody>
      </p:sp>
      <p:graphicFrame>
        <p:nvGraphicFramePr>
          <p:cNvPr id="4" name="Table 3">
            <a:extLst>
              <a:ext uri="{FF2B5EF4-FFF2-40B4-BE49-F238E27FC236}">
                <a16:creationId xmlns:a16="http://schemas.microsoft.com/office/drawing/2014/main" id="{E14D4759-0B48-4A5F-B200-D37B3F27A0C4}"/>
              </a:ext>
            </a:extLst>
          </p:cNvPr>
          <p:cNvGraphicFramePr>
            <a:graphicFrameLocks noGrp="1"/>
          </p:cNvGraphicFramePr>
          <p:nvPr>
            <p:extLst>
              <p:ext uri="{D42A27DB-BD31-4B8C-83A1-F6EECF244321}">
                <p14:modId xmlns:p14="http://schemas.microsoft.com/office/powerpoint/2010/main" val="2587890676"/>
              </p:ext>
            </p:extLst>
          </p:nvPr>
        </p:nvGraphicFramePr>
        <p:xfrm>
          <a:off x="1029625" y="428385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58434007"/>
                    </a:ext>
                  </a:extLst>
                </a:gridCol>
                <a:gridCol w="2709333">
                  <a:extLst>
                    <a:ext uri="{9D8B030D-6E8A-4147-A177-3AD203B41FA5}">
                      <a16:colId xmlns:a16="http://schemas.microsoft.com/office/drawing/2014/main" val="3612377850"/>
                    </a:ext>
                  </a:extLst>
                </a:gridCol>
                <a:gridCol w="2709333">
                  <a:extLst>
                    <a:ext uri="{9D8B030D-6E8A-4147-A177-3AD203B41FA5}">
                      <a16:colId xmlns:a16="http://schemas.microsoft.com/office/drawing/2014/main" val="1828179243"/>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1115694505"/>
                  </a:ext>
                </a:extLst>
              </a:tr>
              <a:tr h="370840">
                <a:tc>
                  <a:txBody>
                    <a:bodyPr/>
                    <a:lstStyle/>
                    <a:p>
                      <a:r>
                        <a:rPr lang="zh-CN" altLang="en-US" dirty="0"/>
                        <a:t>杂货店老板</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put buyer/</a:t>
                      </a:r>
                      <a:r>
                        <a:rPr lang="en-US" altLang="zh-CN" dirty="0">
                          <a:solidFill>
                            <a:srgbClr val="FF0000"/>
                          </a:solidFill>
                        </a:rPr>
                        <a:t>long put</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2485223073"/>
                  </a:ext>
                </a:extLst>
              </a:tr>
              <a:tr h="370840">
                <a:tc>
                  <a:txBody>
                    <a:bodyPr/>
                    <a:lstStyle/>
                    <a:p>
                      <a:r>
                        <a:rPr lang="zh-CN" altLang="en-US" dirty="0"/>
                        <a:t>小柏</a:t>
                      </a:r>
                      <a:endParaRPr lang="en-US" dirty="0"/>
                    </a:p>
                  </a:txBody>
                  <a:tcPr/>
                </a:tc>
                <a:tc>
                  <a:txBody>
                    <a:bodyPr/>
                    <a:lstStyle/>
                    <a:p>
                      <a:endParaRPr lang="en-US" dirty="0"/>
                    </a:p>
                  </a:txBody>
                  <a:tcPr/>
                </a:tc>
                <a:tc>
                  <a:txBody>
                    <a:bodyPr/>
                    <a:lstStyle/>
                    <a:p>
                      <a:r>
                        <a:rPr lang="en-US" altLang="zh-CN" dirty="0"/>
                        <a:t>put</a:t>
                      </a:r>
                      <a:r>
                        <a:rPr lang="en-US" dirty="0"/>
                        <a:t> seller/</a:t>
                      </a:r>
                      <a:r>
                        <a:rPr lang="en-US" dirty="0">
                          <a:solidFill>
                            <a:srgbClr val="FF0000"/>
                          </a:solidFill>
                        </a:rPr>
                        <a:t>short </a:t>
                      </a:r>
                      <a:r>
                        <a:rPr lang="en-US" altLang="zh-CN" dirty="0">
                          <a:solidFill>
                            <a:srgbClr val="FF0000"/>
                          </a:solidFill>
                        </a:rPr>
                        <a:t>put</a:t>
                      </a:r>
                      <a:endParaRPr lang="en-US" dirty="0">
                        <a:solidFill>
                          <a:srgbClr val="FF0000"/>
                        </a:solidFill>
                      </a:endParaRPr>
                    </a:p>
                  </a:txBody>
                  <a:tcPr/>
                </a:tc>
                <a:extLst>
                  <a:ext uri="{0D108BD9-81ED-4DB2-BD59-A6C34878D82A}">
                    <a16:rowId xmlns:a16="http://schemas.microsoft.com/office/drawing/2014/main" val="598343661"/>
                  </a:ext>
                </a:extLst>
              </a:tr>
            </a:tbl>
          </a:graphicData>
        </a:graphic>
      </p:graphicFrame>
    </p:spTree>
    <p:extLst>
      <p:ext uri="{BB962C8B-B14F-4D97-AF65-F5344CB8AC3E}">
        <p14:creationId xmlns:p14="http://schemas.microsoft.com/office/powerpoint/2010/main" val="3529368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17E6-4169-44D7-ADCE-3B9EA049664F}"/>
              </a:ext>
            </a:extLst>
          </p:cNvPr>
          <p:cNvSpPr>
            <a:spLocks noGrp="1"/>
          </p:cNvSpPr>
          <p:nvPr>
            <p:ph type="title"/>
          </p:nvPr>
        </p:nvSpPr>
        <p:spPr/>
        <p:txBody>
          <a:bodyPr>
            <a:normAutofit/>
          </a:bodyPr>
          <a:lstStyle/>
          <a:p>
            <a:r>
              <a:rPr lang="en-US" sz="4000" dirty="0"/>
              <a:t>Basic Derivative Concepts</a:t>
            </a:r>
          </a:p>
        </p:txBody>
      </p:sp>
      <p:sp>
        <p:nvSpPr>
          <p:cNvPr id="3" name="Content Placeholder 2">
            <a:extLst>
              <a:ext uri="{FF2B5EF4-FFF2-40B4-BE49-F238E27FC236}">
                <a16:creationId xmlns:a16="http://schemas.microsoft.com/office/drawing/2014/main" id="{8ABE3BEB-A5DB-4FEF-8C80-E8CB9E0F80E1}"/>
              </a:ext>
            </a:extLst>
          </p:cNvPr>
          <p:cNvSpPr>
            <a:spLocks noGrp="1"/>
          </p:cNvSpPr>
          <p:nvPr>
            <p:ph idx="1"/>
          </p:nvPr>
        </p:nvSpPr>
        <p:spPr/>
        <p:txBody>
          <a:bodyPr>
            <a:normAutofit/>
          </a:bodyPr>
          <a:lstStyle/>
          <a:p>
            <a:r>
              <a:rPr lang="en-US" sz="2000" dirty="0"/>
              <a:t>A </a:t>
            </a:r>
            <a:r>
              <a:rPr lang="en-US" sz="2000" dirty="0">
                <a:solidFill>
                  <a:srgbClr val="FF0000"/>
                </a:solidFill>
              </a:rPr>
              <a:t>forward</a:t>
            </a:r>
            <a:r>
              <a:rPr lang="en-US" sz="2000" dirty="0"/>
              <a:t> contract is an over-the-counter derivative contract in which two parties agree that one party, the buyer, will purchase an underlying asset from the other party, the seller, at a later date at a fixed price they agree upon when the contract is signed.</a:t>
            </a:r>
          </a:p>
          <a:p>
            <a:r>
              <a:rPr lang="en-US" sz="2000" dirty="0"/>
              <a:t>A </a:t>
            </a:r>
            <a:r>
              <a:rPr lang="en-US" sz="2000" dirty="0">
                <a:solidFill>
                  <a:srgbClr val="FF0000"/>
                </a:solidFill>
              </a:rPr>
              <a:t>futures</a:t>
            </a:r>
            <a:r>
              <a:rPr lang="en-US" sz="2000" dirty="0"/>
              <a:t> contract is a standardized derivative contract created and traded on a futures exchange in which two parties agree that one party, the buyer, will purchase an underlying asset from the other party, the seller, at a later date at a price agreed upon by the two parties when the contract is initiated and in which there is a daily settling of gains and losses and a credit guarantee by the futures exchange through its clearinghouse</a:t>
            </a:r>
          </a:p>
        </p:txBody>
      </p:sp>
    </p:spTree>
    <p:extLst>
      <p:ext uri="{BB962C8B-B14F-4D97-AF65-F5344CB8AC3E}">
        <p14:creationId xmlns:p14="http://schemas.microsoft.com/office/powerpoint/2010/main" val="24245971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D3CE-5D99-492F-A653-6E09D2CF90F4}"/>
              </a:ext>
            </a:extLst>
          </p:cNvPr>
          <p:cNvSpPr>
            <a:spLocks noGrp="1"/>
          </p:cNvSpPr>
          <p:nvPr>
            <p:ph type="title"/>
          </p:nvPr>
        </p:nvSpPr>
        <p:spPr/>
        <p:txBody>
          <a:bodyPr/>
          <a:lstStyle/>
          <a:p>
            <a:r>
              <a:rPr lang="en-US" sz="4000" dirty="0"/>
              <a:t>Option Contracts</a:t>
            </a:r>
            <a:br>
              <a:rPr lang="en-US" sz="4000" dirty="0"/>
            </a:br>
            <a:r>
              <a:rPr lang="en-US" dirty="0"/>
              <a:t>Put Option</a:t>
            </a:r>
          </a:p>
        </p:txBody>
      </p:sp>
      <p:sp>
        <p:nvSpPr>
          <p:cNvPr id="3" name="Content Placeholder 2">
            <a:extLst>
              <a:ext uri="{FF2B5EF4-FFF2-40B4-BE49-F238E27FC236}">
                <a16:creationId xmlns:a16="http://schemas.microsoft.com/office/drawing/2014/main" id="{FB6E5810-2BA6-477A-9AD6-7D888364941C}"/>
              </a:ext>
            </a:extLst>
          </p:cNvPr>
          <p:cNvSpPr>
            <a:spLocks noGrp="1"/>
          </p:cNvSpPr>
          <p:nvPr>
            <p:ph idx="1"/>
          </p:nvPr>
        </p:nvSpPr>
        <p:spPr/>
        <p:txBody>
          <a:bodyPr/>
          <a:lstStyle/>
          <a:p>
            <a:r>
              <a:rPr lang="en-US" altLang="zh-CN" dirty="0"/>
              <a:t>Payoff and profit of put option</a:t>
            </a:r>
          </a:p>
          <a:p>
            <a:endParaRPr lang="en-US" dirty="0"/>
          </a:p>
        </p:txBody>
      </p:sp>
      <p:pic>
        <p:nvPicPr>
          <p:cNvPr id="5" name="Picture 4">
            <a:extLst>
              <a:ext uri="{FF2B5EF4-FFF2-40B4-BE49-F238E27FC236}">
                <a16:creationId xmlns:a16="http://schemas.microsoft.com/office/drawing/2014/main" id="{F90C3317-A9DF-4675-BFCF-76F910EA0CB0}"/>
              </a:ext>
            </a:extLst>
          </p:cNvPr>
          <p:cNvPicPr>
            <a:picLocks noChangeAspect="1"/>
          </p:cNvPicPr>
          <p:nvPr/>
        </p:nvPicPr>
        <p:blipFill>
          <a:blip r:embed="rId2"/>
          <a:stretch>
            <a:fillRect/>
          </a:stretch>
        </p:blipFill>
        <p:spPr>
          <a:xfrm>
            <a:off x="1128625" y="2719315"/>
            <a:ext cx="3578745" cy="4138685"/>
          </a:xfrm>
          <a:prstGeom prst="rect">
            <a:avLst/>
          </a:prstGeom>
        </p:spPr>
      </p:pic>
      <p:pic>
        <p:nvPicPr>
          <p:cNvPr id="7" name="Picture 6">
            <a:extLst>
              <a:ext uri="{FF2B5EF4-FFF2-40B4-BE49-F238E27FC236}">
                <a16:creationId xmlns:a16="http://schemas.microsoft.com/office/drawing/2014/main" id="{20163CB9-6489-4323-BFA5-6C6A5AC09752}"/>
              </a:ext>
            </a:extLst>
          </p:cNvPr>
          <p:cNvPicPr>
            <a:picLocks noChangeAspect="1"/>
          </p:cNvPicPr>
          <p:nvPr/>
        </p:nvPicPr>
        <p:blipFill>
          <a:blip r:embed="rId3"/>
          <a:stretch>
            <a:fillRect/>
          </a:stretch>
        </p:blipFill>
        <p:spPr>
          <a:xfrm>
            <a:off x="5158661" y="2719315"/>
            <a:ext cx="3578745" cy="4138684"/>
          </a:xfrm>
          <a:prstGeom prst="rect">
            <a:avLst/>
          </a:prstGeom>
        </p:spPr>
      </p:pic>
    </p:spTree>
    <p:extLst>
      <p:ext uri="{BB962C8B-B14F-4D97-AF65-F5344CB8AC3E}">
        <p14:creationId xmlns:p14="http://schemas.microsoft.com/office/powerpoint/2010/main" val="2597609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705B-800B-405C-AEEB-F97882457E8D}"/>
              </a:ext>
            </a:extLst>
          </p:cNvPr>
          <p:cNvSpPr>
            <a:spLocks noGrp="1"/>
          </p:cNvSpPr>
          <p:nvPr>
            <p:ph type="title"/>
          </p:nvPr>
        </p:nvSpPr>
        <p:spPr/>
        <p:txBody>
          <a:bodyPr/>
          <a:lstStyle/>
          <a:p>
            <a:r>
              <a:rPr lang="en-US" sz="4000" dirty="0"/>
              <a:t>Option Contracts</a:t>
            </a:r>
            <a:br>
              <a:rPr lang="en-US" sz="4000" dirty="0"/>
            </a:br>
            <a:r>
              <a:rPr lang="en-US" dirty="0"/>
              <a:t>Put Option</a:t>
            </a:r>
          </a:p>
        </p:txBody>
      </p:sp>
      <p:sp>
        <p:nvSpPr>
          <p:cNvPr id="3" name="Content Placeholder 2">
            <a:extLst>
              <a:ext uri="{FF2B5EF4-FFF2-40B4-BE49-F238E27FC236}">
                <a16:creationId xmlns:a16="http://schemas.microsoft.com/office/drawing/2014/main" id="{860738EE-12EC-4D61-87AB-E384ADF5E9D4}"/>
              </a:ext>
            </a:extLst>
          </p:cNvPr>
          <p:cNvSpPr>
            <a:spLocks noGrp="1"/>
          </p:cNvSpPr>
          <p:nvPr>
            <p:ph idx="1"/>
          </p:nvPr>
        </p:nvSpPr>
        <p:spPr/>
        <p:txBody>
          <a:bodyPr/>
          <a:lstStyle/>
          <a:p>
            <a:r>
              <a:rPr lang="en-US" dirty="0"/>
              <a:t>Payoff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a:t>
            </a:r>
          </a:p>
          <a:p>
            <a:pPr lvl="1"/>
            <a:r>
              <a:rPr lang="en-US" dirty="0"/>
              <a:t>Short </a:t>
            </a:r>
            <a:r>
              <a:rPr lang="en-US" altLang="zh-CN" dirty="0"/>
              <a:t>put</a:t>
            </a:r>
            <a:r>
              <a:rPr lang="en-US" dirty="0"/>
              <a:t> = - MAX (X-S</a:t>
            </a:r>
            <a:r>
              <a:rPr lang="en-US" baseline="-25000" dirty="0"/>
              <a:t>T</a:t>
            </a:r>
            <a:r>
              <a:rPr lang="en-US" dirty="0"/>
              <a:t>,0)</a:t>
            </a:r>
          </a:p>
          <a:p>
            <a:endParaRPr lang="en-US" dirty="0"/>
          </a:p>
          <a:p>
            <a:r>
              <a:rPr lang="en-US" dirty="0"/>
              <a:t>Profit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 – P</a:t>
            </a:r>
          </a:p>
          <a:p>
            <a:pPr lvl="1"/>
            <a:r>
              <a:rPr lang="en-US" dirty="0"/>
              <a:t>Short </a:t>
            </a:r>
            <a:r>
              <a:rPr lang="en-US" altLang="zh-CN" dirty="0"/>
              <a:t>put</a:t>
            </a:r>
            <a:r>
              <a:rPr lang="en-US" dirty="0"/>
              <a:t> = - MAX (X-S</a:t>
            </a:r>
            <a:r>
              <a:rPr lang="en-US" baseline="-25000" dirty="0"/>
              <a:t>T</a:t>
            </a:r>
            <a:r>
              <a:rPr lang="en-US" dirty="0"/>
              <a:t>,0) + P</a:t>
            </a:r>
          </a:p>
          <a:p>
            <a:endParaRPr lang="en-US" dirty="0"/>
          </a:p>
          <a:p>
            <a:endParaRPr lang="en-US" dirty="0"/>
          </a:p>
        </p:txBody>
      </p:sp>
    </p:spTree>
    <p:extLst>
      <p:ext uri="{BB962C8B-B14F-4D97-AF65-F5344CB8AC3E}">
        <p14:creationId xmlns:p14="http://schemas.microsoft.com/office/powerpoint/2010/main" val="11867714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DC10-90A2-479B-B3E6-0983304E5176}"/>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1707848-DDDD-41EF-9362-0D44DC210E9B}"/>
              </a:ext>
            </a:extLst>
          </p:cNvPr>
          <p:cNvSpPr>
            <a:spLocks noGrp="1"/>
          </p:cNvSpPr>
          <p:nvPr>
            <p:ph idx="1"/>
          </p:nvPr>
        </p:nvSpPr>
        <p:spPr/>
        <p:txBody>
          <a:bodyPr>
            <a:normAutofit/>
          </a:bodyPr>
          <a:lstStyle/>
          <a:p>
            <a:r>
              <a:rPr lang="en-US" dirty="0"/>
              <a:t>Consider a put option selling for $4 in which the exercise price is $60 and the price of the underlying is $62.</a:t>
            </a:r>
          </a:p>
          <a:p>
            <a:pPr lvl="1"/>
            <a:r>
              <a:rPr lang="en-US" dirty="0"/>
              <a:t>1 Determine the value at expiration and the profit for a put buyer under the following outcomes:</a:t>
            </a:r>
          </a:p>
          <a:p>
            <a:pPr lvl="2"/>
            <a:r>
              <a:rPr lang="en-US" dirty="0"/>
              <a:t>A The price of the underlying at expiration is $62.</a:t>
            </a:r>
          </a:p>
          <a:p>
            <a:pPr lvl="2"/>
            <a:r>
              <a:rPr lang="en-US" dirty="0"/>
              <a:t>B The price of the underlying at expiration is $55.</a:t>
            </a:r>
          </a:p>
          <a:p>
            <a:pPr lvl="1"/>
            <a:r>
              <a:rPr lang="en-US" dirty="0"/>
              <a:t>2 Determine the value at expiration and the profit for a put seller under the following outcomes:</a:t>
            </a:r>
          </a:p>
          <a:p>
            <a:pPr lvl="2"/>
            <a:r>
              <a:rPr lang="en-US" dirty="0"/>
              <a:t>A The price of the underlying at expiration is $51.</a:t>
            </a:r>
          </a:p>
          <a:p>
            <a:pPr lvl="2"/>
            <a:r>
              <a:rPr lang="en-US" dirty="0"/>
              <a:t>B The price of the underlying at expiration is $68.</a:t>
            </a:r>
          </a:p>
        </p:txBody>
      </p:sp>
    </p:spTree>
    <p:extLst>
      <p:ext uri="{BB962C8B-B14F-4D97-AF65-F5344CB8AC3E}">
        <p14:creationId xmlns:p14="http://schemas.microsoft.com/office/powerpoint/2010/main" val="36695309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3AE9-B402-437D-BDF5-E4639C896F9C}"/>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1F30AE57-E073-412E-AA42-A9ED1E7418BE}"/>
              </a:ext>
            </a:extLst>
          </p:cNvPr>
          <p:cNvSpPr>
            <a:spLocks noGrp="1"/>
          </p:cNvSpPr>
          <p:nvPr>
            <p:ph idx="1"/>
          </p:nvPr>
        </p:nvSpPr>
        <p:spPr/>
        <p:txBody>
          <a:bodyPr/>
          <a:lstStyle/>
          <a:p>
            <a:r>
              <a:rPr lang="en-US" altLang="zh-CN" dirty="0"/>
              <a:t>Characteristics</a:t>
            </a:r>
            <a:r>
              <a:rPr lang="zh-CN" altLang="en-US" dirty="0"/>
              <a:t>：</a:t>
            </a:r>
            <a:endParaRPr lang="en-US" dirty="0"/>
          </a:p>
          <a:p>
            <a:pPr lvl="1"/>
            <a:r>
              <a:rPr lang="en-US" dirty="0"/>
              <a:t>Options that can be exercised early are referred to as </a:t>
            </a:r>
            <a:r>
              <a:rPr lang="en-US" dirty="0">
                <a:solidFill>
                  <a:srgbClr val="FF0000"/>
                </a:solidFill>
              </a:rPr>
              <a:t>American- style.</a:t>
            </a:r>
          </a:p>
          <a:p>
            <a:pPr lvl="1"/>
            <a:r>
              <a:rPr lang="en-US" dirty="0"/>
              <a:t>Options that can be exercised only at expiration are referred to as </a:t>
            </a:r>
            <a:r>
              <a:rPr lang="en-US" dirty="0">
                <a:solidFill>
                  <a:srgbClr val="FF0000"/>
                </a:solidFill>
              </a:rPr>
              <a:t>European- style.</a:t>
            </a:r>
          </a:p>
          <a:p>
            <a:pPr lvl="1"/>
            <a:r>
              <a:rPr lang="en-US" dirty="0">
                <a:solidFill>
                  <a:schemeClr val="tx1"/>
                </a:solidFill>
              </a:rPr>
              <a:t>Thus, </a:t>
            </a:r>
            <a:r>
              <a:rPr lang="en-US" dirty="0">
                <a:solidFill>
                  <a:srgbClr val="FF0000"/>
                </a:solidFill>
              </a:rPr>
              <a:t>only the short can default</a:t>
            </a:r>
            <a:r>
              <a:rPr lang="en-US" dirty="0">
                <a:solidFill>
                  <a:schemeClr val="tx1"/>
                </a:solidFill>
              </a:rPr>
              <a:t>, which would occur if the long exercises the option and the short fails to do what it is supposed to do.</a:t>
            </a:r>
          </a:p>
          <a:p>
            <a:pPr lvl="1"/>
            <a:r>
              <a:rPr lang="en-US" dirty="0">
                <a:solidFill>
                  <a:schemeClr val="tx1"/>
                </a:solidFill>
              </a:rPr>
              <a:t>A put</a:t>
            </a:r>
            <a:r>
              <a:rPr lang="zh-CN" altLang="en-US" dirty="0">
                <a:solidFill>
                  <a:schemeClr val="tx1"/>
                </a:solidFill>
              </a:rPr>
              <a:t> </a:t>
            </a:r>
            <a:r>
              <a:rPr lang="en-US" altLang="zh-CN" dirty="0">
                <a:solidFill>
                  <a:schemeClr val="tx1"/>
                </a:solidFill>
              </a:rPr>
              <a:t>option is like </a:t>
            </a:r>
            <a:r>
              <a:rPr lang="en-US" altLang="zh-CN" dirty="0">
                <a:solidFill>
                  <a:srgbClr val="FF0000"/>
                </a:solidFill>
              </a:rPr>
              <a:t>insurance</a:t>
            </a:r>
            <a:r>
              <a:rPr lang="en-US" altLang="zh-CN" dirty="0">
                <a:solidFill>
                  <a:schemeClr val="tx1"/>
                </a:solidFill>
              </a:rPr>
              <a:t>.</a:t>
            </a:r>
          </a:p>
          <a:p>
            <a:pPr lvl="1"/>
            <a:endParaRPr lang="en-US" dirty="0">
              <a:solidFill>
                <a:schemeClr val="tx1"/>
              </a:solidFill>
            </a:endParaRPr>
          </a:p>
        </p:txBody>
      </p:sp>
    </p:spTree>
    <p:extLst>
      <p:ext uri="{BB962C8B-B14F-4D97-AF65-F5344CB8AC3E}">
        <p14:creationId xmlns:p14="http://schemas.microsoft.com/office/powerpoint/2010/main" val="1432874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9BE4-C7F7-452C-ABE5-C37933D9A1CD}"/>
              </a:ext>
            </a:extLst>
          </p:cNvPr>
          <p:cNvSpPr>
            <a:spLocks noGrp="1"/>
          </p:cNvSpPr>
          <p:nvPr>
            <p:ph type="title"/>
          </p:nvPr>
        </p:nvSpPr>
        <p:spPr/>
        <p:txBody>
          <a:bodyPr>
            <a:normAutofit/>
          </a:bodyPr>
          <a:lstStyle/>
          <a:p>
            <a:r>
              <a:rPr lang="en-US" sz="4000" dirty="0"/>
              <a:t>Option Contracts</a:t>
            </a:r>
          </a:p>
        </p:txBody>
      </p:sp>
      <p:graphicFrame>
        <p:nvGraphicFramePr>
          <p:cNvPr id="4" name="Content Placeholder 3">
            <a:extLst>
              <a:ext uri="{FF2B5EF4-FFF2-40B4-BE49-F238E27FC236}">
                <a16:creationId xmlns:a16="http://schemas.microsoft.com/office/drawing/2014/main" id="{DA421B02-5890-4A13-94BE-F6CCBE3BDBA4}"/>
              </a:ext>
            </a:extLst>
          </p:cNvPr>
          <p:cNvGraphicFramePr>
            <a:graphicFrameLocks noGrp="1"/>
          </p:cNvGraphicFramePr>
          <p:nvPr>
            <p:ph idx="1"/>
            <p:extLst>
              <p:ext uri="{D42A27DB-BD31-4B8C-83A1-F6EECF244321}">
                <p14:modId xmlns:p14="http://schemas.microsoft.com/office/powerpoint/2010/main" val="1618514112"/>
              </p:ext>
            </p:extLst>
          </p:nvPr>
        </p:nvGraphicFramePr>
        <p:xfrm>
          <a:off x="677863" y="2160588"/>
          <a:ext cx="8596312" cy="1112520"/>
        </p:xfrm>
        <a:graphic>
          <a:graphicData uri="http://schemas.openxmlformats.org/drawingml/2006/table">
            <a:tbl>
              <a:tblPr firstRow="1" bandRow="1">
                <a:tableStyleId>{5C22544A-7EE6-4342-B048-85BDC9FD1C3A}</a:tableStyleId>
              </a:tblPr>
              <a:tblGrid>
                <a:gridCol w="2149078">
                  <a:extLst>
                    <a:ext uri="{9D8B030D-6E8A-4147-A177-3AD203B41FA5}">
                      <a16:colId xmlns:a16="http://schemas.microsoft.com/office/drawing/2014/main" val="3387439509"/>
                    </a:ext>
                  </a:extLst>
                </a:gridCol>
                <a:gridCol w="2149078">
                  <a:extLst>
                    <a:ext uri="{9D8B030D-6E8A-4147-A177-3AD203B41FA5}">
                      <a16:colId xmlns:a16="http://schemas.microsoft.com/office/drawing/2014/main" val="101453196"/>
                    </a:ext>
                  </a:extLst>
                </a:gridCol>
                <a:gridCol w="2149078">
                  <a:extLst>
                    <a:ext uri="{9D8B030D-6E8A-4147-A177-3AD203B41FA5}">
                      <a16:colId xmlns:a16="http://schemas.microsoft.com/office/drawing/2014/main" val="1958576296"/>
                    </a:ext>
                  </a:extLst>
                </a:gridCol>
                <a:gridCol w="2149078">
                  <a:extLst>
                    <a:ext uri="{9D8B030D-6E8A-4147-A177-3AD203B41FA5}">
                      <a16:colId xmlns:a16="http://schemas.microsoft.com/office/drawing/2014/main" val="2684007679"/>
                    </a:ext>
                  </a:extLst>
                </a:gridCol>
              </a:tblGrid>
              <a:tr h="370840">
                <a:tc>
                  <a:txBody>
                    <a:bodyPr/>
                    <a:lstStyle/>
                    <a:p>
                      <a:endParaRPr lang="en-US" dirty="0"/>
                    </a:p>
                  </a:txBody>
                  <a:tcPr/>
                </a:tc>
                <a:tc>
                  <a:txBody>
                    <a:bodyPr/>
                    <a:lstStyle/>
                    <a:p>
                      <a:r>
                        <a:rPr lang="en-US" dirty="0"/>
                        <a:t>In the money</a:t>
                      </a:r>
                    </a:p>
                  </a:txBody>
                  <a:tcPr/>
                </a:tc>
                <a:tc>
                  <a:txBody>
                    <a:bodyPr/>
                    <a:lstStyle/>
                    <a:p>
                      <a:r>
                        <a:rPr lang="en-US" dirty="0"/>
                        <a:t>Out of the money</a:t>
                      </a:r>
                    </a:p>
                  </a:txBody>
                  <a:tcPr/>
                </a:tc>
                <a:tc>
                  <a:txBody>
                    <a:bodyPr/>
                    <a:lstStyle/>
                    <a:p>
                      <a:r>
                        <a:rPr lang="en-US" dirty="0"/>
                        <a:t>At the money</a:t>
                      </a:r>
                    </a:p>
                  </a:txBody>
                  <a:tcPr/>
                </a:tc>
                <a:extLst>
                  <a:ext uri="{0D108BD9-81ED-4DB2-BD59-A6C34878D82A}">
                    <a16:rowId xmlns:a16="http://schemas.microsoft.com/office/drawing/2014/main" val="618382092"/>
                  </a:ext>
                </a:extLst>
              </a:tr>
              <a:tr h="370840">
                <a:tc>
                  <a:txBody>
                    <a:bodyPr/>
                    <a:lstStyle/>
                    <a:p>
                      <a:r>
                        <a:rPr lang="en-US" dirty="0"/>
                        <a:t>Call option</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197765855"/>
                  </a:ext>
                </a:extLst>
              </a:tr>
              <a:tr h="370840">
                <a:tc>
                  <a:txBody>
                    <a:bodyPr/>
                    <a:lstStyle/>
                    <a:p>
                      <a:r>
                        <a:rPr lang="en-US" dirty="0"/>
                        <a:t>Put option</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2027139125"/>
                  </a:ext>
                </a:extLst>
              </a:tr>
            </a:tbl>
          </a:graphicData>
        </a:graphic>
      </p:graphicFrame>
      <p:sp>
        <p:nvSpPr>
          <p:cNvPr id="8" name="TextBox 7">
            <a:extLst>
              <a:ext uri="{FF2B5EF4-FFF2-40B4-BE49-F238E27FC236}">
                <a16:creationId xmlns:a16="http://schemas.microsoft.com/office/drawing/2014/main" id="{D42C318A-BCA4-46D8-BE41-98F88CC6553F}"/>
              </a:ext>
            </a:extLst>
          </p:cNvPr>
          <p:cNvSpPr txBox="1"/>
          <p:nvPr/>
        </p:nvSpPr>
        <p:spPr>
          <a:xfrm>
            <a:off x="677334" y="3570514"/>
            <a:ext cx="8596312" cy="1200329"/>
          </a:xfrm>
          <a:prstGeom prst="rect">
            <a:avLst/>
          </a:prstGeom>
          <a:noFill/>
        </p:spPr>
        <p:txBody>
          <a:bodyPr wrap="square" rtlCol="0">
            <a:spAutoFit/>
          </a:bodyPr>
          <a:lstStyle/>
          <a:p>
            <a:r>
              <a:rPr lang="en-US" dirty="0">
                <a:solidFill>
                  <a:srgbClr val="FF0000"/>
                </a:solidFill>
              </a:rPr>
              <a:t>In the money(</a:t>
            </a:r>
            <a:r>
              <a:rPr lang="zh-CN" altLang="en-US" dirty="0">
                <a:solidFill>
                  <a:srgbClr val="FF0000"/>
                </a:solidFill>
              </a:rPr>
              <a:t>价内期权，实值期权</a:t>
            </a:r>
            <a:r>
              <a:rPr lang="en-US" dirty="0">
                <a:solidFill>
                  <a:srgbClr val="FF0000"/>
                </a:solidFill>
              </a:rPr>
              <a:t>)</a:t>
            </a:r>
            <a:r>
              <a:rPr lang="en-US" dirty="0"/>
              <a:t>: when the buyer will exercise the option</a:t>
            </a:r>
          </a:p>
          <a:p>
            <a:r>
              <a:rPr lang="en-US" dirty="0">
                <a:solidFill>
                  <a:srgbClr val="FF0000"/>
                </a:solidFill>
              </a:rPr>
              <a:t>Out of the money(</a:t>
            </a:r>
            <a:r>
              <a:rPr lang="zh-CN" altLang="en-US" dirty="0">
                <a:solidFill>
                  <a:srgbClr val="FF0000"/>
                </a:solidFill>
              </a:rPr>
              <a:t>价外期权，虚值期权</a:t>
            </a:r>
            <a:r>
              <a:rPr lang="en-US" dirty="0">
                <a:solidFill>
                  <a:srgbClr val="FF0000"/>
                </a:solidFill>
              </a:rPr>
              <a:t>) </a:t>
            </a:r>
            <a:r>
              <a:rPr lang="en-US" dirty="0"/>
              <a:t>: when the buyer will not exercise the option</a:t>
            </a:r>
          </a:p>
          <a:p>
            <a:r>
              <a:rPr lang="en-US" dirty="0">
                <a:solidFill>
                  <a:srgbClr val="FF0000"/>
                </a:solidFill>
              </a:rPr>
              <a:t>At the money </a:t>
            </a:r>
            <a:r>
              <a:rPr lang="en-US" dirty="0"/>
              <a:t>: when the option payoff is zero to the buyer</a:t>
            </a:r>
          </a:p>
        </p:txBody>
      </p:sp>
    </p:spTree>
    <p:extLst>
      <p:ext uri="{BB962C8B-B14F-4D97-AF65-F5344CB8AC3E}">
        <p14:creationId xmlns:p14="http://schemas.microsoft.com/office/powerpoint/2010/main" val="36352354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B96AB-1005-48C4-8495-D9268F80EAD9}"/>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74011303-55EE-4922-82A1-052AEDDE02C8}"/>
              </a:ext>
            </a:extLst>
          </p:cNvPr>
          <p:cNvSpPr>
            <a:spLocks noGrp="1"/>
          </p:cNvSpPr>
          <p:nvPr>
            <p:ph idx="1"/>
          </p:nvPr>
        </p:nvSpPr>
        <p:spPr/>
        <p:txBody>
          <a:bodyPr>
            <a:noAutofit/>
          </a:bodyPr>
          <a:lstStyle/>
          <a:p>
            <a:r>
              <a:rPr lang="en-US" sz="2000" dirty="0"/>
              <a:t>1.An option provides which of the following?</a:t>
            </a:r>
          </a:p>
          <a:p>
            <a:pPr lvl="1"/>
            <a:r>
              <a:rPr lang="en-US" sz="2000" dirty="0"/>
              <a:t>A Either the right to buy or the right to sell an underlying</a:t>
            </a:r>
          </a:p>
          <a:p>
            <a:pPr lvl="1"/>
            <a:r>
              <a:rPr lang="en-US" sz="2000" dirty="0"/>
              <a:t>B The right to buy and sell, with the choice made at expiration</a:t>
            </a:r>
          </a:p>
          <a:p>
            <a:pPr lvl="1"/>
            <a:r>
              <a:rPr lang="en-US" sz="2000" dirty="0"/>
              <a:t>C The obligation to buy or sell, which can be converted into the right to buy or sell</a:t>
            </a:r>
          </a:p>
          <a:p>
            <a:r>
              <a:rPr lang="en-US" sz="2000" dirty="0"/>
              <a:t>2.Which of the following is not a characteristic of a call option on a stock?</a:t>
            </a:r>
          </a:p>
          <a:p>
            <a:pPr lvl="1"/>
            <a:r>
              <a:rPr lang="en-US" sz="2000" dirty="0"/>
              <a:t>A </a:t>
            </a:r>
            <a:r>
              <a:rPr lang="en-US" sz="2000" dirty="0" err="1"/>
              <a:t>A</a:t>
            </a:r>
            <a:r>
              <a:rPr lang="en-US" sz="2000" dirty="0"/>
              <a:t> guarantee that the stock will increase</a:t>
            </a:r>
          </a:p>
          <a:p>
            <a:pPr lvl="1"/>
            <a:r>
              <a:rPr lang="en-US" sz="2000" dirty="0"/>
              <a:t>B A specified date on which the right to buy expires</a:t>
            </a:r>
          </a:p>
          <a:p>
            <a:pPr lvl="1"/>
            <a:r>
              <a:rPr lang="en-US" sz="2000" dirty="0"/>
              <a:t>C A fixed price at which the call holder can buy the stock</a:t>
            </a:r>
          </a:p>
        </p:txBody>
      </p:sp>
    </p:spTree>
    <p:extLst>
      <p:ext uri="{BB962C8B-B14F-4D97-AF65-F5344CB8AC3E}">
        <p14:creationId xmlns:p14="http://schemas.microsoft.com/office/powerpoint/2010/main" val="32253620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fontScale="90000"/>
          </a:bodyPr>
          <a:lstStyle/>
          <a:p>
            <a:r>
              <a:rPr lang="en-US" sz="4400" dirty="0"/>
              <a:t>Credit Derivatives</a:t>
            </a:r>
            <a:br>
              <a:rPr lang="en-US" sz="4000" dirty="0"/>
            </a:br>
            <a:br>
              <a:rPr lang="en-US" sz="4000" dirty="0"/>
            </a:br>
            <a:endParaRPr lang="en-US" sz="4000" dirty="0"/>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dirty="0">
                <a:solidFill>
                  <a:schemeClr val="tx1"/>
                </a:solidFill>
              </a:rPr>
              <a:t>Swap</a:t>
            </a:r>
          </a:p>
          <a:p>
            <a:r>
              <a:rPr lang="en-US" sz="2800" dirty="0"/>
              <a:t>Contingent claims</a:t>
            </a:r>
          </a:p>
          <a:p>
            <a:pPr lvl="1"/>
            <a:r>
              <a:rPr lang="en-US" sz="2800" dirty="0">
                <a:solidFill>
                  <a:schemeClr val="tx1"/>
                </a:solidFill>
              </a:rPr>
              <a:t>Option</a:t>
            </a:r>
          </a:p>
          <a:p>
            <a:pPr lvl="1"/>
            <a:r>
              <a:rPr lang="en-US" sz="2800" u="sng" dirty="0">
                <a:solidFill>
                  <a:srgbClr val="FF0000"/>
                </a:solidFill>
              </a:rPr>
              <a:t>Credit Derivatives</a:t>
            </a:r>
          </a:p>
          <a:p>
            <a:pPr lvl="1"/>
            <a:endParaRPr lang="en-US" dirty="0"/>
          </a:p>
        </p:txBody>
      </p:sp>
    </p:spTree>
    <p:extLst>
      <p:ext uri="{BB962C8B-B14F-4D97-AF65-F5344CB8AC3E}">
        <p14:creationId xmlns:p14="http://schemas.microsoft.com/office/powerpoint/2010/main" val="23036695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8FC4-573F-4A09-AE2A-04D0353ECBFD}"/>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2F42ACB6-E17F-425E-ACDC-30219AB1355F}"/>
              </a:ext>
            </a:extLst>
          </p:cNvPr>
          <p:cNvSpPr>
            <a:spLocks noGrp="1"/>
          </p:cNvSpPr>
          <p:nvPr>
            <p:ph idx="1"/>
          </p:nvPr>
        </p:nvSpPr>
        <p:spPr/>
        <p:txBody>
          <a:bodyPr/>
          <a:lstStyle/>
          <a:p>
            <a:r>
              <a:rPr lang="en-US" sz="2400" dirty="0"/>
              <a:t>Definition : A credit derivative is a class of derivative contracts between two parties, a credit protection buyer and a credit protection seller, in which the latter provides protection to the former against a specific credit loss.</a:t>
            </a:r>
          </a:p>
          <a:p>
            <a:r>
              <a:rPr lang="en-US" sz="2400" dirty="0"/>
              <a:t>Buyer:</a:t>
            </a:r>
            <a:r>
              <a:rPr lang="zh-CN" altLang="en-US" sz="2400" dirty="0"/>
              <a:t>面临信用风险，买入信用保护</a:t>
            </a:r>
            <a:endParaRPr lang="en-US" altLang="zh-CN" sz="2400" dirty="0"/>
          </a:p>
          <a:p>
            <a:pPr lvl="1"/>
            <a:r>
              <a:rPr lang="zh-CN" altLang="en-US" sz="2200" dirty="0"/>
              <a:t>债券持有人，发放贷款机构</a:t>
            </a:r>
            <a:endParaRPr lang="en-US" altLang="zh-CN" sz="2200" dirty="0"/>
          </a:p>
          <a:p>
            <a:r>
              <a:rPr lang="en-US" sz="2400" dirty="0"/>
              <a:t>S</a:t>
            </a:r>
            <a:r>
              <a:rPr lang="en-US" altLang="zh-CN" sz="2400" dirty="0"/>
              <a:t>eller:</a:t>
            </a:r>
            <a:r>
              <a:rPr lang="zh-CN" altLang="en-US" sz="2400" dirty="0"/>
              <a:t>卖出信用保护</a:t>
            </a:r>
            <a:endParaRPr lang="en-US" altLang="zh-CN" sz="2400" dirty="0"/>
          </a:p>
          <a:p>
            <a:pPr lvl="1"/>
            <a:r>
              <a:rPr lang="zh-CN" altLang="en-US" sz="2200" dirty="0"/>
              <a:t>各类金融机构（保险公司，券商，投资银行）</a:t>
            </a:r>
            <a:endParaRPr lang="en-US" sz="2200" dirty="0"/>
          </a:p>
          <a:p>
            <a:endParaRPr lang="en-US" dirty="0"/>
          </a:p>
        </p:txBody>
      </p:sp>
    </p:spTree>
    <p:extLst>
      <p:ext uri="{BB962C8B-B14F-4D97-AF65-F5344CB8AC3E}">
        <p14:creationId xmlns:p14="http://schemas.microsoft.com/office/powerpoint/2010/main" val="11653236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3233-1831-4E4A-9324-5AA1E3371CBF}"/>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91A19E5-F393-4382-B424-ABF09382E331}"/>
              </a:ext>
            </a:extLst>
          </p:cNvPr>
          <p:cNvSpPr>
            <a:spLocks noGrp="1"/>
          </p:cNvSpPr>
          <p:nvPr>
            <p:ph idx="1"/>
          </p:nvPr>
        </p:nvSpPr>
        <p:spPr/>
        <p:txBody>
          <a:bodyPr>
            <a:normAutofit/>
          </a:bodyPr>
          <a:lstStyle/>
          <a:p>
            <a:r>
              <a:rPr lang="en-US" sz="2000" dirty="0"/>
              <a:t>Total return swap</a:t>
            </a:r>
          </a:p>
        </p:txBody>
      </p:sp>
    </p:spTree>
    <p:extLst>
      <p:ext uri="{BB962C8B-B14F-4D97-AF65-F5344CB8AC3E}">
        <p14:creationId xmlns:p14="http://schemas.microsoft.com/office/powerpoint/2010/main" val="32152474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F7C6-BD38-4D2C-B7EC-F25AB1968614}"/>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C997BD0-8E21-4394-A39E-48A459D507C9}"/>
              </a:ext>
            </a:extLst>
          </p:cNvPr>
          <p:cNvSpPr>
            <a:spLocks noGrp="1"/>
          </p:cNvSpPr>
          <p:nvPr>
            <p:ph idx="1"/>
          </p:nvPr>
        </p:nvSpPr>
        <p:spPr/>
        <p:txBody>
          <a:bodyPr/>
          <a:lstStyle/>
          <a:p>
            <a:r>
              <a:rPr lang="en-US" dirty="0"/>
              <a:t>Credit spread option</a:t>
            </a:r>
          </a:p>
        </p:txBody>
      </p:sp>
    </p:spTree>
    <p:extLst>
      <p:ext uri="{BB962C8B-B14F-4D97-AF65-F5344CB8AC3E}">
        <p14:creationId xmlns:p14="http://schemas.microsoft.com/office/powerpoint/2010/main" val="3451422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17A3B-EF90-4B61-BA34-EA49A6D680EF}"/>
              </a:ext>
            </a:extLst>
          </p:cNvPr>
          <p:cNvSpPr>
            <a:spLocks noGrp="1"/>
          </p:cNvSpPr>
          <p:nvPr>
            <p:ph type="title"/>
          </p:nvPr>
        </p:nvSpPr>
        <p:spPr/>
        <p:txBody>
          <a:bodyPr>
            <a:normAutofit/>
          </a:bodyPr>
          <a:lstStyle/>
          <a:p>
            <a:r>
              <a:rPr lang="en-US" sz="4000" dirty="0"/>
              <a:t>Basic Derivative Concepts</a:t>
            </a:r>
          </a:p>
        </p:txBody>
      </p:sp>
      <p:sp>
        <p:nvSpPr>
          <p:cNvPr id="3" name="Content Placeholder 2">
            <a:extLst>
              <a:ext uri="{FF2B5EF4-FFF2-40B4-BE49-F238E27FC236}">
                <a16:creationId xmlns:a16="http://schemas.microsoft.com/office/drawing/2014/main" id="{8C71FD61-621A-4E0D-87F4-CC23D6D2065B}"/>
              </a:ext>
            </a:extLst>
          </p:cNvPr>
          <p:cNvSpPr>
            <a:spLocks noGrp="1"/>
          </p:cNvSpPr>
          <p:nvPr>
            <p:ph idx="1"/>
          </p:nvPr>
        </p:nvSpPr>
        <p:spPr/>
        <p:txBody>
          <a:bodyPr>
            <a:normAutofit/>
          </a:bodyPr>
          <a:lstStyle/>
          <a:p>
            <a:r>
              <a:rPr lang="en-US" sz="2000" dirty="0"/>
              <a:t>A </a:t>
            </a:r>
            <a:r>
              <a:rPr lang="en-US" sz="2000" dirty="0">
                <a:solidFill>
                  <a:srgbClr val="FF0000"/>
                </a:solidFill>
              </a:rPr>
              <a:t>swap</a:t>
            </a:r>
            <a:r>
              <a:rPr lang="en-US" sz="2000" dirty="0"/>
              <a:t> contract is an over-the-counter derivative contract in which two parties agree to exchange a series of cash flows whereby one party pays a variable series that will be determined by an underlying asset or rate and the other party pays either 1) a variable series determined by a different underlying asset or rate or 2) a fixed series.</a:t>
            </a:r>
          </a:p>
          <a:p>
            <a:r>
              <a:rPr lang="en-US" sz="2000" dirty="0"/>
              <a:t>An </a:t>
            </a:r>
            <a:r>
              <a:rPr lang="en-US" sz="2000" dirty="0">
                <a:solidFill>
                  <a:srgbClr val="FF0000"/>
                </a:solidFill>
              </a:rPr>
              <a:t>option</a:t>
            </a:r>
            <a:r>
              <a:rPr lang="en-US" sz="2000" dirty="0"/>
              <a:t> is a derivative contract in which one party, the buyer, pays a sum of money to the other party, the seller or writer, and receives the right to either buy or sell an underlying asset at a fixed price either on a specific expiration date or at any time prior to the expiration date.</a:t>
            </a:r>
          </a:p>
        </p:txBody>
      </p:sp>
    </p:spTree>
    <p:extLst>
      <p:ext uri="{BB962C8B-B14F-4D97-AF65-F5344CB8AC3E}">
        <p14:creationId xmlns:p14="http://schemas.microsoft.com/office/powerpoint/2010/main" val="35532841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86E0-E7FD-4A7D-B919-475DD13A49EB}"/>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15154901-95EA-4DC2-9E6E-FCDA862CAF3D}"/>
              </a:ext>
            </a:extLst>
          </p:cNvPr>
          <p:cNvSpPr>
            <a:spLocks noGrp="1"/>
          </p:cNvSpPr>
          <p:nvPr>
            <p:ph idx="1"/>
          </p:nvPr>
        </p:nvSpPr>
        <p:spPr/>
        <p:txBody>
          <a:bodyPr/>
          <a:lstStyle/>
          <a:p>
            <a:r>
              <a:rPr lang="en-US" dirty="0"/>
              <a:t>Credit-linked note</a:t>
            </a:r>
          </a:p>
          <a:p>
            <a:endParaRPr lang="en-US" dirty="0"/>
          </a:p>
        </p:txBody>
      </p:sp>
    </p:spTree>
    <p:extLst>
      <p:ext uri="{BB962C8B-B14F-4D97-AF65-F5344CB8AC3E}">
        <p14:creationId xmlns:p14="http://schemas.microsoft.com/office/powerpoint/2010/main" val="31828494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941C4-F4EB-4AB8-A2D4-65FAA0965D49}"/>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C53C532-7B6F-400E-82FA-85CD5B6B07C2}"/>
              </a:ext>
            </a:extLst>
          </p:cNvPr>
          <p:cNvSpPr>
            <a:spLocks noGrp="1"/>
          </p:cNvSpPr>
          <p:nvPr>
            <p:ph idx="1"/>
          </p:nvPr>
        </p:nvSpPr>
        <p:spPr/>
        <p:txBody>
          <a:bodyPr/>
          <a:lstStyle/>
          <a:p>
            <a:r>
              <a:rPr lang="en-US" dirty="0"/>
              <a:t>Definition: a credit default swap is a derivative contract between two parties, a credit protection buyer and a credit protection seller, in which the buyer makes a series of cash payments to the seller and receives a promise of compensation for credit losses resulting from the default of a third party.</a:t>
            </a:r>
          </a:p>
        </p:txBody>
      </p:sp>
    </p:spTree>
    <p:extLst>
      <p:ext uri="{BB962C8B-B14F-4D97-AF65-F5344CB8AC3E}">
        <p14:creationId xmlns:p14="http://schemas.microsoft.com/office/powerpoint/2010/main" val="19052168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CD17-9A3C-4BCC-8D8D-05DBDDF34751}"/>
              </a:ext>
            </a:extLst>
          </p:cNvPr>
          <p:cNvSpPr>
            <a:spLocks noGrp="1"/>
          </p:cNvSpPr>
          <p:nvPr>
            <p:ph type="title"/>
          </p:nvPr>
        </p:nvSpPr>
        <p:spPr/>
        <p:txBody>
          <a:bodyPr>
            <a:normAutofit/>
          </a:bodyPr>
          <a:lstStyle/>
          <a:p>
            <a:r>
              <a:rPr lang="en-US" sz="4000" dirty="0"/>
              <a:t>Credit Derivatives</a:t>
            </a:r>
          </a:p>
        </p:txBody>
      </p:sp>
      <p:pic>
        <p:nvPicPr>
          <p:cNvPr id="5" name="Content Placeholder 4">
            <a:extLst>
              <a:ext uri="{FF2B5EF4-FFF2-40B4-BE49-F238E27FC236}">
                <a16:creationId xmlns:a16="http://schemas.microsoft.com/office/drawing/2014/main" id="{B73F318B-866D-49F8-9A3B-3DC781EFCB6F}"/>
              </a:ext>
            </a:extLst>
          </p:cNvPr>
          <p:cNvPicPr>
            <a:picLocks noGrp="1" noChangeAspect="1"/>
          </p:cNvPicPr>
          <p:nvPr>
            <p:ph idx="1"/>
          </p:nvPr>
        </p:nvPicPr>
        <p:blipFill>
          <a:blip r:embed="rId2"/>
          <a:stretch>
            <a:fillRect/>
          </a:stretch>
        </p:blipFill>
        <p:spPr>
          <a:xfrm>
            <a:off x="560530" y="2081047"/>
            <a:ext cx="8596668" cy="3933311"/>
          </a:xfrm>
        </p:spPr>
      </p:pic>
    </p:spTree>
    <p:extLst>
      <p:ext uri="{BB962C8B-B14F-4D97-AF65-F5344CB8AC3E}">
        <p14:creationId xmlns:p14="http://schemas.microsoft.com/office/powerpoint/2010/main" val="23138067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BD349-FAD8-4678-AFB4-B1E5307D6EA4}"/>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3B67373-BC90-4BC9-B82C-C102723A443D}"/>
              </a:ext>
            </a:extLst>
          </p:cNvPr>
          <p:cNvSpPr>
            <a:spLocks noGrp="1"/>
          </p:cNvSpPr>
          <p:nvPr>
            <p:ph idx="1"/>
          </p:nvPr>
        </p:nvSpPr>
        <p:spPr/>
        <p:txBody>
          <a:bodyPr>
            <a:normAutofit/>
          </a:bodyPr>
          <a:lstStyle/>
          <a:p>
            <a:r>
              <a:rPr lang="en-US" sz="2000" dirty="0"/>
              <a:t>1.A credit derivative is which of the following?</a:t>
            </a:r>
          </a:p>
          <a:p>
            <a:pPr lvl="1"/>
            <a:r>
              <a:rPr lang="en-US" sz="2000" dirty="0"/>
              <a:t>A </a:t>
            </a:r>
            <a:r>
              <a:rPr lang="en-US" sz="2000" dirty="0" err="1"/>
              <a:t>A</a:t>
            </a:r>
            <a:r>
              <a:rPr lang="en-US" sz="2000" dirty="0"/>
              <a:t> derivative in which the premium is obtained on credit</a:t>
            </a:r>
          </a:p>
          <a:p>
            <a:pPr lvl="1"/>
            <a:r>
              <a:rPr lang="en-US" sz="2000" dirty="0"/>
              <a:t>B A derivative in which the payoff is borrowed by the seller</a:t>
            </a:r>
          </a:p>
          <a:p>
            <a:pPr lvl="1"/>
            <a:r>
              <a:rPr lang="en-US" sz="2000" dirty="0"/>
              <a:t>C A derivative in which the seller provides protection to the buyer against credit loss from a third party</a:t>
            </a:r>
          </a:p>
        </p:txBody>
      </p:sp>
    </p:spTree>
    <p:extLst>
      <p:ext uri="{BB962C8B-B14F-4D97-AF65-F5344CB8AC3E}">
        <p14:creationId xmlns:p14="http://schemas.microsoft.com/office/powerpoint/2010/main" val="20513951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F2DB-C1EA-4EEE-9DD2-BBB6C676CABF}"/>
              </a:ext>
            </a:extLst>
          </p:cNvPr>
          <p:cNvSpPr>
            <a:spLocks noGrp="1"/>
          </p:cNvSpPr>
          <p:nvPr>
            <p:ph type="title"/>
          </p:nvPr>
        </p:nvSpPr>
        <p:spPr/>
        <p:txBody>
          <a:bodyPr>
            <a:normAutofit/>
          </a:bodyPr>
          <a:lstStyle/>
          <a:p>
            <a:r>
              <a:rPr lang="en-US" sz="4000" dirty="0"/>
              <a:t>A</a:t>
            </a:r>
            <a:r>
              <a:rPr lang="en-US" altLang="zh-CN" sz="4000" dirty="0"/>
              <a:t>sset-backed securities</a:t>
            </a:r>
            <a:endParaRPr lang="en-US" sz="4000" dirty="0"/>
          </a:p>
        </p:txBody>
      </p:sp>
      <p:sp>
        <p:nvSpPr>
          <p:cNvPr id="3" name="Content Placeholder 2">
            <a:extLst>
              <a:ext uri="{FF2B5EF4-FFF2-40B4-BE49-F238E27FC236}">
                <a16:creationId xmlns:a16="http://schemas.microsoft.com/office/drawing/2014/main" id="{AE242220-CC30-405B-943F-661EEB5D4AFA}"/>
              </a:ext>
            </a:extLst>
          </p:cNvPr>
          <p:cNvSpPr>
            <a:spLocks noGrp="1"/>
          </p:cNvSpPr>
          <p:nvPr>
            <p:ph idx="1"/>
          </p:nvPr>
        </p:nvSpPr>
        <p:spPr/>
        <p:txBody>
          <a:bodyPr/>
          <a:lstStyle/>
          <a:p>
            <a:r>
              <a:rPr lang="en-US" dirty="0"/>
              <a:t>Definition: an asset- backed security is a derivative contract in which a portfolio of debt instruments is assembled and claims are issued on the portfolio in the form of tranches, which have different priorities of claims on the payments made by the debt securities such that prepayments or credit losses are allocated to the most- junior tranches first and the most- senior tranches last.</a:t>
            </a:r>
          </a:p>
          <a:p>
            <a:r>
              <a:rPr lang="en-US" dirty="0"/>
              <a:t>ABSs typically divide the payments into slices, called tranches, in which the priority of claims has been changed from equivalent to preferential.</a:t>
            </a:r>
          </a:p>
        </p:txBody>
      </p:sp>
    </p:spTree>
    <p:extLst>
      <p:ext uri="{BB962C8B-B14F-4D97-AF65-F5344CB8AC3E}">
        <p14:creationId xmlns:p14="http://schemas.microsoft.com/office/powerpoint/2010/main" val="23807328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6A45-2501-43A0-9F43-EE798108DA86}"/>
              </a:ext>
            </a:extLst>
          </p:cNvPr>
          <p:cNvSpPr>
            <a:spLocks noGrp="1"/>
          </p:cNvSpPr>
          <p:nvPr>
            <p:ph type="title"/>
          </p:nvPr>
        </p:nvSpPr>
        <p:spPr/>
        <p:txBody>
          <a:bodyPr>
            <a:normAutofit/>
          </a:bodyPr>
          <a:lstStyle/>
          <a:p>
            <a:r>
              <a:rPr lang="en-US" sz="4000" dirty="0"/>
              <a:t>A</a:t>
            </a:r>
            <a:r>
              <a:rPr lang="en-US" altLang="zh-CN" sz="4000" dirty="0"/>
              <a:t>sset-backed securities</a:t>
            </a:r>
            <a:endParaRPr lang="en-US" sz="4000" dirty="0"/>
          </a:p>
        </p:txBody>
      </p:sp>
      <p:sp>
        <p:nvSpPr>
          <p:cNvPr id="3" name="Content Placeholder 2">
            <a:extLst>
              <a:ext uri="{FF2B5EF4-FFF2-40B4-BE49-F238E27FC236}">
                <a16:creationId xmlns:a16="http://schemas.microsoft.com/office/drawing/2014/main" id="{8DCE4C67-98B6-4618-8DEA-076B941A3F4A}"/>
              </a:ext>
            </a:extLst>
          </p:cNvPr>
          <p:cNvSpPr>
            <a:spLocks noGrp="1"/>
          </p:cNvSpPr>
          <p:nvPr>
            <p:ph idx="1"/>
          </p:nvPr>
        </p:nvSpPr>
        <p:spPr/>
        <p:txBody>
          <a:bodyPr/>
          <a:lstStyle/>
          <a:p>
            <a:r>
              <a:rPr lang="en-US" dirty="0"/>
              <a:t>CMO: collateralized mortgage obligation</a:t>
            </a:r>
          </a:p>
          <a:p>
            <a:r>
              <a:rPr lang="en-US" dirty="0"/>
              <a:t>CBO: collateralized bond obligation</a:t>
            </a:r>
          </a:p>
          <a:p>
            <a:r>
              <a:rPr lang="en-US" dirty="0"/>
              <a:t>CLO: collateralized loan obligation</a:t>
            </a:r>
          </a:p>
          <a:p>
            <a:endParaRPr lang="en-US" dirty="0"/>
          </a:p>
        </p:txBody>
      </p:sp>
    </p:spTree>
    <p:extLst>
      <p:ext uri="{BB962C8B-B14F-4D97-AF65-F5344CB8AC3E}">
        <p14:creationId xmlns:p14="http://schemas.microsoft.com/office/powerpoint/2010/main" val="6151162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A604-005B-48E4-8AF4-138B105BA282}"/>
              </a:ext>
            </a:extLst>
          </p:cNvPr>
          <p:cNvSpPr>
            <a:spLocks noGrp="1"/>
          </p:cNvSpPr>
          <p:nvPr>
            <p:ph type="title"/>
          </p:nvPr>
        </p:nvSpPr>
        <p:spPr/>
        <p:txBody>
          <a:bodyPr>
            <a:normAutofit/>
          </a:bodyPr>
          <a:lstStyle/>
          <a:p>
            <a:r>
              <a:rPr lang="en-US" sz="4000" dirty="0"/>
              <a:t>Derivative underlying</a:t>
            </a:r>
          </a:p>
        </p:txBody>
      </p:sp>
      <p:sp>
        <p:nvSpPr>
          <p:cNvPr id="3" name="Content Placeholder 2">
            <a:extLst>
              <a:ext uri="{FF2B5EF4-FFF2-40B4-BE49-F238E27FC236}">
                <a16:creationId xmlns:a16="http://schemas.microsoft.com/office/drawing/2014/main" id="{4DC2DC39-460C-4DC9-92A3-82D2535FFBF9}"/>
              </a:ext>
            </a:extLst>
          </p:cNvPr>
          <p:cNvSpPr>
            <a:spLocks noGrp="1"/>
          </p:cNvSpPr>
          <p:nvPr>
            <p:ph idx="1"/>
          </p:nvPr>
        </p:nvSpPr>
        <p:spPr/>
        <p:txBody>
          <a:bodyPr/>
          <a:lstStyle/>
          <a:p>
            <a:r>
              <a:rPr lang="en-US" dirty="0"/>
              <a:t>Equities</a:t>
            </a:r>
          </a:p>
          <a:p>
            <a:r>
              <a:rPr lang="en-US" dirty="0"/>
              <a:t>Fixed-income instruments and interest rates</a:t>
            </a:r>
          </a:p>
          <a:p>
            <a:r>
              <a:rPr lang="en-US" dirty="0"/>
              <a:t>Currencies</a:t>
            </a:r>
          </a:p>
          <a:p>
            <a:r>
              <a:rPr lang="en-US" dirty="0"/>
              <a:t>Commodities</a:t>
            </a:r>
          </a:p>
          <a:p>
            <a:r>
              <a:rPr lang="en-US" dirty="0"/>
              <a:t>Credit</a:t>
            </a:r>
          </a:p>
          <a:p>
            <a:r>
              <a:rPr lang="en-US" dirty="0"/>
              <a:t>Other</a:t>
            </a:r>
          </a:p>
          <a:p>
            <a:endParaRPr lang="en-US" dirty="0"/>
          </a:p>
        </p:txBody>
      </p:sp>
    </p:spTree>
    <p:extLst>
      <p:ext uri="{BB962C8B-B14F-4D97-AF65-F5344CB8AC3E}">
        <p14:creationId xmlns:p14="http://schemas.microsoft.com/office/powerpoint/2010/main" val="39200464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124B-F8B1-44FB-B9D6-3239CDA95508}"/>
              </a:ext>
            </a:extLst>
          </p:cNvPr>
          <p:cNvSpPr>
            <a:spLocks noGrp="1"/>
          </p:cNvSpPr>
          <p:nvPr>
            <p:ph type="title"/>
          </p:nvPr>
        </p:nvSpPr>
        <p:spPr/>
        <p:txBody>
          <a:bodyPr>
            <a:normAutofit fontScale="90000"/>
          </a:bodyPr>
          <a:lstStyle/>
          <a:p>
            <a:r>
              <a:rPr lang="en-US" altLang="zh-CN" sz="4400" dirty="0"/>
              <a:t>Classification </a:t>
            </a:r>
            <a:r>
              <a:rPr lang="en-US" sz="4400" dirty="0"/>
              <a:t>of derivatives</a:t>
            </a:r>
            <a:br>
              <a:rPr lang="en-US" dirty="0"/>
            </a:br>
            <a:r>
              <a:rPr lang="en-US" dirty="0"/>
              <a:t>Forward commitments and contingent claims</a:t>
            </a:r>
          </a:p>
        </p:txBody>
      </p:sp>
      <p:sp>
        <p:nvSpPr>
          <p:cNvPr id="3" name="Content Placeholder 2">
            <a:extLst>
              <a:ext uri="{FF2B5EF4-FFF2-40B4-BE49-F238E27FC236}">
                <a16:creationId xmlns:a16="http://schemas.microsoft.com/office/drawing/2014/main" id="{AEE854A1-1496-4876-AC8F-11F97047424B}"/>
              </a:ext>
            </a:extLst>
          </p:cNvPr>
          <p:cNvSpPr>
            <a:spLocks noGrp="1"/>
          </p:cNvSpPr>
          <p:nvPr>
            <p:ph idx="1"/>
          </p:nvPr>
        </p:nvSpPr>
        <p:spPr/>
        <p:txBody>
          <a:bodyPr/>
          <a:lstStyle/>
          <a:p>
            <a:r>
              <a:rPr lang="en-US" sz="2800" dirty="0"/>
              <a:t>Forward commitments</a:t>
            </a:r>
          </a:p>
          <a:p>
            <a:pPr lvl="1"/>
            <a:r>
              <a:rPr lang="en-US" sz="1800" dirty="0">
                <a:solidFill>
                  <a:schemeClr val="tx1"/>
                </a:solidFill>
              </a:rPr>
              <a:t>Forward</a:t>
            </a:r>
          </a:p>
          <a:p>
            <a:pPr lvl="1"/>
            <a:r>
              <a:rPr lang="en-US" sz="1800" dirty="0"/>
              <a:t>Futures</a:t>
            </a:r>
          </a:p>
          <a:p>
            <a:pPr lvl="1"/>
            <a:r>
              <a:rPr lang="en-US" sz="1800" dirty="0"/>
              <a:t>Swap</a:t>
            </a:r>
          </a:p>
          <a:p>
            <a:r>
              <a:rPr lang="en-US" sz="2800" dirty="0"/>
              <a:t>Contingent claims</a:t>
            </a:r>
          </a:p>
          <a:p>
            <a:pPr lvl="1"/>
            <a:r>
              <a:rPr lang="en-US" sz="1800" dirty="0"/>
              <a:t>Option</a:t>
            </a:r>
          </a:p>
          <a:p>
            <a:pPr lvl="1"/>
            <a:r>
              <a:rPr lang="en-US" sz="1800" dirty="0"/>
              <a:t>Credit Default Swap</a:t>
            </a:r>
          </a:p>
        </p:txBody>
      </p:sp>
    </p:spTree>
    <p:extLst>
      <p:ext uri="{BB962C8B-B14F-4D97-AF65-F5344CB8AC3E}">
        <p14:creationId xmlns:p14="http://schemas.microsoft.com/office/powerpoint/2010/main" val="35484638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82C3-1713-4158-BD07-C849C3C4CC28}"/>
              </a:ext>
            </a:extLst>
          </p:cNvPr>
          <p:cNvSpPr>
            <a:spLocks noGrp="1"/>
          </p:cNvSpPr>
          <p:nvPr>
            <p:ph type="title"/>
          </p:nvPr>
        </p:nvSpPr>
        <p:spPr/>
        <p:txBody>
          <a:bodyPr/>
          <a:lstStyle/>
          <a:p>
            <a:r>
              <a:rPr lang="en-US" altLang="zh-CN" sz="4000" dirty="0"/>
              <a:t>Classification</a:t>
            </a:r>
            <a:r>
              <a:rPr lang="en-US" sz="4000" dirty="0"/>
              <a:t> 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AF25ED95-A7A6-4FF7-B6AE-E00C8A4243CE}"/>
              </a:ext>
            </a:extLst>
          </p:cNvPr>
          <p:cNvSpPr>
            <a:spLocks noGrp="1"/>
          </p:cNvSpPr>
          <p:nvPr>
            <p:ph idx="1"/>
          </p:nvPr>
        </p:nvSpPr>
        <p:spPr/>
        <p:txBody>
          <a:bodyPr/>
          <a:lstStyle/>
          <a:p>
            <a:r>
              <a:rPr lang="en-US" sz="2800" dirty="0"/>
              <a:t>Over-the-counter market</a:t>
            </a:r>
          </a:p>
          <a:p>
            <a:pPr lvl="1"/>
            <a:r>
              <a:rPr lang="en-US" sz="1800" dirty="0"/>
              <a:t>Forward</a:t>
            </a:r>
          </a:p>
          <a:p>
            <a:pPr lvl="1"/>
            <a:r>
              <a:rPr lang="en-US" sz="1800" dirty="0"/>
              <a:t>Swap</a:t>
            </a:r>
          </a:p>
          <a:p>
            <a:pPr lvl="1"/>
            <a:r>
              <a:rPr lang="en-US" sz="1800" dirty="0"/>
              <a:t>Option</a:t>
            </a:r>
          </a:p>
          <a:p>
            <a:r>
              <a:rPr lang="en-US" sz="2800" dirty="0"/>
              <a:t>Exchange-traded market</a:t>
            </a:r>
          </a:p>
          <a:p>
            <a:pPr lvl="1"/>
            <a:r>
              <a:rPr lang="en-US" sz="1800" dirty="0"/>
              <a:t>Futures</a:t>
            </a:r>
          </a:p>
          <a:p>
            <a:pPr lvl="1"/>
            <a:r>
              <a:rPr lang="en-US" sz="1800" dirty="0"/>
              <a:t>Option</a:t>
            </a:r>
          </a:p>
          <a:p>
            <a:endParaRPr lang="en-US" dirty="0"/>
          </a:p>
        </p:txBody>
      </p:sp>
    </p:spTree>
    <p:extLst>
      <p:ext uri="{BB962C8B-B14F-4D97-AF65-F5344CB8AC3E}">
        <p14:creationId xmlns:p14="http://schemas.microsoft.com/office/powerpoint/2010/main" val="20631237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868E-9E09-460D-AFC5-F06FE734B18C}"/>
              </a:ext>
            </a:extLst>
          </p:cNvPr>
          <p:cNvSpPr>
            <a:spLocks noGrp="1"/>
          </p:cNvSpPr>
          <p:nvPr>
            <p:ph type="title"/>
          </p:nvPr>
        </p:nvSpPr>
        <p:spPr/>
        <p:txBody>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8C312896-34F4-450C-92F0-CAD934A523A3}"/>
              </a:ext>
            </a:extLst>
          </p:cNvPr>
          <p:cNvSpPr>
            <a:spLocks noGrp="1"/>
          </p:cNvSpPr>
          <p:nvPr>
            <p:ph idx="1"/>
          </p:nvPr>
        </p:nvSpPr>
        <p:spPr/>
        <p:txBody>
          <a:bodyPr/>
          <a:lstStyle/>
          <a:p>
            <a:r>
              <a:rPr lang="en-US" sz="2800" dirty="0"/>
              <a:t>Exchange-traded derivative market</a:t>
            </a:r>
          </a:p>
          <a:p>
            <a:r>
              <a:rPr lang="en-US" dirty="0"/>
              <a:t>characteristics</a:t>
            </a:r>
          </a:p>
          <a:p>
            <a:pPr lvl="1"/>
            <a:r>
              <a:rPr lang="en-US" dirty="0"/>
              <a:t>Standardized	</a:t>
            </a:r>
          </a:p>
          <a:p>
            <a:pPr lvl="1"/>
            <a:r>
              <a:rPr lang="en-US" dirty="0"/>
              <a:t>More liquid</a:t>
            </a:r>
          </a:p>
          <a:p>
            <a:pPr lvl="1"/>
            <a:r>
              <a:rPr lang="en-US" dirty="0"/>
              <a:t>Market makers and speculators</a:t>
            </a:r>
          </a:p>
          <a:p>
            <a:pPr lvl="1"/>
            <a:r>
              <a:rPr lang="en-US" dirty="0"/>
              <a:t>Clear and settle all contracts overnight</a:t>
            </a:r>
          </a:p>
          <a:p>
            <a:pPr lvl="1"/>
            <a:r>
              <a:rPr lang="en-US" dirty="0"/>
              <a:t>Credit guarantee</a:t>
            </a:r>
          </a:p>
          <a:p>
            <a:pPr lvl="1"/>
            <a:r>
              <a:rPr lang="en-US" dirty="0"/>
              <a:t>Transparency(regulatory bodies)</a:t>
            </a:r>
          </a:p>
          <a:p>
            <a:pPr lvl="1"/>
            <a:r>
              <a:rPr lang="en-US" dirty="0"/>
              <a:t>Loss of privacy and flexibility</a:t>
            </a:r>
          </a:p>
          <a:p>
            <a:endParaRPr lang="en-US" dirty="0"/>
          </a:p>
          <a:p>
            <a:endParaRPr lang="en-US" dirty="0"/>
          </a:p>
        </p:txBody>
      </p:sp>
    </p:spTree>
    <p:extLst>
      <p:ext uri="{BB962C8B-B14F-4D97-AF65-F5344CB8AC3E}">
        <p14:creationId xmlns:p14="http://schemas.microsoft.com/office/powerpoint/2010/main" val="1080345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140F2-9E76-470E-BC99-F5092F4154FE}"/>
              </a:ext>
            </a:extLst>
          </p:cNvPr>
          <p:cNvSpPr>
            <a:spLocks noGrp="1"/>
          </p:cNvSpPr>
          <p:nvPr>
            <p:ph type="title"/>
          </p:nvPr>
        </p:nvSpPr>
        <p:spPr/>
        <p:txBody>
          <a:bodyPr>
            <a:normAutofit/>
          </a:bodyPr>
          <a:lstStyle/>
          <a:p>
            <a:r>
              <a:rPr lang="en-US" sz="4000" dirty="0"/>
              <a:t>Basic Derivative Concepts</a:t>
            </a:r>
          </a:p>
        </p:txBody>
      </p:sp>
      <p:sp>
        <p:nvSpPr>
          <p:cNvPr id="3" name="Content Placeholder 2">
            <a:extLst>
              <a:ext uri="{FF2B5EF4-FFF2-40B4-BE49-F238E27FC236}">
                <a16:creationId xmlns:a16="http://schemas.microsoft.com/office/drawing/2014/main" id="{807417CD-D225-44F8-8275-2241032C1F99}"/>
              </a:ext>
            </a:extLst>
          </p:cNvPr>
          <p:cNvSpPr>
            <a:spLocks noGrp="1"/>
          </p:cNvSpPr>
          <p:nvPr>
            <p:ph idx="1"/>
          </p:nvPr>
        </p:nvSpPr>
        <p:spPr/>
        <p:txBody>
          <a:bodyPr>
            <a:normAutofit/>
          </a:bodyPr>
          <a:lstStyle/>
          <a:p>
            <a:r>
              <a:rPr lang="en-US" sz="2800" dirty="0"/>
              <a:t>A derivative is a financial instrument that derives its performance from the performance of an underlying asset.</a:t>
            </a:r>
          </a:p>
        </p:txBody>
      </p:sp>
    </p:spTree>
    <p:extLst>
      <p:ext uri="{BB962C8B-B14F-4D97-AF65-F5344CB8AC3E}">
        <p14:creationId xmlns:p14="http://schemas.microsoft.com/office/powerpoint/2010/main" val="24803418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ACD3-97F2-43B1-8933-4B82D4F11644}"/>
              </a:ext>
            </a:extLst>
          </p:cNvPr>
          <p:cNvSpPr>
            <a:spLocks noGrp="1"/>
          </p:cNvSpPr>
          <p:nvPr>
            <p:ph type="title"/>
          </p:nvPr>
        </p:nvSpPr>
        <p:spPr/>
        <p:txBody>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487D91EC-818A-4A4E-B004-E96C0A6F64DC}"/>
              </a:ext>
            </a:extLst>
          </p:cNvPr>
          <p:cNvSpPr>
            <a:spLocks noGrp="1"/>
          </p:cNvSpPr>
          <p:nvPr>
            <p:ph idx="1"/>
          </p:nvPr>
        </p:nvSpPr>
        <p:spPr/>
        <p:txBody>
          <a:bodyPr/>
          <a:lstStyle/>
          <a:p>
            <a:r>
              <a:rPr lang="en-US" sz="2800" dirty="0"/>
              <a:t>Over-the-counter derivative market</a:t>
            </a:r>
          </a:p>
          <a:p>
            <a:r>
              <a:rPr lang="en-US" dirty="0"/>
              <a:t>characteristics</a:t>
            </a:r>
          </a:p>
          <a:p>
            <a:pPr lvl="1"/>
            <a:r>
              <a:rPr lang="en-US" dirty="0"/>
              <a:t>Customization</a:t>
            </a:r>
          </a:p>
          <a:p>
            <a:pPr lvl="1"/>
            <a:r>
              <a:rPr lang="en-US" dirty="0"/>
              <a:t>More flexible</a:t>
            </a:r>
          </a:p>
          <a:p>
            <a:pPr lvl="1"/>
            <a:r>
              <a:rPr lang="en-US" dirty="0"/>
              <a:t>Lower degree of regulation</a:t>
            </a:r>
          </a:p>
          <a:p>
            <a:pPr lvl="1"/>
            <a:r>
              <a:rPr lang="en-US" dirty="0"/>
              <a:t>Retain a degree of privacy with lower transparency</a:t>
            </a:r>
          </a:p>
          <a:p>
            <a:pPr lvl="1"/>
            <a:endParaRPr lang="en-US" dirty="0"/>
          </a:p>
          <a:p>
            <a:endParaRPr lang="en-US" dirty="0"/>
          </a:p>
        </p:txBody>
      </p:sp>
    </p:spTree>
    <p:extLst>
      <p:ext uri="{BB962C8B-B14F-4D97-AF65-F5344CB8AC3E}">
        <p14:creationId xmlns:p14="http://schemas.microsoft.com/office/powerpoint/2010/main" val="7366146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1E7E-561B-4C61-8404-6C29256855A2}"/>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CFF1D1EF-7E0F-48EE-98B9-A11615480828}"/>
              </a:ext>
            </a:extLst>
          </p:cNvPr>
          <p:cNvSpPr>
            <a:spLocks noGrp="1"/>
          </p:cNvSpPr>
          <p:nvPr>
            <p:ph idx="1"/>
          </p:nvPr>
        </p:nvSpPr>
        <p:spPr/>
        <p:txBody>
          <a:bodyPr/>
          <a:lstStyle/>
          <a:p>
            <a:r>
              <a:rPr lang="en-US" dirty="0"/>
              <a:t>1.Which of the following is not a forward commitment?</a:t>
            </a:r>
          </a:p>
          <a:p>
            <a:pPr lvl="1"/>
            <a:r>
              <a:rPr lang="en-US" dirty="0"/>
              <a:t>A An agreement to take out a loan at a future date at a specific rate</a:t>
            </a:r>
          </a:p>
          <a:p>
            <a:pPr lvl="1"/>
            <a:r>
              <a:rPr lang="en-US" dirty="0"/>
              <a:t>B An offer of employment that must be accepted or rejected in two weeks</a:t>
            </a:r>
          </a:p>
          <a:p>
            <a:pPr lvl="1"/>
            <a:r>
              <a:rPr lang="en-US" dirty="0"/>
              <a:t>C An agreement to lease a piece of machinery for one year with a series of fixed monthly payments</a:t>
            </a:r>
          </a:p>
          <a:p>
            <a:r>
              <a:rPr lang="en-US" dirty="0"/>
              <a:t>2.Which of the following statements is true about contingent claims?</a:t>
            </a:r>
          </a:p>
          <a:p>
            <a:pPr lvl="1"/>
            <a:r>
              <a:rPr lang="en-US" dirty="0"/>
              <a:t>A Either party can default to the other.</a:t>
            </a:r>
          </a:p>
          <a:p>
            <a:pPr lvl="1"/>
            <a:r>
              <a:rPr lang="en-US" dirty="0"/>
              <a:t>B The payoffs are linearly related to the performance of the underlying.</a:t>
            </a:r>
          </a:p>
          <a:p>
            <a:pPr lvl="1"/>
            <a:r>
              <a:rPr lang="en-US" dirty="0"/>
              <a:t>C The most the long can lose is the amount paid for the contingent claim.</a:t>
            </a:r>
          </a:p>
        </p:txBody>
      </p:sp>
    </p:spTree>
    <p:extLst>
      <p:ext uri="{BB962C8B-B14F-4D97-AF65-F5344CB8AC3E}">
        <p14:creationId xmlns:p14="http://schemas.microsoft.com/office/powerpoint/2010/main" val="16574399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3.Which of the following characteristics is not associated with exchange-traded derivatives?</a:t>
            </a:r>
          </a:p>
          <a:p>
            <a:pPr lvl="1"/>
            <a:r>
              <a:rPr lang="en-US" dirty="0"/>
              <a:t>A Margin or performance bonds are required.</a:t>
            </a:r>
          </a:p>
          <a:p>
            <a:pPr lvl="1"/>
            <a:r>
              <a:rPr lang="en-US" dirty="0"/>
              <a:t>B The exchange guarantees all payments in the event of default.</a:t>
            </a:r>
          </a:p>
          <a:p>
            <a:pPr lvl="1"/>
            <a:r>
              <a:rPr lang="en-US" dirty="0"/>
              <a:t>C All terms except the price are customized to the parties’ individual needs.</a:t>
            </a:r>
          </a:p>
          <a:p>
            <a:r>
              <a:rPr lang="en-US" dirty="0"/>
              <a:t>4.Which of the following characteristics is associated with over- the- counter derivatives?</a:t>
            </a:r>
          </a:p>
          <a:p>
            <a:pPr lvl="1"/>
            <a:r>
              <a:rPr lang="en-US" dirty="0"/>
              <a:t>A Trading occurs in a central location.</a:t>
            </a:r>
          </a:p>
          <a:p>
            <a:pPr lvl="1"/>
            <a:r>
              <a:rPr lang="en-US" dirty="0"/>
              <a:t>B They are more regulated than exchange- listed derivatives.</a:t>
            </a:r>
          </a:p>
          <a:p>
            <a:pPr lvl="1"/>
            <a:r>
              <a:rPr lang="en-US" dirty="0"/>
              <a:t>C They are less transparent than exchange- listed derivatives.</a:t>
            </a:r>
          </a:p>
        </p:txBody>
      </p:sp>
    </p:spTree>
    <p:extLst>
      <p:ext uri="{BB962C8B-B14F-4D97-AF65-F5344CB8AC3E}">
        <p14:creationId xmlns:p14="http://schemas.microsoft.com/office/powerpoint/2010/main" val="31212917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5.Market makers earn a profit in both exchange and over- the- counter derivatives markets by:</a:t>
            </a:r>
          </a:p>
          <a:p>
            <a:pPr lvl="1"/>
            <a:r>
              <a:rPr lang="en-US" dirty="0"/>
              <a:t>A charging a commission on each trade.</a:t>
            </a:r>
          </a:p>
          <a:p>
            <a:pPr lvl="1"/>
            <a:r>
              <a:rPr lang="en-US" dirty="0"/>
              <a:t>B a combination of commissions and markups.</a:t>
            </a:r>
          </a:p>
          <a:p>
            <a:pPr lvl="1"/>
            <a:r>
              <a:rPr lang="en-US" dirty="0"/>
              <a:t>C buying at one price, selling at a higher price, and hedging any risk.</a:t>
            </a:r>
          </a:p>
          <a:p>
            <a:r>
              <a:rPr lang="en-US" dirty="0"/>
              <a:t>6.Which of the following statements most accurately describes exchange-traded derivatives relative to over- the- counter derivatives? Exchange-traded derivatives are more likely to have:</a:t>
            </a:r>
          </a:p>
          <a:p>
            <a:pPr lvl="1"/>
            <a:r>
              <a:rPr lang="en-US" dirty="0"/>
              <a:t>A greater credit risk.</a:t>
            </a:r>
          </a:p>
          <a:p>
            <a:pPr lvl="1"/>
            <a:r>
              <a:rPr lang="en-US" dirty="0"/>
              <a:t>B standardized contract terms.</a:t>
            </a:r>
          </a:p>
          <a:p>
            <a:pPr lvl="1"/>
            <a:r>
              <a:rPr lang="en-US" dirty="0"/>
              <a:t>C greater risk management uses</a:t>
            </a:r>
          </a:p>
        </p:txBody>
      </p:sp>
    </p:spTree>
    <p:extLst>
      <p:ext uri="{BB962C8B-B14F-4D97-AF65-F5344CB8AC3E}">
        <p14:creationId xmlns:p14="http://schemas.microsoft.com/office/powerpoint/2010/main" val="11899569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6A6B-6E55-4FD0-8260-0BEFE68F4514}"/>
              </a:ext>
            </a:extLst>
          </p:cNvPr>
          <p:cNvSpPr>
            <a:spLocks noGrp="1"/>
          </p:cNvSpPr>
          <p:nvPr>
            <p:ph type="title"/>
          </p:nvPr>
        </p:nvSpPr>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CF2F7B16-0AF8-4000-9305-F75458652CC6}"/>
              </a:ext>
            </a:extLst>
          </p:cNvPr>
          <p:cNvSpPr>
            <a:spLocks noGrp="1"/>
          </p:cNvSpPr>
          <p:nvPr>
            <p:ph idx="1"/>
          </p:nvPr>
        </p:nvSpPr>
        <p:spPr/>
        <p:txBody>
          <a:bodyPr/>
          <a:lstStyle/>
          <a:p>
            <a:r>
              <a:rPr lang="en-US" dirty="0"/>
              <a:t>The origin of modern futures markets is the creation of the Chicago board of trade in 1848.</a:t>
            </a:r>
          </a:p>
          <a:p>
            <a:r>
              <a:rPr lang="en-US" dirty="0"/>
              <a:t>‘To-arrive’ contract</a:t>
            </a:r>
          </a:p>
          <a:p>
            <a:endParaRPr lang="en-US" dirty="0"/>
          </a:p>
        </p:txBody>
      </p:sp>
    </p:spTree>
    <p:extLst>
      <p:ext uri="{BB962C8B-B14F-4D97-AF65-F5344CB8AC3E}">
        <p14:creationId xmlns:p14="http://schemas.microsoft.com/office/powerpoint/2010/main" val="8107416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1C53-E728-4CBB-B42E-401BAB534833}"/>
              </a:ext>
            </a:extLst>
          </p:cNvPr>
          <p:cNvSpPr>
            <a:spLocks noGrp="1"/>
          </p:cNvSpPr>
          <p:nvPr>
            <p:ph type="title"/>
          </p:nvPr>
        </p:nvSpPr>
        <p:spPr>
          <a:xfrm>
            <a:off x="677334" y="609600"/>
            <a:ext cx="8596668" cy="1320800"/>
          </a:xfrm>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7A1D6DA6-953B-4B3D-BBAF-2BF3840CE174}"/>
              </a:ext>
            </a:extLst>
          </p:cNvPr>
          <p:cNvSpPr>
            <a:spLocks noGrp="1"/>
          </p:cNvSpPr>
          <p:nvPr>
            <p:ph idx="1"/>
          </p:nvPr>
        </p:nvSpPr>
        <p:spPr/>
        <p:txBody>
          <a:bodyPr/>
          <a:lstStyle/>
          <a:p>
            <a:r>
              <a:rPr lang="en-US" dirty="0"/>
              <a:t>Risk allocation , transfer , and management</a:t>
            </a:r>
          </a:p>
          <a:p>
            <a:r>
              <a:rPr lang="en-US" dirty="0"/>
              <a:t>Information discovery</a:t>
            </a:r>
          </a:p>
          <a:p>
            <a:r>
              <a:rPr lang="en-US" dirty="0"/>
              <a:t>Operational advantages</a:t>
            </a:r>
          </a:p>
          <a:p>
            <a:r>
              <a:rPr lang="en-US" dirty="0"/>
              <a:t>Market efficiency</a:t>
            </a:r>
          </a:p>
          <a:p>
            <a:endParaRPr lang="en-US" dirty="0"/>
          </a:p>
          <a:p>
            <a:endParaRPr lang="en-US" dirty="0"/>
          </a:p>
        </p:txBody>
      </p:sp>
    </p:spTree>
    <p:extLst>
      <p:ext uri="{BB962C8B-B14F-4D97-AF65-F5344CB8AC3E}">
        <p14:creationId xmlns:p14="http://schemas.microsoft.com/office/powerpoint/2010/main" val="15169189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354A-E477-4616-83A2-BD4AC1206110}"/>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0C5A04C-3E9B-479A-BC64-0A200712E0E4}"/>
              </a:ext>
            </a:extLst>
          </p:cNvPr>
          <p:cNvSpPr>
            <a:spLocks noGrp="1"/>
          </p:cNvSpPr>
          <p:nvPr>
            <p:ph idx="1"/>
          </p:nvPr>
        </p:nvSpPr>
        <p:spPr/>
        <p:txBody>
          <a:bodyPr/>
          <a:lstStyle/>
          <a:p>
            <a:r>
              <a:rPr lang="en-US" dirty="0"/>
              <a:t>1.Which of the following is not an advantage of derivative markets?</a:t>
            </a:r>
          </a:p>
          <a:p>
            <a:pPr lvl="1"/>
            <a:r>
              <a:rPr lang="en-US" dirty="0"/>
              <a:t>A They are less volatile than spot markets.</a:t>
            </a:r>
          </a:p>
          <a:p>
            <a:pPr lvl="1"/>
            <a:r>
              <a:rPr lang="en-US" dirty="0"/>
              <a:t>B They facilitate the allocation of risk in the market.</a:t>
            </a:r>
          </a:p>
          <a:p>
            <a:pPr lvl="1"/>
            <a:r>
              <a:rPr lang="en-US" dirty="0"/>
              <a:t>C They incur lower transaction costs than spot markets.</a:t>
            </a:r>
          </a:p>
          <a:p>
            <a:r>
              <a:rPr lang="en-US" dirty="0"/>
              <a:t>2.Which of the following pieces of information is not </a:t>
            </a:r>
            <a:r>
              <a:rPr lang="en-US" dirty="0">
                <a:solidFill>
                  <a:srgbClr val="FF0000"/>
                </a:solidFill>
              </a:rPr>
              <a:t>conveyed</a:t>
            </a:r>
            <a:r>
              <a:rPr lang="en-US" dirty="0"/>
              <a:t> by at least one type of derivative?</a:t>
            </a:r>
          </a:p>
          <a:p>
            <a:pPr lvl="1"/>
            <a:r>
              <a:rPr lang="en-US" dirty="0"/>
              <a:t>A The volatility of the underlying</a:t>
            </a:r>
          </a:p>
          <a:p>
            <a:pPr lvl="1"/>
            <a:r>
              <a:rPr lang="en-US" dirty="0"/>
              <a:t>B The most widely used strategy of the underlying</a:t>
            </a:r>
          </a:p>
          <a:p>
            <a:pPr lvl="1"/>
            <a:r>
              <a:rPr lang="en-US" dirty="0"/>
              <a:t>C The price at which uncertainty in the underlying can be eliminated</a:t>
            </a:r>
          </a:p>
        </p:txBody>
      </p:sp>
    </p:spTree>
    <p:extLst>
      <p:ext uri="{BB962C8B-B14F-4D97-AF65-F5344CB8AC3E}">
        <p14:creationId xmlns:p14="http://schemas.microsoft.com/office/powerpoint/2010/main" val="6798713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77FE-41FA-4F07-9556-77EA5BAC14A6}"/>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S</a:t>
            </a:r>
            <a:r>
              <a:rPr lang="en-US" altLang="zh-CN" sz="4000" dirty="0"/>
              <a:t>peculation and gambling</a:t>
            </a:r>
            <a:endParaRPr lang="en-US" sz="4000" dirty="0"/>
          </a:p>
        </p:txBody>
      </p:sp>
      <p:sp>
        <p:nvSpPr>
          <p:cNvPr id="3" name="Content Placeholder 2">
            <a:extLst>
              <a:ext uri="{FF2B5EF4-FFF2-40B4-BE49-F238E27FC236}">
                <a16:creationId xmlns:a16="http://schemas.microsoft.com/office/drawing/2014/main" id="{362F09A5-A3CB-4782-B9F6-D1BE6C31A73F}"/>
              </a:ext>
            </a:extLst>
          </p:cNvPr>
          <p:cNvSpPr>
            <a:spLocks noGrp="1"/>
          </p:cNvSpPr>
          <p:nvPr>
            <p:ph idx="1"/>
          </p:nvPr>
        </p:nvSpPr>
        <p:spPr/>
        <p:txBody>
          <a:bodyPr/>
          <a:lstStyle/>
          <a:p>
            <a:r>
              <a:rPr lang="en-US" dirty="0"/>
              <a:t>Speculators are often thought to be </a:t>
            </a:r>
            <a:r>
              <a:rPr lang="en-US" dirty="0">
                <a:solidFill>
                  <a:srgbClr val="FF0000"/>
                </a:solidFill>
              </a:rPr>
              <a:t>short- term traders </a:t>
            </a:r>
            <a:r>
              <a:rPr lang="en-US" dirty="0"/>
              <a:t>who attempt to exploit temporary inefficiencies.</a:t>
            </a:r>
          </a:p>
          <a:p>
            <a:r>
              <a:rPr lang="en-US" dirty="0"/>
              <a:t>Speculators are thought to engage in </a:t>
            </a:r>
            <a:r>
              <a:rPr lang="en-US" dirty="0">
                <a:solidFill>
                  <a:srgbClr val="FF0000"/>
                </a:solidFill>
              </a:rPr>
              <a:t>price manipulation </a:t>
            </a:r>
            <a:r>
              <a:rPr lang="en-US" dirty="0"/>
              <a:t>and to trade at extreme prices.</a:t>
            </a:r>
          </a:p>
          <a:p>
            <a:r>
              <a:rPr lang="en-US" dirty="0"/>
              <a:t>The profits from short- term trading are almost always taxed </a:t>
            </a:r>
            <a:r>
              <a:rPr lang="en-US" dirty="0">
                <a:solidFill>
                  <a:srgbClr val="FF0000"/>
                </a:solidFill>
              </a:rPr>
              <a:t>more heavily </a:t>
            </a:r>
            <a:r>
              <a:rPr lang="en-US" dirty="0"/>
              <a:t>than the profits from long- term trading.</a:t>
            </a:r>
          </a:p>
          <a:p>
            <a:endParaRPr lang="en-US" dirty="0"/>
          </a:p>
        </p:txBody>
      </p:sp>
    </p:spTree>
    <p:extLst>
      <p:ext uri="{BB962C8B-B14F-4D97-AF65-F5344CB8AC3E}">
        <p14:creationId xmlns:p14="http://schemas.microsoft.com/office/powerpoint/2010/main" val="1337825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C202-64F2-44D8-9E40-0887E8F7325A}"/>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Destabilization and Systemic Risk</a:t>
            </a:r>
          </a:p>
        </p:txBody>
      </p:sp>
      <p:sp>
        <p:nvSpPr>
          <p:cNvPr id="3" name="Content Placeholder 2">
            <a:extLst>
              <a:ext uri="{FF2B5EF4-FFF2-40B4-BE49-F238E27FC236}">
                <a16:creationId xmlns:a16="http://schemas.microsoft.com/office/drawing/2014/main" id="{00AFAD99-D187-4A05-BD57-E28833651C75}"/>
              </a:ext>
            </a:extLst>
          </p:cNvPr>
          <p:cNvSpPr>
            <a:spLocks noGrp="1"/>
          </p:cNvSpPr>
          <p:nvPr>
            <p:ph idx="1"/>
          </p:nvPr>
        </p:nvSpPr>
        <p:spPr/>
        <p:txBody>
          <a:bodyPr>
            <a:normAutofit lnSpcReduction="10000"/>
          </a:bodyPr>
          <a:lstStyle/>
          <a:p>
            <a:r>
              <a:rPr lang="en-US" dirty="0"/>
              <a:t>Defaults by speculators can then lead to defaults by their creditors, their creditors’ creditors, and so on. These effects can, therefore, be systemic and reflect an epidemic </a:t>
            </a:r>
            <a:r>
              <a:rPr lang="en-US" dirty="0">
                <a:solidFill>
                  <a:srgbClr val="FF0000"/>
                </a:solidFill>
              </a:rPr>
              <a:t>contagion</a:t>
            </a:r>
            <a:r>
              <a:rPr lang="en-US" dirty="0"/>
              <a:t> whereby instability can spread throughout markets and an economy, if not the entire world.</a:t>
            </a:r>
          </a:p>
          <a:p>
            <a:r>
              <a:rPr lang="en-US" dirty="0"/>
              <a:t>Such effects occurred in the </a:t>
            </a:r>
            <a:r>
              <a:rPr lang="en-US" dirty="0">
                <a:solidFill>
                  <a:srgbClr val="FF0000"/>
                </a:solidFill>
              </a:rPr>
              <a:t>Long- Term Capital Management </a:t>
            </a:r>
            <a:r>
              <a:rPr lang="en-US" dirty="0"/>
              <a:t>fiasco of 1998 and again in the financial crisis of 2008, in which derivatives, particularly credit default swaps, were widely used by many of the problem entities.</a:t>
            </a:r>
          </a:p>
          <a:p>
            <a:r>
              <a:rPr lang="en-US" dirty="0"/>
              <a:t>Some of these events </a:t>
            </a:r>
            <a:r>
              <a:rPr lang="en-US" dirty="0">
                <a:solidFill>
                  <a:srgbClr val="FF0000"/>
                </a:solidFill>
              </a:rPr>
              <a:t>preceded</a:t>
            </a:r>
            <a:r>
              <a:rPr lang="en-US" dirty="0"/>
              <a:t> the era of modern derivatives markets, and others were completely </a:t>
            </a:r>
            <a:r>
              <a:rPr lang="en-US" dirty="0">
                <a:solidFill>
                  <a:srgbClr val="FF0000"/>
                </a:solidFill>
              </a:rPr>
              <a:t>unrelated</a:t>
            </a:r>
            <a:r>
              <a:rPr lang="en-US" dirty="0"/>
              <a:t> to the use of derivatives.</a:t>
            </a:r>
          </a:p>
          <a:p>
            <a:r>
              <a:rPr lang="en-US" dirty="0"/>
              <a:t>Another criticism of derivatives is simply their </a:t>
            </a:r>
            <a:r>
              <a:rPr lang="en-US" dirty="0">
                <a:solidFill>
                  <a:srgbClr val="FF0000"/>
                </a:solidFill>
              </a:rPr>
              <a:t>complexity</a:t>
            </a:r>
            <a:r>
              <a:rPr lang="en-US" dirty="0"/>
              <a:t>.</a:t>
            </a:r>
          </a:p>
          <a:p>
            <a:r>
              <a:rPr lang="en-US" dirty="0"/>
              <a:t>One explanation probably lies in the fact that scientists create models of markets by using scientific principles that </a:t>
            </a:r>
            <a:r>
              <a:rPr lang="en-US" dirty="0">
                <a:solidFill>
                  <a:srgbClr val="FF0000"/>
                </a:solidFill>
              </a:rPr>
              <a:t>often fail</a:t>
            </a:r>
            <a:r>
              <a:rPr lang="en-US" dirty="0"/>
              <a:t>.</a:t>
            </a:r>
          </a:p>
        </p:txBody>
      </p:sp>
    </p:spTree>
    <p:extLst>
      <p:ext uri="{BB962C8B-B14F-4D97-AF65-F5344CB8AC3E}">
        <p14:creationId xmlns:p14="http://schemas.microsoft.com/office/powerpoint/2010/main" val="19489928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70E7-AA33-42A6-BC63-F08FC8453BD7}"/>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ADDE3541-C827-46E6-AD4A-E75F304EA34D}"/>
              </a:ext>
            </a:extLst>
          </p:cNvPr>
          <p:cNvSpPr>
            <a:spLocks noGrp="1"/>
          </p:cNvSpPr>
          <p:nvPr>
            <p:ph idx="1"/>
          </p:nvPr>
        </p:nvSpPr>
        <p:spPr/>
        <p:txBody>
          <a:bodyPr/>
          <a:lstStyle/>
          <a:p>
            <a:r>
              <a:rPr lang="en-US" dirty="0"/>
              <a:t>1.Which of the following responds to the criticism that derivatives can be destabilizing to the underlying market?</a:t>
            </a:r>
          </a:p>
          <a:p>
            <a:pPr lvl="1"/>
            <a:r>
              <a:rPr lang="en-US" dirty="0"/>
              <a:t>A Market crashes and panics have occurred since long before derivatives existed.</a:t>
            </a:r>
          </a:p>
          <a:p>
            <a:pPr lvl="1"/>
            <a:r>
              <a:rPr lang="en-US" dirty="0"/>
              <a:t>B Derivatives are sufficiently regulated that they cannot destabilize the spot market.</a:t>
            </a:r>
          </a:p>
          <a:p>
            <a:pPr lvl="1"/>
            <a:r>
              <a:rPr lang="en-US" dirty="0"/>
              <a:t>C The transaction costs of derivatives are high enough to keep their use at a minimum level.</a:t>
            </a:r>
          </a:p>
        </p:txBody>
      </p:sp>
    </p:spTree>
    <p:extLst>
      <p:ext uri="{BB962C8B-B14F-4D97-AF65-F5344CB8AC3E}">
        <p14:creationId xmlns:p14="http://schemas.microsoft.com/office/powerpoint/2010/main" val="425420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9413E-3C52-4A96-B4B7-D949477196A8}"/>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7572C0F9-7509-4B3E-B285-5A2391F3BCAE}"/>
              </a:ext>
            </a:extLst>
          </p:cNvPr>
          <p:cNvSpPr>
            <a:spLocks noGrp="1"/>
          </p:cNvSpPr>
          <p:nvPr>
            <p:ph idx="1"/>
          </p:nvPr>
        </p:nvSpPr>
        <p:spPr/>
        <p:txBody>
          <a:bodyPr/>
          <a:lstStyle/>
          <a:p>
            <a:r>
              <a:rPr lang="en-US" dirty="0"/>
              <a:t>The price of a financial asset is often determined using a present value of future cash flows approach. </a:t>
            </a:r>
          </a:p>
          <a:p>
            <a:r>
              <a:rPr lang="en-US" dirty="0"/>
              <a:t>The value of the financial asset is the expected future price plus any interim payments such as dividends or coupon interest discounted at a rate appropriate for the risk assumed.</a:t>
            </a:r>
          </a:p>
          <a:p>
            <a:r>
              <a:rPr lang="en-US" dirty="0"/>
              <a:t>The risk aversion of the investor</a:t>
            </a:r>
          </a:p>
          <a:p>
            <a:pPr lvl="1"/>
            <a:r>
              <a:rPr lang="en-US" dirty="0"/>
              <a:t>We can generally characterize three potential types of investors by how they feel about risk: risk averse, risk neutral, or risk seeking</a:t>
            </a:r>
          </a:p>
          <a:p>
            <a:endParaRPr lang="en-US" dirty="0"/>
          </a:p>
        </p:txBody>
      </p:sp>
    </p:spTree>
    <p:extLst>
      <p:ext uri="{BB962C8B-B14F-4D97-AF65-F5344CB8AC3E}">
        <p14:creationId xmlns:p14="http://schemas.microsoft.com/office/powerpoint/2010/main" val="26242472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6A6-6594-4799-87FA-D2C785015F6A}"/>
              </a:ext>
            </a:extLst>
          </p:cNvPr>
          <p:cNvSpPr>
            <a:spLocks noGrp="1"/>
          </p:cNvSpPr>
          <p:nvPr>
            <p:ph type="title"/>
          </p:nvPr>
        </p:nvSpPr>
        <p:spPr/>
        <p:txBody>
          <a:bodyPr>
            <a:normAutofit/>
          </a:bodyPr>
          <a:lstStyle/>
          <a:p>
            <a:r>
              <a:rPr lang="en-US" sz="4000" dirty="0"/>
              <a:t>Elementary principles of derivative pricing	</a:t>
            </a:r>
          </a:p>
        </p:txBody>
      </p:sp>
      <p:sp>
        <p:nvSpPr>
          <p:cNvPr id="3" name="Content Placeholder 2">
            <a:extLst>
              <a:ext uri="{FF2B5EF4-FFF2-40B4-BE49-F238E27FC236}">
                <a16:creationId xmlns:a16="http://schemas.microsoft.com/office/drawing/2014/main" id="{4DE16CFC-EABE-4ACE-BFD3-4C0F750AE28D}"/>
              </a:ext>
            </a:extLst>
          </p:cNvPr>
          <p:cNvSpPr>
            <a:spLocks noGrp="1"/>
          </p:cNvSpPr>
          <p:nvPr>
            <p:ph idx="1"/>
          </p:nvPr>
        </p:nvSpPr>
        <p:spPr/>
        <p:txBody>
          <a:bodyPr/>
          <a:lstStyle/>
          <a:p>
            <a:r>
              <a:rPr lang="en-US" sz="3200" dirty="0"/>
              <a:t>F</a:t>
            </a:r>
            <a:r>
              <a:rPr lang="en-US" sz="3200" baseline="-25000" dirty="0"/>
              <a:t>T</a:t>
            </a:r>
            <a:r>
              <a:rPr lang="en-US" sz="3200" dirty="0"/>
              <a:t>=(S</a:t>
            </a:r>
            <a:r>
              <a:rPr lang="en-US" sz="3200" baseline="-25000" dirty="0"/>
              <a:t>0</a:t>
            </a:r>
            <a:r>
              <a:rPr lang="en-US" sz="3200" dirty="0"/>
              <a:t>+cost</a:t>
            </a:r>
            <a:r>
              <a:rPr lang="en-US" sz="3200" baseline="-25000" dirty="0"/>
              <a:t>0</a:t>
            </a:r>
            <a:r>
              <a:rPr lang="en-US" sz="3200" dirty="0"/>
              <a:t>-benefit</a:t>
            </a:r>
            <a:r>
              <a:rPr lang="en-US" sz="3200" baseline="-25000" dirty="0"/>
              <a:t>0</a:t>
            </a:r>
            <a:r>
              <a:rPr lang="en-US" sz="3200" dirty="0"/>
              <a:t>)*(1+rf)</a:t>
            </a:r>
            <a:r>
              <a:rPr lang="en-US" sz="3200" baseline="30000" dirty="0"/>
              <a:t>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914226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10C5-F8BA-45AC-995C-2B423C07E872}"/>
              </a:ext>
            </a:extLst>
          </p:cNvPr>
          <p:cNvSpPr>
            <a:spLocks noGrp="1"/>
          </p:cNvSpPr>
          <p:nvPr>
            <p:ph type="title"/>
          </p:nvPr>
        </p:nvSpPr>
        <p:spPr/>
        <p:txBody>
          <a:bodyPr>
            <a:normAutofit/>
          </a:bodyPr>
          <a:lstStyle/>
          <a:p>
            <a:r>
              <a:rPr lang="en-US" sz="4000" dirty="0"/>
              <a:t>Elementary principles of derivative pricing-Storage</a:t>
            </a:r>
          </a:p>
        </p:txBody>
      </p:sp>
      <p:sp>
        <p:nvSpPr>
          <p:cNvPr id="3" name="Content Placeholder 2">
            <a:extLst>
              <a:ext uri="{FF2B5EF4-FFF2-40B4-BE49-F238E27FC236}">
                <a16:creationId xmlns:a16="http://schemas.microsoft.com/office/drawing/2014/main" id="{EDD93B4A-D015-42DB-ADD3-572F3F689EF3}"/>
              </a:ext>
            </a:extLst>
          </p:cNvPr>
          <p:cNvSpPr>
            <a:spLocks noGrp="1"/>
          </p:cNvSpPr>
          <p:nvPr>
            <p:ph idx="1"/>
          </p:nvPr>
        </p:nvSpPr>
        <p:spPr/>
        <p:txBody>
          <a:bodyPr/>
          <a:lstStyle/>
          <a:p>
            <a:r>
              <a:rPr lang="en-US" dirty="0"/>
              <a:t>Storage incurs costs.(commodity)</a:t>
            </a:r>
          </a:p>
          <a:p>
            <a:r>
              <a:rPr lang="en-US" dirty="0"/>
              <a:t>Some assets pay returns during storage.(financial asset)</a:t>
            </a:r>
          </a:p>
          <a:p>
            <a:endParaRPr lang="en-US" dirty="0"/>
          </a:p>
        </p:txBody>
      </p:sp>
    </p:spTree>
    <p:extLst>
      <p:ext uri="{BB962C8B-B14F-4D97-AF65-F5344CB8AC3E}">
        <p14:creationId xmlns:p14="http://schemas.microsoft.com/office/powerpoint/2010/main" val="32684750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E97C-F9BE-4030-983F-36EB31059087}"/>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40CEE757-6D71-4744-82DB-2F1B2E2E54BE}"/>
              </a:ext>
            </a:extLst>
          </p:cNvPr>
          <p:cNvSpPr>
            <a:spLocks noGrp="1"/>
          </p:cNvSpPr>
          <p:nvPr>
            <p:ph idx="1"/>
          </p:nvPr>
        </p:nvSpPr>
        <p:spPr/>
        <p:txBody>
          <a:bodyPr/>
          <a:lstStyle/>
          <a:p>
            <a:r>
              <a:rPr lang="en-US" dirty="0"/>
              <a:t>In well- functioning markets with low transaction costs and a free flow of information, the </a:t>
            </a:r>
            <a:r>
              <a:rPr lang="en-US" dirty="0">
                <a:solidFill>
                  <a:srgbClr val="FF0000"/>
                </a:solidFill>
              </a:rPr>
              <a:t>same asset cannot sell for more than one price</a:t>
            </a:r>
            <a:r>
              <a:rPr lang="en-US" dirty="0"/>
              <a:t>.</a:t>
            </a:r>
          </a:p>
          <a:p>
            <a:r>
              <a:rPr lang="en-US" dirty="0"/>
              <a:t>For this reason, arbitrage is often referred to as the </a:t>
            </a:r>
            <a:r>
              <a:rPr lang="en-US" dirty="0">
                <a:solidFill>
                  <a:srgbClr val="FF0000"/>
                </a:solidFill>
              </a:rPr>
              <a:t>law of one price</a:t>
            </a:r>
            <a:r>
              <a:rPr lang="en-US" dirty="0"/>
              <a:t>.</a:t>
            </a:r>
          </a:p>
          <a:p>
            <a:r>
              <a:rPr lang="en-US" dirty="0"/>
              <a:t>This trade would </a:t>
            </a:r>
            <a:r>
              <a:rPr lang="en-US" dirty="0">
                <a:solidFill>
                  <a:srgbClr val="FF0000"/>
                </a:solidFill>
              </a:rPr>
              <a:t>get profit at no risk </a:t>
            </a:r>
            <a:r>
              <a:rPr lang="en-US" dirty="0"/>
              <a:t>and </a:t>
            </a:r>
            <a:r>
              <a:rPr lang="en-US" dirty="0">
                <a:solidFill>
                  <a:srgbClr val="FF0000"/>
                </a:solidFill>
              </a:rPr>
              <a:t>not require the commitment of any of the investor’s capital</a:t>
            </a:r>
            <a:r>
              <a:rPr lang="en-US" dirty="0"/>
              <a:t>.</a:t>
            </a:r>
          </a:p>
          <a:p>
            <a:r>
              <a:rPr lang="en-US" dirty="0"/>
              <a:t>To summarize, the forces of arbitrage in financial markets assure us that the </a:t>
            </a:r>
            <a:r>
              <a:rPr lang="en-US" dirty="0">
                <a:solidFill>
                  <a:srgbClr val="FF0000"/>
                </a:solidFill>
              </a:rPr>
              <a:t>same asset cannot sell for different prices</a:t>
            </a:r>
            <a:r>
              <a:rPr lang="en-US" dirty="0"/>
              <a:t>, nor can </a:t>
            </a:r>
            <a:r>
              <a:rPr lang="en-US" dirty="0">
                <a:solidFill>
                  <a:srgbClr val="FF0000"/>
                </a:solidFill>
              </a:rPr>
              <a:t>two equivalent combinations of assets that produce the same results sell for different prices</a:t>
            </a:r>
            <a:r>
              <a:rPr lang="en-US" dirty="0"/>
              <a:t>.</a:t>
            </a:r>
          </a:p>
        </p:txBody>
      </p:sp>
    </p:spTree>
    <p:extLst>
      <p:ext uri="{BB962C8B-B14F-4D97-AF65-F5344CB8AC3E}">
        <p14:creationId xmlns:p14="http://schemas.microsoft.com/office/powerpoint/2010/main" val="41546578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8B82-6AB7-4B2C-9CE0-91C5F1189BC5}"/>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1980A05C-5D81-4FA2-869F-6046DD73C512}"/>
              </a:ext>
            </a:extLst>
          </p:cNvPr>
          <p:cNvSpPr>
            <a:spLocks noGrp="1"/>
          </p:cNvSpPr>
          <p:nvPr>
            <p:ph idx="1"/>
          </p:nvPr>
        </p:nvSpPr>
        <p:spPr/>
        <p:txBody>
          <a:bodyPr/>
          <a:lstStyle/>
          <a:p>
            <a:r>
              <a:rPr lang="en-US" dirty="0"/>
              <a:t>Tencent  A:600  B:610</a:t>
            </a:r>
          </a:p>
        </p:txBody>
      </p:sp>
    </p:spTree>
    <p:extLst>
      <p:ext uri="{BB962C8B-B14F-4D97-AF65-F5344CB8AC3E}">
        <p14:creationId xmlns:p14="http://schemas.microsoft.com/office/powerpoint/2010/main" val="26254659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185EF-23C0-4996-B8AD-822F238FC53F}"/>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E052CFE4-4415-4BD8-9BF3-7801A1F1C482}"/>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=530 , RF=4%</a:t>
            </a:r>
          </a:p>
        </p:txBody>
      </p:sp>
    </p:spTree>
    <p:extLst>
      <p:ext uri="{BB962C8B-B14F-4D97-AF65-F5344CB8AC3E}">
        <p14:creationId xmlns:p14="http://schemas.microsoft.com/office/powerpoint/2010/main" val="22331009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A22BD-DB45-4D1F-9302-275D4DA4CDD4}"/>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329461E7-752B-4F36-88E6-401BF4173B38}"/>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=510 , RF=4%</a:t>
            </a:r>
          </a:p>
          <a:p>
            <a:endParaRPr lang="en-US" dirty="0"/>
          </a:p>
        </p:txBody>
      </p:sp>
    </p:spTree>
    <p:extLst>
      <p:ext uri="{BB962C8B-B14F-4D97-AF65-F5344CB8AC3E}">
        <p14:creationId xmlns:p14="http://schemas.microsoft.com/office/powerpoint/2010/main" val="8341622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935D-AB46-43E8-9183-5F28C9903EC1}"/>
              </a:ext>
            </a:extLst>
          </p:cNvPr>
          <p:cNvSpPr>
            <a:spLocks noGrp="1"/>
          </p:cNvSpPr>
          <p:nvPr>
            <p:ph type="title"/>
          </p:nvPr>
        </p:nvSpPr>
        <p:spPr/>
        <p:txBody>
          <a:bodyPr>
            <a:normAutofit/>
          </a:bodyPr>
          <a:lstStyle/>
          <a:p>
            <a:r>
              <a:rPr lang="en-US" sz="4000" dirty="0"/>
              <a:t>Elementary principles of derivative pricing-Arbitrage</a:t>
            </a:r>
          </a:p>
        </p:txBody>
      </p:sp>
      <p:pic>
        <p:nvPicPr>
          <p:cNvPr id="5" name="Content Placeholder 4">
            <a:extLst>
              <a:ext uri="{FF2B5EF4-FFF2-40B4-BE49-F238E27FC236}">
                <a16:creationId xmlns:a16="http://schemas.microsoft.com/office/drawing/2014/main" id="{D6658CC8-7C61-4C1A-8863-CD191D84D0FE}"/>
              </a:ext>
            </a:extLst>
          </p:cNvPr>
          <p:cNvPicPr>
            <a:picLocks noGrp="1" noChangeAspect="1"/>
          </p:cNvPicPr>
          <p:nvPr>
            <p:ph idx="1"/>
          </p:nvPr>
        </p:nvPicPr>
        <p:blipFill>
          <a:blip r:embed="rId2"/>
          <a:stretch>
            <a:fillRect/>
          </a:stretch>
        </p:blipFill>
        <p:spPr>
          <a:xfrm>
            <a:off x="1579419" y="1930400"/>
            <a:ext cx="7265323" cy="4660013"/>
          </a:xfrm>
        </p:spPr>
      </p:pic>
    </p:spTree>
    <p:extLst>
      <p:ext uri="{BB962C8B-B14F-4D97-AF65-F5344CB8AC3E}">
        <p14:creationId xmlns:p14="http://schemas.microsoft.com/office/powerpoint/2010/main" val="386662382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8695-B7CE-4D6E-A785-C1D727736631}"/>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BF809369-364C-494D-A422-54CB9C9C3E54}"/>
              </a:ext>
            </a:extLst>
          </p:cNvPr>
          <p:cNvSpPr>
            <a:spLocks noGrp="1"/>
          </p:cNvSpPr>
          <p:nvPr>
            <p:ph idx="1"/>
          </p:nvPr>
        </p:nvSpPr>
        <p:spPr/>
        <p:txBody>
          <a:bodyPr/>
          <a:lstStyle/>
          <a:p>
            <a:r>
              <a:rPr lang="en-US" dirty="0"/>
              <a:t>1 Which of the following is a result of arbitrage?</a:t>
            </a:r>
          </a:p>
          <a:p>
            <a:pPr lvl="1"/>
            <a:r>
              <a:rPr lang="en-US" dirty="0"/>
              <a:t>A The law of one price</a:t>
            </a:r>
          </a:p>
          <a:p>
            <a:pPr lvl="1"/>
            <a:r>
              <a:rPr lang="en-US" dirty="0"/>
              <a:t>B The law of similar prices</a:t>
            </a:r>
          </a:p>
          <a:p>
            <a:pPr lvl="1"/>
            <a:r>
              <a:rPr lang="en-US" dirty="0"/>
              <a:t>C The law of limited profitability</a:t>
            </a:r>
          </a:p>
          <a:p>
            <a:r>
              <a:rPr lang="en-US" dirty="0"/>
              <a:t>2 When an arbitrage opportunity exists, what happens in the market?</a:t>
            </a:r>
          </a:p>
          <a:p>
            <a:pPr lvl="1"/>
            <a:r>
              <a:rPr lang="en-US" dirty="0"/>
              <a:t>A The combined actions of all arbitrageurs force the prices to converge.</a:t>
            </a:r>
          </a:p>
          <a:p>
            <a:pPr lvl="1"/>
            <a:r>
              <a:rPr lang="en-US" dirty="0"/>
              <a:t>B The combined actions of arbitrageurs result in a locked- limit situation.</a:t>
            </a:r>
          </a:p>
          <a:p>
            <a:pPr lvl="1"/>
            <a:r>
              <a:rPr lang="en-US" dirty="0"/>
              <a:t>C The combined actions of all arbitrageurs result in sustained profits to all.</a:t>
            </a:r>
          </a:p>
        </p:txBody>
      </p:sp>
    </p:spTree>
    <p:extLst>
      <p:ext uri="{BB962C8B-B14F-4D97-AF65-F5344CB8AC3E}">
        <p14:creationId xmlns:p14="http://schemas.microsoft.com/office/powerpoint/2010/main" val="33126342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137A-1E39-46C4-88CE-9C922D97F5F5}"/>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62E00AED-25DB-4B87-9D94-BFC755ED3CCF}"/>
              </a:ext>
            </a:extLst>
          </p:cNvPr>
          <p:cNvSpPr>
            <a:spLocks noGrp="1"/>
          </p:cNvSpPr>
          <p:nvPr>
            <p:ph idx="1"/>
          </p:nvPr>
        </p:nvSpPr>
        <p:spPr/>
        <p:txBody>
          <a:bodyPr>
            <a:normAutofit/>
          </a:bodyPr>
          <a:lstStyle/>
          <a:p>
            <a:r>
              <a:rPr lang="en-US" dirty="0"/>
              <a:t>3 Which of the following accurately defines arbitrage?</a:t>
            </a:r>
          </a:p>
          <a:p>
            <a:pPr lvl="1"/>
            <a:r>
              <a:rPr lang="en-US" dirty="0"/>
              <a:t>A An opportunity to make a profit at no risk</a:t>
            </a:r>
          </a:p>
          <a:p>
            <a:pPr lvl="1"/>
            <a:r>
              <a:rPr lang="en-US" dirty="0"/>
              <a:t>B An opportunity to make a profit at no risk and with the investment of no capital</a:t>
            </a:r>
          </a:p>
          <a:p>
            <a:pPr lvl="1"/>
            <a:r>
              <a:rPr lang="en-US" dirty="0"/>
              <a:t>C An opportunity to earn a return in excess of the return appropriate for the risk assumed</a:t>
            </a:r>
          </a:p>
          <a:p>
            <a:r>
              <a:rPr lang="en-US" dirty="0"/>
              <a:t>4 Which of the following ways best describes how arbitrage contributes to market efficiency?</a:t>
            </a:r>
          </a:p>
          <a:p>
            <a:pPr lvl="1"/>
            <a:r>
              <a:rPr lang="en-US" dirty="0"/>
              <a:t>A Arbitrage penalizes those who trade too rapidly.</a:t>
            </a:r>
          </a:p>
          <a:p>
            <a:pPr lvl="1"/>
            <a:r>
              <a:rPr lang="en-US" dirty="0"/>
              <a:t>B Arbitrage equalizes the risks taken by all market participants.</a:t>
            </a:r>
          </a:p>
          <a:p>
            <a:pPr lvl="1"/>
            <a:r>
              <a:rPr lang="en-US" dirty="0"/>
              <a:t>C Arbitrage improves the rate at which prices converge to their relative fair values.</a:t>
            </a:r>
          </a:p>
        </p:txBody>
      </p:sp>
    </p:spTree>
    <p:extLst>
      <p:ext uri="{BB962C8B-B14F-4D97-AF65-F5344CB8AC3E}">
        <p14:creationId xmlns:p14="http://schemas.microsoft.com/office/powerpoint/2010/main" val="2203094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5AFD7-6984-422B-AA79-780DD9C96001}"/>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EFAF4548-818D-4663-B3C8-529D9A989739}"/>
              </a:ext>
            </a:extLst>
          </p:cNvPr>
          <p:cNvSpPr>
            <a:spLocks noGrp="1"/>
          </p:cNvSpPr>
          <p:nvPr>
            <p:ph idx="1"/>
          </p:nvPr>
        </p:nvSpPr>
        <p:spPr/>
        <p:txBody>
          <a:bodyPr/>
          <a:lstStyle/>
          <a:p>
            <a:r>
              <a:rPr lang="en-US" dirty="0"/>
              <a:t>The formation of expectations</a:t>
            </a:r>
          </a:p>
          <a:p>
            <a:endParaRPr lang="en-US" dirty="0"/>
          </a:p>
        </p:txBody>
      </p:sp>
      <p:pic>
        <p:nvPicPr>
          <p:cNvPr id="5" name="Picture 4">
            <a:extLst>
              <a:ext uri="{FF2B5EF4-FFF2-40B4-BE49-F238E27FC236}">
                <a16:creationId xmlns:a16="http://schemas.microsoft.com/office/drawing/2014/main" id="{CC7A41B5-47D9-45DC-AD95-7AFF32DCD14A}"/>
              </a:ext>
            </a:extLst>
          </p:cNvPr>
          <p:cNvPicPr>
            <a:picLocks noChangeAspect="1"/>
          </p:cNvPicPr>
          <p:nvPr/>
        </p:nvPicPr>
        <p:blipFill>
          <a:blip r:embed="rId2"/>
          <a:stretch>
            <a:fillRect/>
          </a:stretch>
        </p:blipFill>
        <p:spPr>
          <a:xfrm>
            <a:off x="1569720" y="2827885"/>
            <a:ext cx="7275022" cy="2893475"/>
          </a:xfrm>
          <a:prstGeom prst="rect">
            <a:avLst/>
          </a:prstGeom>
        </p:spPr>
      </p:pic>
    </p:spTree>
    <p:extLst>
      <p:ext uri="{BB962C8B-B14F-4D97-AF65-F5344CB8AC3E}">
        <p14:creationId xmlns:p14="http://schemas.microsoft.com/office/powerpoint/2010/main" val="232793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5D967-8349-4DD9-B387-3E8FB966C577}"/>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493456BD-87CA-4D29-BC59-BD07C41223F9}"/>
              </a:ext>
            </a:extLst>
          </p:cNvPr>
          <p:cNvSpPr>
            <a:spLocks noGrp="1"/>
          </p:cNvSpPr>
          <p:nvPr>
            <p:ph idx="1"/>
          </p:nvPr>
        </p:nvSpPr>
        <p:spPr/>
        <p:txBody>
          <a:bodyPr/>
          <a:lstStyle/>
          <a:p>
            <a:r>
              <a:rPr lang="en-US" dirty="0"/>
              <a:t>The required rate of return on the underlying asset</a:t>
            </a:r>
          </a:p>
          <a:p>
            <a:r>
              <a:rPr lang="en-US" dirty="0"/>
              <a:t>The pricing of risky assets</a:t>
            </a:r>
          </a:p>
          <a:p>
            <a:endParaRPr lang="en-US" dirty="0"/>
          </a:p>
        </p:txBody>
      </p:sp>
      <p:pic>
        <p:nvPicPr>
          <p:cNvPr id="5" name="Picture 4">
            <a:extLst>
              <a:ext uri="{FF2B5EF4-FFF2-40B4-BE49-F238E27FC236}">
                <a16:creationId xmlns:a16="http://schemas.microsoft.com/office/drawing/2014/main" id="{FEBEA72E-800E-4459-9D35-6A3386BFD710}"/>
              </a:ext>
            </a:extLst>
          </p:cNvPr>
          <p:cNvPicPr>
            <a:picLocks noChangeAspect="1"/>
          </p:cNvPicPr>
          <p:nvPr/>
        </p:nvPicPr>
        <p:blipFill>
          <a:blip r:embed="rId2"/>
          <a:stretch>
            <a:fillRect/>
          </a:stretch>
        </p:blipFill>
        <p:spPr>
          <a:xfrm>
            <a:off x="1279102" y="3188119"/>
            <a:ext cx="7393132" cy="2853243"/>
          </a:xfrm>
          <a:prstGeom prst="rect">
            <a:avLst/>
          </a:prstGeom>
        </p:spPr>
      </p:pic>
    </p:spTree>
    <p:extLst>
      <p:ext uri="{BB962C8B-B14F-4D97-AF65-F5344CB8AC3E}">
        <p14:creationId xmlns:p14="http://schemas.microsoft.com/office/powerpoint/2010/main" val="1860670133"/>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110961</TotalTime>
  <Words>4602</Words>
  <Application>Microsoft Office PowerPoint</Application>
  <PresentationFormat>Widescreen</PresentationFormat>
  <Paragraphs>504</Paragraphs>
  <Slides>78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78</vt:i4>
      </vt:variant>
    </vt:vector>
  </HeadingPairs>
  <TitlesOfParts>
    <vt:vector size="84" baseType="lpstr">
      <vt:lpstr>华文新魏</vt:lpstr>
      <vt:lpstr>方正姚体</vt:lpstr>
      <vt:lpstr>Arial</vt:lpstr>
      <vt:lpstr>Trebuchet MS</vt:lpstr>
      <vt:lpstr>Wingdings 3</vt:lpstr>
      <vt:lpstr>Facet</vt:lpstr>
      <vt:lpstr>Study session 15 Derivatives</vt:lpstr>
      <vt:lpstr>Reading 46 Basics of Derivative Pricing and Valuation</vt:lpstr>
      <vt:lpstr>Reading 46 Basics of Derivative Pricing and Valuation</vt:lpstr>
      <vt:lpstr>Basic Derivative Concepts</vt:lpstr>
      <vt:lpstr>Basic Derivative Concepts</vt:lpstr>
      <vt:lpstr>Basic Derivative Concepts</vt:lpstr>
      <vt:lpstr>Pricing the Underlying</vt:lpstr>
      <vt:lpstr>Pricing the Underlying</vt:lpstr>
      <vt:lpstr>Pricing the Underlying</vt:lpstr>
      <vt:lpstr>Pricing the Underlying</vt:lpstr>
      <vt:lpstr>Pricing the Underlying</vt:lpstr>
      <vt:lpstr>Practices </vt:lpstr>
      <vt:lpstr>Pricing and Valuation of Forward </vt:lpstr>
      <vt:lpstr>Pricing and Valuation of Forward Initiation</vt:lpstr>
      <vt:lpstr>Pricing and Valuation of Forward Initiation</vt:lpstr>
      <vt:lpstr>Pricing and Valuation of Forward Expiration </vt:lpstr>
      <vt:lpstr>Pricing and Valuation of Forward Between Initiation and Expiration</vt:lpstr>
      <vt:lpstr>Practices </vt:lpstr>
      <vt:lpstr>Practices</vt:lpstr>
      <vt:lpstr>Futures Contracts</vt:lpstr>
      <vt:lpstr>Futures Contracts</vt:lpstr>
      <vt:lpstr>Futures Contracts</vt:lpstr>
      <vt:lpstr>Futures Contracts</vt:lpstr>
      <vt:lpstr>Futures Contracts</vt:lpstr>
      <vt:lpstr>Futures Contracts</vt:lpstr>
      <vt:lpstr>Futures Contracts</vt:lpstr>
      <vt:lpstr>Swap Contracts</vt:lpstr>
      <vt:lpstr>Swap Contracts</vt:lpstr>
      <vt:lpstr>Swap Contracts</vt:lpstr>
      <vt:lpstr>Swap Contracts</vt:lpstr>
      <vt:lpstr>Practices </vt:lpstr>
      <vt:lpstr>Practices</vt:lpstr>
      <vt:lpstr>Option Contracts</vt:lpstr>
      <vt:lpstr>Option Contracts</vt:lpstr>
      <vt:lpstr>Option Contracts Call Option</vt:lpstr>
      <vt:lpstr>Option Contracts Call Option</vt:lpstr>
      <vt:lpstr>Option Contracts Call Option</vt:lpstr>
      <vt:lpstr>Practices </vt:lpstr>
      <vt:lpstr>Option Contracts Put Option</vt:lpstr>
      <vt:lpstr>Option Contracts Put Option</vt:lpstr>
      <vt:lpstr>Option Contracts Put Option</vt:lpstr>
      <vt:lpstr>Practices</vt:lpstr>
      <vt:lpstr>Option Contracts</vt:lpstr>
      <vt:lpstr>Option Contracts</vt:lpstr>
      <vt:lpstr>Practices</vt:lpstr>
      <vt:lpstr>Credit Derivatives  </vt:lpstr>
      <vt:lpstr>Credit Derivatives</vt:lpstr>
      <vt:lpstr>Credit Derivatives</vt:lpstr>
      <vt:lpstr>Credit Derivatives</vt:lpstr>
      <vt:lpstr>Credit Derivatives</vt:lpstr>
      <vt:lpstr>Credit Derivatives</vt:lpstr>
      <vt:lpstr>Credit Derivatives</vt:lpstr>
      <vt:lpstr>Practices</vt:lpstr>
      <vt:lpstr>Asset-backed securities</vt:lpstr>
      <vt:lpstr>Asset-backed securities</vt:lpstr>
      <vt:lpstr>Derivative underlying</vt:lpstr>
      <vt:lpstr>Classification of derivatives Forward commitments and contingent claims</vt:lpstr>
      <vt:lpstr>Classification of derivatives   Exchange-traded and OTC market</vt:lpstr>
      <vt:lpstr>Classification of derivatives   Exchange-traded and OTC market</vt:lpstr>
      <vt:lpstr>Classification of derivatives   Exchange-traded and OTC market</vt:lpstr>
      <vt:lpstr>Practices</vt:lpstr>
      <vt:lpstr>Practices</vt:lpstr>
      <vt:lpstr>Practices</vt:lpstr>
      <vt:lpstr>The purposes and benefits of derivatives</vt:lpstr>
      <vt:lpstr>The purposes and benefits of derivatives</vt:lpstr>
      <vt:lpstr>Practices</vt:lpstr>
      <vt:lpstr>Criticisms and misuses of derivatives Speculation and gambling</vt:lpstr>
      <vt:lpstr>Criticisms and misuses of derivatives Destabilization and Systemic Risk</vt:lpstr>
      <vt:lpstr>Practices</vt:lpstr>
      <vt:lpstr>Elementary principles of derivative pricing </vt:lpstr>
      <vt:lpstr>Elementary principles of derivative pricing-Storage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Practices</vt:lpstr>
      <vt:lpstr>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48 Derivative Markets and Instruments</dc:title>
  <dc:creator>秦玮杰</dc:creator>
  <cp:lastModifiedBy>秦玮杰</cp:lastModifiedBy>
  <cp:revision>296</cp:revision>
  <dcterms:created xsi:type="dcterms:W3CDTF">2021-07-05T01:04:15Z</dcterms:created>
  <dcterms:modified xsi:type="dcterms:W3CDTF">2022-02-09T03:04:49Z</dcterms:modified>
</cp:coreProperties>
</file>