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9"/>
    <p:restoredTop sz="94737"/>
  </p:normalViewPr>
  <p:slideViewPr>
    <p:cSldViewPr snapToGrid="0">
      <p:cViewPr varScale="1">
        <p:scale>
          <a:sx n="72" d="100"/>
          <a:sy n="72" d="100"/>
        </p:scale>
        <p:origin x="6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11/7/2022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p:txBody>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endParaRPr lang="en-US" dirty="0"/>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p:txBody>
          <a:bodyPr/>
          <a:lstStyle/>
          <a:p>
            <a:r>
              <a:rPr lang="en-US" sz="2800" b="1" dirty="0">
                <a:solidFill>
                  <a:srgbClr val="FF0000"/>
                </a:solidFill>
              </a:rPr>
              <a:t>Convertible bond</a:t>
            </a:r>
          </a:p>
          <a:p>
            <a:r>
              <a:rPr lang="en-US" sz="2000" dirty="0"/>
              <a:t>Compare with option-free bond: </a:t>
            </a:r>
            <a:r>
              <a:rPr lang="en-US" sz="2000" dirty="0">
                <a:solidFill>
                  <a:srgbClr val="FF0000"/>
                </a:solidFill>
              </a:rPr>
              <a:t>higher price, lower yield</a:t>
            </a:r>
          </a:p>
          <a:p>
            <a:r>
              <a:rPr lang="en-US" sz="2000" dirty="0"/>
              <a:t>A </a:t>
            </a:r>
            <a:r>
              <a:rPr lang="en-US" sz="2000" dirty="0">
                <a:solidFill>
                  <a:srgbClr val="FF0000"/>
                </a:solidFill>
              </a:rPr>
              <a:t>warrant</a:t>
            </a:r>
            <a:r>
              <a:rPr lang="en-US" sz="2000" dirty="0"/>
              <a:t> is an “</a:t>
            </a:r>
            <a:r>
              <a:rPr lang="en-US" sz="2000" dirty="0">
                <a:solidFill>
                  <a:srgbClr val="FF0000"/>
                </a:solidFill>
              </a:rPr>
              <a:t>attached</a:t>
            </a:r>
            <a:r>
              <a:rPr lang="en-US" sz="2000" dirty="0"/>
              <a:t>” rather than </a:t>
            </a:r>
            <a:r>
              <a:rPr lang="en-US" sz="2000" dirty="0">
                <a:solidFill>
                  <a:srgbClr val="FF0000"/>
                </a:solidFill>
              </a:rPr>
              <a:t>embedded option </a:t>
            </a:r>
            <a:r>
              <a:rPr lang="en-US" sz="2000" dirty="0"/>
              <a:t>entitling the holder to buy the underlying stock of the issuing company at a fixed exercise price until the expiration date.</a:t>
            </a:r>
          </a:p>
          <a:p>
            <a:r>
              <a:rPr lang="en-US" sz="2000" dirty="0">
                <a:solidFill>
                  <a:srgbClr val="FF0000"/>
                </a:solidFill>
              </a:rPr>
              <a:t>Contingent convertible bonds</a:t>
            </a:r>
            <a:r>
              <a:rPr lang="en-US" sz="2000" dirty="0"/>
              <a:t>, nicknamed “</a:t>
            </a:r>
            <a:r>
              <a:rPr lang="en-US" sz="2000" dirty="0">
                <a:solidFill>
                  <a:srgbClr val="FF0000"/>
                </a:solidFill>
              </a:rPr>
              <a:t>CoCos</a:t>
            </a:r>
            <a:r>
              <a:rPr lang="en-US" sz="2000" dirty="0"/>
              <a:t>,” are bonds with contingent </a:t>
            </a:r>
            <a:r>
              <a:rPr lang="en-US" sz="2000" dirty="0">
                <a:solidFill>
                  <a:srgbClr val="FF0000"/>
                </a:solidFill>
              </a:rPr>
              <a:t>write-down</a:t>
            </a:r>
            <a:r>
              <a:rPr lang="en-US" sz="2000" dirty="0"/>
              <a:t> provisions. In the case of CoCos, conversion is </a:t>
            </a:r>
            <a:r>
              <a:rPr lang="en-US" sz="2000" dirty="0">
                <a:solidFill>
                  <a:srgbClr val="FF0000"/>
                </a:solidFill>
              </a:rPr>
              <a:t>automatic</a:t>
            </a:r>
            <a:r>
              <a:rPr lang="en-US" sz="2000" dirty="0"/>
              <a:t> if a specified event occurs.</a:t>
            </a:r>
          </a:p>
          <a:p>
            <a:endParaRPr lang="en-US" sz="2800" b="1" dirty="0"/>
          </a:p>
          <a:p>
            <a:endParaRPr lang="en-US" dirty="0"/>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p:txBody>
          <a:bodyPr>
            <a:normAutofit fontScale="62500" lnSpcReduction="20000"/>
          </a:bodyPr>
          <a:lstStyle/>
          <a:p>
            <a:r>
              <a:rPr lang="en-US" dirty="0"/>
              <a:t>1. Which of the following is not an example of an embedded option?</a:t>
            </a:r>
          </a:p>
          <a:p>
            <a:pPr marL="457200" indent="-457200">
              <a:buFont typeface="+mj-lt"/>
              <a:buAutoNum type="alphaUcPeriod"/>
            </a:pPr>
            <a:r>
              <a:rPr lang="en-US" b="1" dirty="0"/>
              <a:t>Warrant</a:t>
            </a:r>
          </a:p>
          <a:p>
            <a:pPr marL="457200" indent="-457200">
              <a:buFont typeface="+mj-lt"/>
              <a:buAutoNum type="alphaUcPeriod"/>
            </a:pPr>
            <a:r>
              <a:rPr lang="en-US" b="1" dirty="0"/>
              <a:t>Call provision</a:t>
            </a:r>
          </a:p>
          <a:p>
            <a:pPr marL="457200" indent="-457200">
              <a:buFont typeface="+mj-lt"/>
              <a:buAutoNum type="alphaUcPeriod"/>
            </a:pPr>
            <a:r>
              <a:rPr lang="en-US" b="1" dirty="0"/>
              <a:t>Conversion provision</a:t>
            </a:r>
          </a:p>
          <a:p>
            <a:r>
              <a:rPr lang="en-US" dirty="0"/>
              <a:t>2. The type of bond with an embedded option that would most likely sell at a lower price than an otherwise similar bond without the embedded option is a:</a:t>
            </a:r>
          </a:p>
          <a:p>
            <a:pPr marL="457200" indent="-457200">
              <a:buFont typeface="+mj-lt"/>
              <a:buAutoNum type="alphaUcPeriod"/>
            </a:pPr>
            <a:r>
              <a:rPr lang="en-US" b="1" dirty="0"/>
              <a:t>putable bond.</a:t>
            </a:r>
          </a:p>
          <a:p>
            <a:pPr marL="457200" indent="-457200">
              <a:buFont typeface="+mj-lt"/>
              <a:buAutoNum type="alphaUcPeriod"/>
            </a:pPr>
            <a:r>
              <a:rPr lang="en-US" b="1" dirty="0"/>
              <a:t>callable bond.</a:t>
            </a:r>
          </a:p>
          <a:p>
            <a:pPr marL="457200" indent="-457200">
              <a:buFont typeface="+mj-lt"/>
              <a:buAutoNum type="alphaUcPeriod"/>
            </a:pPr>
            <a:r>
              <a:rPr lang="en-US" b="1" dirty="0"/>
              <a:t>convertible bond.</a:t>
            </a:r>
          </a:p>
          <a:p>
            <a:r>
              <a:rPr lang="en-US" dirty="0"/>
              <a:t>3. The additional risk inherent to a callable bond is best described as:</a:t>
            </a:r>
          </a:p>
          <a:p>
            <a:pPr marL="457200" indent="-457200">
              <a:buFont typeface="+mj-lt"/>
              <a:buAutoNum type="alphaUcPeriod"/>
            </a:pPr>
            <a:r>
              <a:rPr lang="en-US" dirty="0"/>
              <a:t>credit risk.</a:t>
            </a:r>
          </a:p>
          <a:p>
            <a:pPr marL="457200" indent="-457200">
              <a:buFont typeface="+mj-lt"/>
              <a:buAutoNum type="alphaUcPeriod"/>
            </a:pPr>
            <a:r>
              <a:rPr lang="en-US" dirty="0"/>
              <a:t>interest rate risk.</a:t>
            </a:r>
          </a:p>
          <a:p>
            <a:pPr marL="457200" indent="-457200">
              <a:buFont typeface="+mj-lt"/>
              <a:buAutoNum type="alphaUcPeriod"/>
            </a:pPr>
            <a:r>
              <a:rPr lang="en-US"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p:txBody>
          <a:bodyPr>
            <a:normAutofit fontScale="92500" lnSpcReduction="10000"/>
          </a:bodyPr>
          <a:lstStyle/>
          <a:p>
            <a:r>
              <a:rPr lang="en-US" dirty="0"/>
              <a:t>4. The put provision of a putable bond:</a:t>
            </a:r>
          </a:p>
          <a:p>
            <a:pPr marL="457200" indent="-457200">
              <a:buFont typeface="+mj-lt"/>
              <a:buAutoNum type="alphaUcPeriod"/>
            </a:pPr>
            <a:r>
              <a:rPr lang="en-US" b="1" dirty="0"/>
              <a:t>limits the risk to the issuer.</a:t>
            </a:r>
          </a:p>
          <a:p>
            <a:pPr marL="457200" indent="-457200">
              <a:buFont typeface="+mj-lt"/>
              <a:buAutoNum type="alphaUcPeriod"/>
            </a:pPr>
            <a:r>
              <a:rPr lang="en-US" b="1" dirty="0"/>
              <a:t>limits the risk to the bondholder.</a:t>
            </a:r>
          </a:p>
          <a:p>
            <a:pPr marL="457200" indent="-457200">
              <a:buFont typeface="+mj-lt"/>
              <a:buAutoNum type="alphaUcPeriod"/>
            </a:pPr>
            <a:r>
              <a:rPr lang="en-US" b="1" dirty="0"/>
              <a:t>does not materially affect the risk of either the issuer or the bondholder.</a:t>
            </a:r>
          </a:p>
          <a:p>
            <a:r>
              <a:rPr lang="en-US" dirty="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b="1" dirty="0"/>
              <a:t>parity.</a:t>
            </a:r>
          </a:p>
          <a:p>
            <a:pPr marL="457200" indent="-457200">
              <a:buFont typeface="+mj-lt"/>
              <a:buAutoNum type="alphaUcPeriod"/>
            </a:pPr>
            <a:r>
              <a:rPr lang="en-US" b="1" dirty="0"/>
              <a:t>above parity.</a:t>
            </a:r>
          </a:p>
          <a:p>
            <a:pPr marL="457200" indent="-457200">
              <a:buFont typeface="+mj-lt"/>
              <a:buAutoNum type="alphaUcPeriod"/>
            </a:pPr>
            <a:r>
              <a:rPr lang="en-US" b="1" dirty="0"/>
              <a:t>below parity.</a:t>
            </a:r>
          </a:p>
        </p:txBody>
      </p:sp>
    </p:spTree>
    <p:extLst>
      <p:ext uri="{BB962C8B-B14F-4D97-AF65-F5344CB8AC3E}">
        <p14:creationId xmlns:p14="http://schemas.microsoft.com/office/powerpoint/2010/main" val="308830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4110</Words>
  <Application>Microsoft Office PowerPoint</Application>
  <PresentationFormat>Widescreen</PresentationFormat>
  <Paragraphs>559</Paragraphs>
  <Slides>52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cp:revision>
  <dcterms:created xsi:type="dcterms:W3CDTF">2022-11-02T12:22:03Z</dcterms:created>
  <dcterms:modified xsi:type="dcterms:W3CDTF">2022-11-07T08:49:25Z</dcterms:modified>
</cp:coreProperties>
</file>