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65" r:id="rId2"/>
    <p:sldId id="257" r:id="rId3"/>
    <p:sldId id="258" r:id="rId4"/>
    <p:sldId id="259" r:id="rId5"/>
    <p:sldId id="260" r:id="rId6"/>
    <p:sldId id="261" r:id="rId7"/>
    <p:sldId id="262" r:id="rId8"/>
    <p:sldId id="263" r:id="rId9"/>
    <p:sldId id="266" r:id="rId10"/>
    <p:sldId id="267" r:id="rId11"/>
    <p:sldId id="270" r:id="rId12"/>
    <p:sldId id="269" r:id="rId13"/>
    <p:sldId id="271" r:id="rId14"/>
    <p:sldId id="272" r:id="rId15"/>
    <p:sldId id="273" r:id="rId16"/>
    <p:sldId id="274" r:id="rId17"/>
    <p:sldId id="275" r:id="rId18"/>
    <p:sldId id="276" r:id="rId19"/>
    <p:sldId id="279" r:id="rId20"/>
    <p:sldId id="277" r:id="rId21"/>
    <p:sldId id="278" r:id="rId22"/>
    <p:sldId id="280" r:id="rId23"/>
    <p:sldId id="281" r:id="rId24"/>
    <p:sldId id="282"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49"/>
    <p:restoredTop sz="94737"/>
  </p:normalViewPr>
  <p:slideViewPr>
    <p:cSldViewPr snapToGrid="0">
      <p:cViewPr varScale="1">
        <p:scale>
          <a:sx n="67" d="100"/>
          <a:sy n="67" d="100"/>
        </p:scale>
        <p:origin x="7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10/18/2022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2</a:t>
            </a:fld>
            <a:endParaRPr lang="en-US"/>
          </a:p>
        </p:txBody>
      </p:sp>
    </p:spTree>
    <p:extLst>
      <p:ext uri="{BB962C8B-B14F-4D97-AF65-F5344CB8AC3E}">
        <p14:creationId xmlns:p14="http://schemas.microsoft.com/office/powerpoint/2010/main" val="2275233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a:t>
            </a:fld>
            <a:endParaRPr lang="en-US"/>
          </a:p>
        </p:txBody>
      </p:sp>
    </p:spTree>
    <p:extLst>
      <p:ext uri="{BB962C8B-B14F-4D97-AF65-F5344CB8AC3E}">
        <p14:creationId xmlns:p14="http://schemas.microsoft.com/office/powerpoint/2010/main" val="384337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17</a:t>
            </a:fld>
            <a:endParaRPr lang="en-US"/>
          </a:p>
        </p:txBody>
      </p:sp>
    </p:spTree>
    <p:extLst>
      <p:ext uri="{BB962C8B-B14F-4D97-AF65-F5344CB8AC3E}">
        <p14:creationId xmlns:p14="http://schemas.microsoft.com/office/powerpoint/2010/main" val="3187305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10/18/2022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311111998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lnSpcReduction="10000"/>
          </a:bodyPr>
          <a:lstStyle/>
          <a:p>
            <a:pPr marL="0" indent="0">
              <a:buNone/>
            </a:pPr>
            <a:r>
              <a:rPr lang="en" altLang="zh-CN" sz="1800" dirty="0">
                <a:effectLst/>
                <a:latin typeface="WarnockPro"/>
              </a:rPr>
              <a:t>3.A bond has a par value of £100 and a coupon rate of 5%. Coupon payments are made semi-annually. The periodic interest payment is: </a:t>
            </a:r>
            <a:endParaRPr lang="en" altLang="zh-CN" sz="1800" dirty="0">
              <a:effectLst/>
            </a:endParaRPr>
          </a:p>
          <a:p>
            <a:pPr marL="342900" indent="-342900">
              <a:buFont typeface="+mj-lt"/>
              <a:buAutoNum type="alphaUcPeriod"/>
            </a:pPr>
            <a:r>
              <a:rPr lang="en" altLang="zh-CN" sz="1800" b="1" dirty="0">
                <a:effectLst/>
                <a:latin typeface="WarnockPro"/>
              </a:rPr>
              <a:t>£2.50, paid twice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once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twice a year. </a:t>
            </a:r>
          </a:p>
          <a:p>
            <a:pPr marL="0" indent="0">
              <a:buNone/>
            </a:pPr>
            <a:r>
              <a:rPr lang="en" altLang="zh-CN" sz="1800" dirty="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800" dirty="0">
              <a:effectLst/>
            </a:endParaRPr>
          </a:p>
          <a:p>
            <a:pPr marL="342900" indent="-342900">
              <a:buFont typeface="+mj-lt"/>
              <a:buAutoNum type="alphaUcPeriod"/>
            </a:pPr>
            <a:r>
              <a:rPr lang="en" altLang="zh-CN" sz="1800" b="1" dirty="0">
                <a:effectLst/>
                <a:latin typeface="MyriadPro"/>
              </a:rPr>
              <a:t> </a:t>
            </a:r>
            <a:r>
              <a:rPr lang="en" altLang="zh-CN" sz="1800" b="1" dirty="0">
                <a:latin typeface="WarnockPro"/>
              </a:rPr>
              <a:t>3.25%. </a:t>
            </a:r>
          </a:p>
          <a:p>
            <a:pPr marL="342900" indent="-342900">
              <a:buFont typeface="+mj-lt"/>
              <a:buAutoNum type="alphaUcPeriod"/>
            </a:pPr>
            <a:r>
              <a:rPr lang="en" altLang="zh-CN" sz="1800" b="1" dirty="0">
                <a:latin typeface="WarnockPro"/>
              </a:rPr>
              <a:t> 3.50%. </a:t>
            </a:r>
          </a:p>
          <a:p>
            <a:pPr marL="342900" indent="-342900">
              <a:buFont typeface="+mj-lt"/>
              <a:buAutoNum type="alphaUcPeriod"/>
            </a:pPr>
            <a:r>
              <a:rPr lang="en" altLang="zh-CN" sz="1800" b="1" dirty="0">
                <a:latin typeface="WarnockPro"/>
              </a:rPr>
              <a:t> 3.75%. </a:t>
            </a:r>
          </a:p>
          <a:p>
            <a:pPr marL="0" indent="0">
              <a:buNone/>
            </a:pPr>
            <a:endParaRPr lang="en" altLang="zh-CN" sz="1500" b="1" dirty="0">
              <a:effectLst/>
              <a:latin typeface="MyriadPro"/>
            </a:endParaRPr>
          </a:p>
          <a:p>
            <a:endParaRPr kumimoji="1" lang="zh-CN" altLang="en-US" sz="1500" dirty="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ACA-BFAD-43CD-80DC-B4DF2A95B711}"/>
              </a:ext>
            </a:extLst>
          </p:cNvPr>
          <p:cNvSpPr>
            <a:spLocks noGrp="1"/>
          </p:cNvSpPr>
          <p:nvPr>
            <p:ph type="title"/>
          </p:nvPr>
        </p:nvSpPr>
        <p:spPr>
          <a:xfrm>
            <a:off x="1024128" y="585216"/>
            <a:ext cx="6066818"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982F5E4A-7A72-430E-9D13-AF09E78B0C82}"/>
              </a:ext>
            </a:extLst>
          </p:cNvPr>
          <p:cNvSpPr>
            <a:spLocks noGrp="1"/>
          </p:cNvSpPr>
          <p:nvPr>
            <p:ph idx="1"/>
          </p:nvPr>
        </p:nvSpPr>
        <p:spPr>
          <a:xfrm>
            <a:off x="1024128" y="2286000"/>
            <a:ext cx="6066818" cy="4023360"/>
          </a:xfrm>
        </p:spPr>
        <p:txBody>
          <a:bodyPr>
            <a:normAutofit/>
          </a:bodyPr>
          <a:lstStyle/>
          <a:p>
            <a:r>
              <a:rPr lang="en-US" altLang="zh-CN" sz="2800" dirty="0">
                <a:solidFill>
                  <a:srgbClr val="FF0000"/>
                </a:solidFill>
              </a:rPr>
              <a:t>Content Of Bond Indenture</a:t>
            </a:r>
          </a:p>
          <a:p>
            <a:pPr>
              <a:buFont typeface="Wingdings" panose="05000000000000000000" pitchFamily="2" charset="2"/>
              <a:buChar char="§"/>
            </a:pPr>
            <a:r>
              <a:rPr lang="en-US" altLang="zh-CN" dirty="0"/>
              <a:t> the legal identity of the bond issuer and its legal form;</a:t>
            </a:r>
          </a:p>
          <a:p>
            <a:pPr>
              <a:buFont typeface="Wingdings" panose="05000000000000000000" pitchFamily="2" charset="2"/>
              <a:buChar char="§"/>
            </a:pPr>
            <a:r>
              <a:rPr lang="en-US" altLang="zh-CN" dirty="0"/>
              <a:t> the source of repayment proceeds;</a:t>
            </a:r>
          </a:p>
          <a:p>
            <a:pPr>
              <a:buFont typeface="Wingdings" panose="05000000000000000000" pitchFamily="2" charset="2"/>
              <a:buChar char="§"/>
            </a:pPr>
            <a:r>
              <a:rPr lang="en-US" altLang="zh-CN" dirty="0"/>
              <a:t> the asset or collateral backing (if any);</a:t>
            </a:r>
          </a:p>
          <a:p>
            <a:pPr>
              <a:buFont typeface="Wingdings" panose="05000000000000000000" pitchFamily="2" charset="2"/>
              <a:buChar char="§"/>
            </a:pPr>
            <a:r>
              <a:rPr lang="en-US" altLang="zh-CN" dirty="0"/>
              <a:t> the credit enhancements (if any); and</a:t>
            </a:r>
          </a:p>
          <a:p>
            <a:pPr>
              <a:buFont typeface="Wingdings" panose="05000000000000000000" pitchFamily="2" charset="2"/>
              <a:buChar char="§"/>
            </a:pPr>
            <a:r>
              <a:rPr lang="en-US" altLang="zh-CN" dirty="0"/>
              <a:t> the covenants (if any)</a:t>
            </a:r>
          </a:p>
          <a:p>
            <a:endParaRPr lang="en-US" dirty="0"/>
          </a:p>
        </p:txBody>
      </p:sp>
      <p:pic>
        <p:nvPicPr>
          <p:cNvPr id="11" name="Picture 4" descr="Calculator, pen, compass, money and a paper with graphs printed on it">
            <a:extLst>
              <a:ext uri="{FF2B5EF4-FFF2-40B4-BE49-F238E27FC236}">
                <a16:creationId xmlns:a16="http://schemas.microsoft.com/office/drawing/2014/main" id="{0EC55320-6842-250D-D7B3-757146C91837}"/>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9122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5147-F4CD-479B-A576-4CF560B7C5C9}"/>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CD0F9A7-3BAD-4BD5-A779-B3711B378938}"/>
              </a:ext>
            </a:extLst>
          </p:cNvPr>
          <p:cNvSpPr>
            <a:spLocks noGrp="1"/>
          </p:cNvSpPr>
          <p:nvPr>
            <p:ph idx="1"/>
          </p:nvPr>
        </p:nvSpPr>
        <p:spPr>
          <a:xfrm>
            <a:off x="1024128" y="2286000"/>
            <a:ext cx="8018271" cy="4023360"/>
          </a:xfrm>
        </p:spPr>
        <p:txBody>
          <a:bodyPr>
            <a:normAutofit/>
          </a:bodyPr>
          <a:lstStyle/>
          <a:p>
            <a:r>
              <a:rPr lang="en-US" sz="2000" dirty="0"/>
              <a:t>Because it would be impractical for the issuer to enter into a direct agreement with each bondholder, the indenture is usually held by a </a:t>
            </a:r>
            <a:r>
              <a:rPr lang="en-US" sz="2000" dirty="0">
                <a:solidFill>
                  <a:srgbClr val="FF0000"/>
                </a:solidFill>
              </a:rPr>
              <a:t>trustee</a:t>
            </a:r>
            <a:r>
              <a:rPr lang="en-US" sz="2000" dirty="0"/>
              <a:t>. The trustee is typically a financial institution acting as a fiduciary to ensure the issuer complies with the obligations specified in the indenture and to take</a:t>
            </a:r>
            <a:r>
              <a:rPr lang="zh-CN" altLang="en-US" sz="2000" dirty="0"/>
              <a:t> </a:t>
            </a:r>
            <a:r>
              <a:rPr lang="en-US" sz="2000" dirty="0"/>
              <a:t>action on behalf of the bondholders, when necessary.</a:t>
            </a:r>
          </a:p>
          <a:p>
            <a:r>
              <a:rPr lang="en-US" altLang="zh-CN" sz="2000" dirty="0">
                <a:solidFill>
                  <a:srgbClr val="FF0000"/>
                </a:solidFill>
              </a:rPr>
              <a:t>Trustee’s</a:t>
            </a:r>
            <a:r>
              <a:rPr lang="zh-CN" altLang="en-US" sz="2000" dirty="0">
                <a:solidFill>
                  <a:srgbClr val="FF0000"/>
                </a:solidFill>
              </a:rPr>
              <a:t> </a:t>
            </a:r>
            <a:r>
              <a:rPr lang="en-US" altLang="zh-CN" sz="2000" dirty="0">
                <a:solidFill>
                  <a:srgbClr val="FF0000"/>
                </a:solidFill>
              </a:rPr>
              <a:t>duty</a:t>
            </a:r>
            <a:r>
              <a:rPr lang="en-US" altLang="zh-CN" sz="2000" dirty="0"/>
              <a:t>:</a:t>
            </a:r>
          </a:p>
          <a:p>
            <a:pPr>
              <a:buFont typeface="Arial" panose="020B0604020202020204" pitchFamily="34" charset="0"/>
              <a:buChar char="•"/>
            </a:pPr>
            <a:r>
              <a:rPr lang="en-US" sz="2000" dirty="0"/>
              <a:t>Maintenance of required documentation and records</a:t>
            </a:r>
          </a:p>
          <a:p>
            <a:pPr>
              <a:buFont typeface="Arial" panose="020B0604020202020204" pitchFamily="34" charset="0"/>
              <a:buChar char="•"/>
            </a:pPr>
            <a:r>
              <a:rPr lang="en-US" sz="2000" dirty="0"/>
              <a:t>Appraising collateral </a:t>
            </a:r>
          </a:p>
          <a:p>
            <a:pPr>
              <a:buFont typeface="Arial" panose="020B0604020202020204" pitchFamily="34" charset="0"/>
              <a:buChar char="•"/>
            </a:pPr>
            <a:r>
              <a:rPr lang="en-US" sz="2000" dirty="0"/>
              <a:t>Invoicing the issuer for interest payments and principal repayments</a:t>
            </a:r>
          </a:p>
          <a:p>
            <a:pPr>
              <a:buFont typeface="Arial" panose="020B0604020202020204" pitchFamily="34" charset="0"/>
              <a:buChar char="•"/>
            </a:pPr>
            <a:r>
              <a:rPr lang="en-US" sz="2000" dirty="0"/>
              <a:t>Holding funds until they are paid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91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5430-85BD-45C6-8E92-4B275DB76108}"/>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635DFBB-D3C9-4AD8-B524-D8D5768E83F8}"/>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Legal Identity of the Bond Issuer and Its Legal Form</a:t>
            </a:r>
          </a:p>
          <a:p>
            <a:pPr>
              <a:buFont typeface="Arial" panose="020B0604020202020204" pitchFamily="34" charset="0"/>
              <a:buChar char="•"/>
            </a:pPr>
            <a:r>
              <a:rPr lang="en-US" dirty="0"/>
              <a:t>Sovereign bond: Treasury (different from the body that administers the bond issue process)</a:t>
            </a:r>
          </a:p>
          <a:p>
            <a:pPr>
              <a:buFont typeface="Arial" panose="020B0604020202020204" pitchFamily="34" charset="0"/>
              <a:buChar char="•"/>
            </a:pPr>
            <a:r>
              <a:rPr lang="en-US" dirty="0"/>
              <a:t>Corporate bond: corporate legal entity(subsidiary of parent legal entity/holding company)</a:t>
            </a:r>
          </a:p>
          <a:p>
            <a:pPr>
              <a:buFont typeface="Arial" panose="020B0604020202020204" pitchFamily="34" charset="0"/>
              <a:buChar char="•"/>
            </a:pPr>
            <a:r>
              <a:rPr lang="en-US" dirty="0"/>
              <a:t>ABS: special purpose entity/special purpose vehicle(bankruptcy remoteness)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61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C576-0EB0-4E48-A70D-D1EAB6581C00}"/>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F268237-5930-42D2-97F8-795B16577337}"/>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Source of repayment proceeds</a:t>
            </a:r>
          </a:p>
          <a:p>
            <a:pPr>
              <a:buFont typeface="Arial" panose="020B0604020202020204" pitchFamily="34" charset="0"/>
              <a:buChar char="•"/>
            </a:pPr>
            <a:r>
              <a:rPr lang="en-US" dirty="0"/>
              <a:t>Supranational organization: repayment of previous loan/paid-in capital from members</a:t>
            </a:r>
          </a:p>
          <a:p>
            <a:pPr>
              <a:buFont typeface="Arial" panose="020B0604020202020204" pitchFamily="34" charset="0"/>
              <a:buChar char="•"/>
            </a:pPr>
            <a:r>
              <a:rPr lang="en-US" dirty="0"/>
              <a:t>Sovereign bond: tax/ print money/ foreign currency reserve</a:t>
            </a:r>
          </a:p>
          <a:p>
            <a:pPr>
              <a:buFont typeface="Arial" panose="020B0604020202020204" pitchFamily="34" charset="0"/>
              <a:buChar char="•"/>
            </a:pPr>
            <a:r>
              <a:rPr lang="en-US" dirty="0"/>
              <a:t>Non-sovereign bond: general tax/ cash flow of the project/ special tax or fees</a:t>
            </a:r>
          </a:p>
          <a:p>
            <a:pPr>
              <a:buFont typeface="Arial" panose="020B0604020202020204" pitchFamily="34" charset="0"/>
              <a:buChar char="•"/>
            </a:pPr>
            <a:r>
              <a:rPr lang="en-US" dirty="0"/>
              <a:t>Corporate bond: cash flow through its operation</a:t>
            </a:r>
          </a:p>
          <a:p>
            <a:pPr>
              <a:buFont typeface="Arial" panose="020B0604020202020204" pitchFamily="34" charset="0"/>
              <a:buChar char="•"/>
            </a:pPr>
            <a:r>
              <a:rPr lang="en-US" dirty="0"/>
              <a:t>ABS: cash flow generated by underlying financial asset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0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CB62-498C-42B3-A9FA-3D698D3972D5}"/>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8BEB581-F996-4183-B4E0-643338576801}"/>
              </a:ext>
            </a:extLst>
          </p:cNvPr>
          <p:cNvSpPr>
            <a:spLocks noGrp="1"/>
          </p:cNvSpPr>
          <p:nvPr>
            <p:ph idx="1"/>
          </p:nvPr>
        </p:nvSpPr>
        <p:spPr>
          <a:xfrm>
            <a:off x="1024128" y="2286000"/>
            <a:ext cx="8018271" cy="4023360"/>
          </a:xfrm>
        </p:spPr>
        <p:txBody>
          <a:bodyPr>
            <a:normAutofit lnSpcReduction="10000"/>
          </a:bodyPr>
          <a:lstStyle/>
          <a:p>
            <a:r>
              <a:rPr lang="en-US" sz="2800" dirty="0">
                <a:solidFill>
                  <a:srgbClr val="FF0000"/>
                </a:solidFill>
              </a:rPr>
              <a:t>Asset or collateral backing</a:t>
            </a:r>
          </a:p>
          <a:p>
            <a:r>
              <a:rPr lang="en-US" sz="1700" dirty="0"/>
              <a:t>Secured bond/unsecured bond</a:t>
            </a:r>
          </a:p>
          <a:p>
            <a:r>
              <a:rPr lang="en-US" sz="1700" dirty="0"/>
              <a:t>Senior debt/subordinated debt/junior debt</a:t>
            </a:r>
          </a:p>
          <a:p>
            <a:r>
              <a:rPr lang="en-US" sz="1700" dirty="0">
                <a:solidFill>
                  <a:srgbClr val="FF0000"/>
                </a:solidFill>
              </a:rPr>
              <a:t>Debentures</a:t>
            </a:r>
            <a:r>
              <a:rPr lang="en-US" sz="1700" dirty="0"/>
              <a:t> are a type of bond that can be secured or unsecured.</a:t>
            </a:r>
          </a:p>
          <a:p>
            <a:r>
              <a:rPr lang="en-US" sz="2800" dirty="0">
                <a:solidFill>
                  <a:srgbClr val="FF0000"/>
                </a:solidFill>
              </a:rPr>
              <a:t>Types of collateral backing</a:t>
            </a:r>
          </a:p>
          <a:p>
            <a:pPr>
              <a:buFont typeface="Arial" panose="020B0604020202020204" pitchFamily="34" charset="0"/>
              <a:buChar char="•"/>
            </a:pPr>
            <a:r>
              <a:rPr lang="en-US" sz="1700" dirty="0"/>
              <a:t>Collateral trust bonds (backed by securities such as common shares, other bonds)</a:t>
            </a:r>
          </a:p>
          <a:p>
            <a:pPr>
              <a:buFont typeface="Arial" panose="020B0604020202020204" pitchFamily="34" charset="0"/>
              <a:buChar char="•"/>
            </a:pPr>
            <a:r>
              <a:rPr lang="en-US" sz="1700" dirty="0"/>
              <a:t>Equipment trust certificates(secured by equipment or physical asset)</a:t>
            </a:r>
          </a:p>
          <a:p>
            <a:pPr>
              <a:buFont typeface="Arial" panose="020B0604020202020204" pitchFamily="34" charset="0"/>
              <a:buChar char="•"/>
            </a:pPr>
            <a:r>
              <a:rPr lang="en-US" sz="1700" dirty="0"/>
              <a:t>ABS(mortgaged property, motor)</a:t>
            </a:r>
          </a:p>
          <a:p>
            <a:pPr>
              <a:buFont typeface="Arial" panose="020B0604020202020204" pitchFamily="34" charset="0"/>
              <a:buChar char="•"/>
            </a:pPr>
            <a:r>
              <a:rPr lang="en-US" sz="1700" dirty="0"/>
              <a:t>Covered bonds(similar to ABS but offer bondholders recourse against both the financial institution and the underlying asset pool)</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57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Pen placed on top of a signature line">
            <a:extLst>
              <a:ext uri="{FF2B5EF4-FFF2-40B4-BE49-F238E27FC236}">
                <a16:creationId xmlns:a16="http://schemas.microsoft.com/office/drawing/2014/main" id="{DF7CB45F-E148-0494-7396-9AF32CAD8C8C}"/>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58C07877-0950-4738-BD21-CE88D20AE990}"/>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dirty="0"/>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31C284-1207-45C5-BE3A-6A0B8B878C69}"/>
              </a:ext>
            </a:extLst>
          </p:cNvPr>
          <p:cNvSpPr>
            <a:spLocks noGrp="1"/>
          </p:cNvSpPr>
          <p:nvPr>
            <p:ph idx="1"/>
          </p:nvPr>
        </p:nvSpPr>
        <p:spPr>
          <a:xfrm>
            <a:off x="1024128" y="2286000"/>
            <a:ext cx="9720073" cy="4023360"/>
          </a:xfrm>
        </p:spPr>
        <p:txBody>
          <a:bodyPr>
            <a:normAutofit/>
          </a:bodyPr>
          <a:lstStyle/>
          <a:p>
            <a:r>
              <a:rPr lang="en-US" sz="2800" dirty="0">
                <a:solidFill>
                  <a:srgbClr val="FF0000"/>
                </a:solidFill>
              </a:rPr>
              <a:t>Credit enhancements</a:t>
            </a:r>
          </a:p>
          <a:p>
            <a:pPr lvl="1"/>
            <a:r>
              <a:rPr lang="en-US" sz="2400" dirty="0"/>
              <a:t>Internal credit enhancement</a:t>
            </a:r>
          </a:p>
          <a:p>
            <a:pPr lvl="2"/>
            <a:r>
              <a:rPr lang="en-US" sz="2000" dirty="0"/>
              <a:t>Subordination/credit tranching</a:t>
            </a:r>
          </a:p>
          <a:p>
            <a:pPr lvl="2"/>
            <a:r>
              <a:rPr lang="en-US" sz="2000" dirty="0"/>
              <a:t>Overcollateralizaiton</a:t>
            </a:r>
          </a:p>
          <a:p>
            <a:pPr lvl="2"/>
            <a:r>
              <a:rPr lang="en-US" sz="2000" dirty="0"/>
              <a:t>Reserve accounts(cash reserve fund/excess spread account)</a:t>
            </a:r>
          </a:p>
          <a:p>
            <a:pPr lvl="1"/>
            <a:r>
              <a:rPr lang="en-US" sz="2400" dirty="0"/>
              <a:t>External credit enhancement</a:t>
            </a:r>
          </a:p>
          <a:p>
            <a:pPr lvl="2"/>
            <a:r>
              <a:rPr lang="en-US" sz="2000" dirty="0"/>
              <a:t>Bank guarantee and surety bond</a:t>
            </a:r>
          </a:p>
          <a:p>
            <a:pPr lvl="2"/>
            <a:r>
              <a:rPr lang="en-US" sz="2000" dirty="0"/>
              <a:t>Letter of credit</a:t>
            </a:r>
          </a:p>
          <a:p>
            <a:pPr lvl="2"/>
            <a:r>
              <a:rPr lang="en-US" sz="2000" dirty="0"/>
              <a:t>Cash collateral account</a:t>
            </a:r>
          </a:p>
          <a:p>
            <a:endParaRPr lang="en-US" dirty="0"/>
          </a:p>
          <a:p>
            <a:endParaRPr lang="en-US" dirty="0"/>
          </a:p>
          <a:p>
            <a:endParaRPr lang="en-US" dirty="0"/>
          </a:p>
        </p:txBody>
      </p:sp>
    </p:spTree>
    <p:extLst>
      <p:ext uri="{BB962C8B-B14F-4D97-AF65-F5344CB8AC3E}">
        <p14:creationId xmlns:p14="http://schemas.microsoft.com/office/powerpoint/2010/main" val="106355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A8FD-2699-4B2C-8DC3-65F5ADEFACF6}"/>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A2CBD07-9C7A-44C0-815E-3185D6418A17}"/>
              </a:ext>
            </a:extLst>
          </p:cNvPr>
          <p:cNvSpPr>
            <a:spLocks noGrp="1"/>
          </p:cNvSpPr>
          <p:nvPr>
            <p:ph idx="1"/>
          </p:nvPr>
        </p:nvSpPr>
        <p:spPr/>
        <p:txBody>
          <a:bodyPr/>
          <a:lstStyle/>
          <a:p>
            <a:r>
              <a:rPr lang="en-US" sz="2800" dirty="0">
                <a:solidFill>
                  <a:srgbClr val="FF0000"/>
                </a:solidFill>
              </a:rPr>
              <a:t>Covenants</a:t>
            </a:r>
          </a:p>
          <a:p>
            <a:r>
              <a:rPr lang="en-US" sz="2000" dirty="0">
                <a:solidFill>
                  <a:srgbClr val="FF0000"/>
                </a:solidFill>
              </a:rPr>
              <a:t>Affirmative (positive) covenants</a:t>
            </a:r>
            <a:r>
              <a:rPr lang="en-US" sz="2000" dirty="0"/>
              <a:t>: what issuers are required to do.</a:t>
            </a:r>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49CD7DE-CF34-47AC-992A-0858A410D58F}"/>
              </a:ext>
            </a:extLst>
          </p:cNvPr>
          <p:cNvGraphicFramePr>
            <a:graphicFrameLocks noGrp="1"/>
          </p:cNvGraphicFramePr>
          <p:nvPr>
            <p:extLst>
              <p:ext uri="{D42A27DB-BD31-4B8C-83A1-F6EECF244321}">
                <p14:modId xmlns:p14="http://schemas.microsoft.com/office/powerpoint/2010/main" val="3592451037"/>
              </p:ext>
            </p:extLst>
          </p:nvPr>
        </p:nvGraphicFramePr>
        <p:xfrm>
          <a:off x="1156862" y="3281516"/>
          <a:ext cx="9240751" cy="2991270"/>
        </p:xfrm>
        <a:graphic>
          <a:graphicData uri="http://schemas.openxmlformats.org/drawingml/2006/table">
            <a:tbl>
              <a:tblPr firstRow="1" bandRow="1">
                <a:tableStyleId>{5C22544A-7EE6-4342-B048-85BDC9FD1C3A}</a:tableStyleId>
              </a:tblPr>
              <a:tblGrid>
                <a:gridCol w="9240751">
                  <a:extLst>
                    <a:ext uri="{9D8B030D-6E8A-4147-A177-3AD203B41FA5}">
                      <a16:colId xmlns:a16="http://schemas.microsoft.com/office/drawing/2014/main" val="1853415585"/>
                    </a:ext>
                  </a:extLst>
                </a:gridCol>
              </a:tblGrid>
              <a:tr h="498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Example of affirmative covenants</a:t>
                      </a:r>
                    </a:p>
                  </a:txBody>
                  <a:tcPr/>
                </a:tc>
                <a:extLst>
                  <a:ext uri="{0D108BD9-81ED-4DB2-BD59-A6C34878D82A}">
                    <a16:rowId xmlns:a16="http://schemas.microsoft.com/office/drawing/2014/main" val="3651774412"/>
                  </a:ext>
                </a:extLst>
              </a:tr>
              <a:tr h="498545">
                <a:tc>
                  <a:txBody>
                    <a:bodyPr/>
                    <a:lstStyle/>
                    <a:p>
                      <a:r>
                        <a:rPr lang="en-US" sz="2000" dirty="0"/>
                        <a:t>The promise of making the contractual payments</a:t>
                      </a:r>
                    </a:p>
                  </a:txBody>
                  <a:tcPr/>
                </a:tc>
                <a:extLst>
                  <a:ext uri="{0D108BD9-81ED-4DB2-BD59-A6C34878D82A}">
                    <a16:rowId xmlns:a16="http://schemas.microsoft.com/office/drawing/2014/main" val="592276633"/>
                  </a:ext>
                </a:extLst>
              </a:tr>
              <a:tr h="498545">
                <a:tc>
                  <a:txBody>
                    <a:bodyPr/>
                    <a:lstStyle/>
                    <a:p>
                      <a:r>
                        <a:rPr lang="en-US" sz="2000" dirty="0"/>
                        <a:t>Comply with all laws and regulation/maintain its current lines of business</a:t>
                      </a:r>
                    </a:p>
                  </a:txBody>
                  <a:tcPr/>
                </a:tc>
                <a:extLst>
                  <a:ext uri="{0D108BD9-81ED-4DB2-BD59-A6C34878D82A}">
                    <a16:rowId xmlns:a16="http://schemas.microsoft.com/office/drawing/2014/main" val="1956417011"/>
                  </a:ext>
                </a:extLst>
              </a:tr>
              <a:tr h="498545">
                <a:tc>
                  <a:txBody>
                    <a:bodyPr/>
                    <a:lstStyle/>
                    <a:p>
                      <a:r>
                        <a:rPr lang="en-US" sz="2000" dirty="0"/>
                        <a:t>Insure and maintain its assets/pay taxes as they come due</a:t>
                      </a:r>
                    </a:p>
                  </a:txBody>
                  <a:tcPr/>
                </a:tc>
                <a:extLst>
                  <a:ext uri="{0D108BD9-81ED-4DB2-BD59-A6C34878D82A}">
                    <a16:rowId xmlns:a16="http://schemas.microsoft.com/office/drawing/2014/main" val="3611796361"/>
                  </a:ext>
                </a:extLst>
              </a:tr>
              <a:tr h="498545">
                <a:tc>
                  <a:txBody>
                    <a:bodyPr/>
                    <a:lstStyle/>
                    <a:p>
                      <a:r>
                        <a:rPr lang="en-US" sz="2000" dirty="0">
                          <a:solidFill>
                            <a:srgbClr val="FF0000"/>
                          </a:solidFill>
                        </a:rPr>
                        <a:t>Pari </a:t>
                      </a:r>
                      <a:r>
                        <a:rPr lang="en-US" sz="2000" dirty="0" err="1">
                          <a:solidFill>
                            <a:srgbClr val="FF0000"/>
                          </a:solidFill>
                        </a:rPr>
                        <a:t>passu</a:t>
                      </a:r>
                      <a:r>
                        <a:rPr lang="zh-CN" altLang="en-US" sz="2000" dirty="0">
                          <a:solidFill>
                            <a:srgbClr val="FF0000"/>
                          </a:solidFill>
                        </a:rPr>
                        <a:t> </a:t>
                      </a:r>
                      <a:r>
                        <a:rPr lang="en-US" altLang="zh-CN" sz="2000" dirty="0">
                          <a:solidFill>
                            <a:srgbClr val="FF0000"/>
                          </a:solidFill>
                        </a:rPr>
                        <a:t>(equal footing)</a:t>
                      </a:r>
                      <a:endParaRPr lang="en-US" sz="2000" dirty="0">
                        <a:solidFill>
                          <a:srgbClr val="FF0000"/>
                        </a:solidFill>
                      </a:endParaRPr>
                    </a:p>
                  </a:txBody>
                  <a:tcPr/>
                </a:tc>
                <a:extLst>
                  <a:ext uri="{0D108BD9-81ED-4DB2-BD59-A6C34878D82A}">
                    <a16:rowId xmlns:a16="http://schemas.microsoft.com/office/drawing/2014/main" val="3384966953"/>
                  </a:ext>
                </a:extLst>
              </a:tr>
              <a:tr h="498545">
                <a:tc>
                  <a:txBody>
                    <a:bodyPr/>
                    <a:lstStyle/>
                    <a:p>
                      <a:r>
                        <a:rPr lang="en-US" sz="2000" dirty="0">
                          <a:solidFill>
                            <a:srgbClr val="FF0000"/>
                          </a:solidFill>
                        </a:rPr>
                        <a:t>Cross-default</a:t>
                      </a:r>
                    </a:p>
                  </a:txBody>
                  <a:tcPr/>
                </a:tc>
                <a:extLst>
                  <a:ext uri="{0D108BD9-81ED-4DB2-BD59-A6C34878D82A}">
                    <a16:rowId xmlns:a16="http://schemas.microsoft.com/office/drawing/2014/main" val="1473585591"/>
                  </a:ext>
                </a:extLst>
              </a:tr>
            </a:tbl>
          </a:graphicData>
        </a:graphic>
      </p:graphicFrame>
    </p:spTree>
    <p:extLst>
      <p:ext uri="{BB962C8B-B14F-4D97-AF65-F5344CB8AC3E}">
        <p14:creationId xmlns:p14="http://schemas.microsoft.com/office/powerpoint/2010/main" val="321039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5ACD-8E5B-404B-94A2-11BBCE313CAF}"/>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A6A2977-D5B7-429E-B9C9-F8EF1110F311}"/>
              </a:ext>
            </a:extLst>
          </p:cNvPr>
          <p:cNvSpPr>
            <a:spLocks noGrp="1"/>
          </p:cNvSpPr>
          <p:nvPr>
            <p:ph idx="1"/>
          </p:nvPr>
        </p:nvSpPr>
        <p:spPr/>
        <p:txBody>
          <a:bodyPr/>
          <a:lstStyle/>
          <a:p>
            <a:r>
              <a:rPr lang="en-US" sz="2800" dirty="0">
                <a:solidFill>
                  <a:srgbClr val="FF0000"/>
                </a:solidFill>
              </a:rPr>
              <a:t>Negative covenants</a:t>
            </a:r>
            <a:r>
              <a:rPr lang="en-US" sz="2800" dirty="0"/>
              <a:t>: what issuers are prohibited from doing.</a:t>
            </a:r>
          </a:p>
          <a:p>
            <a:endParaRPr lang="en-US" dirty="0"/>
          </a:p>
        </p:txBody>
      </p:sp>
      <p:graphicFrame>
        <p:nvGraphicFramePr>
          <p:cNvPr id="4" name="Table 3">
            <a:extLst>
              <a:ext uri="{FF2B5EF4-FFF2-40B4-BE49-F238E27FC236}">
                <a16:creationId xmlns:a16="http://schemas.microsoft.com/office/drawing/2014/main" id="{1FF393E3-10C1-4748-92E3-F67982667E82}"/>
              </a:ext>
            </a:extLst>
          </p:cNvPr>
          <p:cNvGraphicFramePr>
            <a:graphicFrameLocks noGrp="1"/>
          </p:cNvGraphicFramePr>
          <p:nvPr>
            <p:extLst>
              <p:ext uri="{D42A27DB-BD31-4B8C-83A1-F6EECF244321}">
                <p14:modId xmlns:p14="http://schemas.microsoft.com/office/powerpoint/2010/main" val="1454246347"/>
              </p:ext>
            </p:extLst>
          </p:nvPr>
        </p:nvGraphicFramePr>
        <p:xfrm>
          <a:off x="1161844" y="2864558"/>
          <a:ext cx="9176775" cy="3444802"/>
        </p:xfrm>
        <a:graphic>
          <a:graphicData uri="http://schemas.openxmlformats.org/drawingml/2006/table">
            <a:tbl>
              <a:tblPr firstRow="1" bandRow="1">
                <a:tableStyleId>{5C22544A-7EE6-4342-B048-85BDC9FD1C3A}</a:tableStyleId>
              </a:tblPr>
              <a:tblGrid>
                <a:gridCol w="9176775">
                  <a:extLst>
                    <a:ext uri="{9D8B030D-6E8A-4147-A177-3AD203B41FA5}">
                      <a16:colId xmlns:a16="http://schemas.microsoft.com/office/drawing/2014/main" val="792888080"/>
                    </a:ext>
                  </a:extLst>
                </a:gridCol>
              </a:tblGrid>
              <a:tr h="394301">
                <a:tc>
                  <a:txBody>
                    <a:bodyPr/>
                    <a:lstStyle/>
                    <a:p>
                      <a:r>
                        <a:rPr lang="en-US" sz="2000" dirty="0"/>
                        <a:t>Example of negative covenants</a:t>
                      </a:r>
                    </a:p>
                  </a:txBody>
                  <a:tcPr/>
                </a:tc>
                <a:extLst>
                  <a:ext uri="{0D108BD9-81ED-4DB2-BD59-A6C34878D82A}">
                    <a16:rowId xmlns:a16="http://schemas.microsoft.com/office/drawing/2014/main" val="745340264"/>
                  </a:ext>
                </a:extLst>
              </a:tr>
              <a:tr h="430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Restrictions on debt</a:t>
                      </a:r>
                    </a:p>
                  </a:txBody>
                  <a:tcPr/>
                </a:tc>
                <a:extLst>
                  <a:ext uri="{0D108BD9-81ED-4DB2-BD59-A6C34878D82A}">
                    <a16:rowId xmlns:a16="http://schemas.microsoft.com/office/drawing/2014/main" val="3722911141"/>
                  </a:ext>
                </a:extLst>
              </a:tr>
              <a:tr h="436363">
                <a:tc>
                  <a:txBody>
                    <a:bodyPr/>
                    <a:lstStyle/>
                    <a:p>
                      <a:r>
                        <a:rPr lang="en-US" sz="2000" dirty="0"/>
                        <a:t>Negative pledge</a:t>
                      </a:r>
                    </a:p>
                  </a:txBody>
                  <a:tcPr/>
                </a:tc>
                <a:extLst>
                  <a:ext uri="{0D108BD9-81ED-4DB2-BD59-A6C34878D82A}">
                    <a16:rowId xmlns:a16="http://schemas.microsoft.com/office/drawing/2014/main" val="514548522"/>
                  </a:ext>
                </a:extLst>
              </a:tr>
              <a:tr h="436363">
                <a:tc>
                  <a:txBody>
                    <a:bodyPr/>
                    <a:lstStyle/>
                    <a:p>
                      <a:r>
                        <a:rPr lang="en-US" sz="2000" dirty="0"/>
                        <a:t>Restriction on prior claims</a:t>
                      </a:r>
                    </a:p>
                  </a:txBody>
                  <a:tcPr/>
                </a:tc>
                <a:extLst>
                  <a:ext uri="{0D108BD9-81ED-4DB2-BD59-A6C34878D82A}">
                    <a16:rowId xmlns:a16="http://schemas.microsoft.com/office/drawing/2014/main" val="3686912825"/>
                  </a:ext>
                </a:extLst>
              </a:tr>
              <a:tr h="436363">
                <a:tc>
                  <a:txBody>
                    <a:bodyPr/>
                    <a:lstStyle/>
                    <a:p>
                      <a:r>
                        <a:rPr lang="en-US" sz="2000" dirty="0"/>
                        <a:t>Restrictions on distribution to shareholders</a:t>
                      </a:r>
                    </a:p>
                  </a:txBody>
                  <a:tcPr/>
                </a:tc>
                <a:extLst>
                  <a:ext uri="{0D108BD9-81ED-4DB2-BD59-A6C34878D82A}">
                    <a16:rowId xmlns:a16="http://schemas.microsoft.com/office/drawing/2014/main" val="1753898742"/>
                  </a:ext>
                </a:extLst>
              </a:tr>
              <a:tr h="436363">
                <a:tc>
                  <a:txBody>
                    <a:bodyPr/>
                    <a:lstStyle/>
                    <a:p>
                      <a:r>
                        <a:rPr lang="en-US" sz="2000" dirty="0"/>
                        <a:t>Restrictions on asset disposals</a:t>
                      </a:r>
                    </a:p>
                  </a:txBody>
                  <a:tcPr/>
                </a:tc>
                <a:extLst>
                  <a:ext uri="{0D108BD9-81ED-4DB2-BD59-A6C34878D82A}">
                    <a16:rowId xmlns:a16="http://schemas.microsoft.com/office/drawing/2014/main" val="2721636710"/>
                  </a:ext>
                </a:extLst>
              </a:tr>
              <a:tr h="436363">
                <a:tc>
                  <a:txBody>
                    <a:bodyPr/>
                    <a:lstStyle/>
                    <a:p>
                      <a:r>
                        <a:rPr lang="en-US" sz="2000" dirty="0"/>
                        <a:t>Restrictions on investments</a:t>
                      </a:r>
                    </a:p>
                  </a:txBody>
                  <a:tcPr/>
                </a:tc>
                <a:extLst>
                  <a:ext uri="{0D108BD9-81ED-4DB2-BD59-A6C34878D82A}">
                    <a16:rowId xmlns:a16="http://schemas.microsoft.com/office/drawing/2014/main" val="663907548"/>
                  </a:ext>
                </a:extLst>
              </a:tr>
              <a:tr h="436363">
                <a:tc>
                  <a:txBody>
                    <a:bodyPr/>
                    <a:lstStyle/>
                    <a:p>
                      <a:r>
                        <a:rPr lang="en-US" sz="2000" dirty="0"/>
                        <a:t>Restrictions on mergers and acquisitions</a:t>
                      </a:r>
                    </a:p>
                  </a:txBody>
                  <a:tcPr/>
                </a:tc>
                <a:extLst>
                  <a:ext uri="{0D108BD9-81ED-4DB2-BD59-A6C34878D82A}">
                    <a16:rowId xmlns:a16="http://schemas.microsoft.com/office/drawing/2014/main" val="1465414983"/>
                  </a:ext>
                </a:extLst>
              </a:tr>
            </a:tbl>
          </a:graphicData>
        </a:graphic>
      </p:graphicFrame>
    </p:spTree>
    <p:extLst>
      <p:ext uri="{BB962C8B-B14F-4D97-AF65-F5344CB8AC3E}">
        <p14:creationId xmlns:p14="http://schemas.microsoft.com/office/powerpoint/2010/main" val="260616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19A7-AD6E-4BA4-8E8B-349FA99F1F37}"/>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289BC5C3-086E-4DD2-9C19-7C9F823C0EC9}"/>
              </a:ext>
            </a:extLst>
          </p:cNvPr>
          <p:cNvSpPr>
            <a:spLocks noGrp="1"/>
          </p:cNvSpPr>
          <p:nvPr>
            <p:ph idx="1"/>
          </p:nvPr>
        </p:nvSpPr>
        <p:spPr>
          <a:xfrm>
            <a:off x="1024128" y="2286000"/>
            <a:ext cx="8018271" cy="4023360"/>
          </a:xfrm>
        </p:spPr>
        <p:txBody>
          <a:bodyPr>
            <a:normAutofit/>
          </a:bodyPr>
          <a:lstStyle/>
          <a:p>
            <a:r>
              <a:rPr lang="en-US" dirty="0">
                <a:solidFill>
                  <a:srgbClr val="FF0000"/>
                </a:solidFill>
              </a:rPr>
              <a:t>Affirmative covenants </a:t>
            </a:r>
            <a:r>
              <a:rPr lang="en-US" dirty="0"/>
              <a:t>typically do not impose additional costs to the issuer and do not materially constrain the issuer’s discretion regarding how to operate its business.</a:t>
            </a:r>
          </a:p>
          <a:p>
            <a:r>
              <a:rPr lang="en-US" dirty="0"/>
              <a:t>In contrast, </a:t>
            </a:r>
            <a:r>
              <a:rPr lang="en-US" dirty="0">
                <a:solidFill>
                  <a:srgbClr val="FF0000"/>
                </a:solidFill>
              </a:rPr>
              <a:t>negative covenants </a:t>
            </a:r>
            <a:r>
              <a:rPr lang="en-US" dirty="0"/>
              <a:t>are frequently costly and materially constrain the issuer’s potential business decisions. They protect bondholders from the dilution of their claims, asset withdrawals or substitutions, and suboptimal investments by the issuer.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95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3"/>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3600" dirty="0">
                <a:solidFill>
                  <a:srgbClr val="FF0000"/>
                </a:solidFill>
              </a:rPr>
              <a:t>Basic Features of a Bond</a:t>
            </a:r>
          </a:p>
          <a:p>
            <a:pPr lvl="1"/>
            <a:r>
              <a:rPr lang="en-US" sz="2400" dirty="0">
                <a:solidFill>
                  <a:srgbClr val="000000"/>
                </a:solidFill>
              </a:rPr>
              <a:t>Issuer</a:t>
            </a:r>
          </a:p>
          <a:p>
            <a:pPr lvl="1"/>
            <a:r>
              <a:rPr lang="en-US" sz="2400" dirty="0">
                <a:solidFill>
                  <a:srgbClr val="000000"/>
                </a:solidFill>
              </a:rPr>
              <a:t>Maturity</a:t>
            </a:r>
          </a:p>
          <a:p>
            <a:pPr lvl="1"/>
            <a:r>
              <a:rPr lang="en-US" sz="2400" dirty="0">
                <a:solidFill>
                  <a:srgbClr val="000000"/>
                </a:solidFill>
              </a:rPr>
              <a:t>Par or principal amount</a:t>
            </a:r>
          </a:p>
          <a:p>
            <a:pPr lvl="1"/>
            <a:r>
              <a:rPr lang="en-US" sz="2400" dirty="0">
                <a:solidFill>
                  <a:srgbClr val="000000"/>
                </a:solidFill>
              </a:rPr>
              <a:t>Coupon size</a:t>
            </a:r>
          </a:p>
          <a:p>
            <a:pPr lvl="1"/>
            <a:r>
              <a:rPr lang="en-US" sz="2400" dirty="0">
                <a:solidFill>
                  <a:srgbClr val="000000"/>
                </a:solidFill>
              </a:rPr>
              <a:t>Frequency</a:t>
            </a:r>
          </a:p>
          <a:p>
            <a:pPr lvl="1"/>
            <a:r>
              <a:rPr lang="en-US" sz="24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413B-D88F-4FF1-A7B1-3D53904ABB0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705823F-304D-4D73-AC97-A47FCB00D67E}"/>
              </a:ext>
            </a:extLst>
          </p:cNvPr>
          <p:cNvSpPr>
            <a:spLocks noGrp="1"/>
          </p:cNvSpPr>
          <p:nvPr>
            <p:ph idx="1"/>
          </p:nvPr>
        </p:nvSpPr>
        <p:spPr>
          <a:xfrm>
            <a:off x="1024128" y="2286000"/>
            <a:ext cx="8018271" cy="4023360"/>
          </a:xfrm>
        </p:spPr>
        <p:txBody>
          <a:bodyPr>
            <a:normAutofit/>
          </a:bodyPr>
          <a:lstStyle/>
          <a:p>
            <a:pPr marL="0" indent="0">
              <a:buNone/>
            </a:pPr>
            <a:r>
              <a:rPr lang="en-US" sz="2000" dirty="0"/>
              <a:t>1.The major advantage of issuing bonds through a special legal entity is:</a:t>
            </a:r>
          </a:p>
          <a:p>
            <a:pPr marL="342900" indent="-342900">
              <a:buFont typeface="+mj-lt"/>
              <a:buAutoNum type="alphaUcPeriod"/>
            </a:pPr>
            <a:r>
              <a:rPr lang="en-US" sz="2000" b="1" dirty="0">
                <a:latin typeface="MyriadPro"/>
              </a:rPr>
              <a:t>bankruptcy remoteness.</a:t>
            </a:r>
          </a:p>
          <a:p>
            <a:pPr marL="342900" indent="-342900">
              <a:buFont typeface="+mj-lt"/>
              <a:buAutoNum type="alphaUcPeriod"/>
            </a:pPr>
            <a:r>
              <a:rPr lang="en-US" sz="2000" b="1" dirty="0">
                <a:latin typeface="MyriadPro"/>
              </a:rPr>
              <a:t>beneficial tax treatments.</a:t>
            </a:r>
          </a:p>
          <a:p>
            <a:pPr marL="342900" indent="-342900">
              <a:buFont typeface="+mj-lt"/>
              <a:buAutoNum type="alphaUcPeriod"/>
            </a:pPr>
            <a:r>
              <a:rPr lang="en-US" sz="2000" b="1" dirty="0">
                <a:latin typeface="MyriadPro"/>
              </a:rPr>
              <a:t>greater liquidity and lower issuing costs.</a:t>
            </a:r>
          </a:p>
          <a:p>
            <a:pPr marL="0" indent="0">
              <a:buNone/>
            </a:pPr>
            <a:r>
              <a:rPr lang="en-US" sz="2000" dirty="0"/>
              <a:t>2.The category of bond most likely repaid from the repayment of previous loans made by the issuer is:</a:t>
            </a:r>
          </a:p>
          <a:p>
            <a:pPr marL="342900" indent="-342900">
              <a:buFont typeface="+mj-lt"/>
              <a:buAutoNum type="alphaUcPeriod"/>
            </a:pPr>
            <a:r>
              <a:rPr lang="en-US" sz="2000" b="1" dirty="0">
                <a:latin typeface="MyriadPro"/>
              </a:rPr>
              <a:t>sovereign bonds.</a:t>
            </a:r>
          </a:p>
          <a:p>
            <a:pPr marL="342900" indent="-342900">
              <a:buFont typeface="+mj-lt"/>
              <a:buAutoNum type="alphaUcPeriod"/>
            </a:pPr>
            <a:r>
              <a:rPr lang="en-US" sz="2000" b="1" dirty="0">
                <a:latin typeface="MyriadPro"/>
              </a:rPr>
              <a:t>supranational bonds.</a:t>
            </a:r>
          </a:p>
          <a:p>
            <a:pPr marL="342900" indent="-342900">
              <a:buFont typeface="+mj-lt"/>
              <a:buAutoNum type="alphaUcPeriod"/>
            </a:pPr>
            <a:r>
              <a:rPr lang="en-US" sz="2000" b="1" dirty="0">
                <a:latin typeface="MyriadPro"/>
              </a:rPr>
              <a:t>non-sovereign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72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Magnifying glass showing decling performance">
            <a:extLst>
              <a:ext uri="{FF2B5EF4-FFF2-40B4-BE49-F238E27FC236}">
                <a16:creationId xmlns:a16="http://schemas.microsoft.com/office/drawing/2014/main" id="{88DAF31F-BA75-0459-F76E-692EBD4FDDB9}"/>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89"/>
          </a:xfrm>
          <a:prstGeom prst="rect">
            <a:avLst/>
          </a:prstGeom>
        </p:spPr>
      </p:pic>
      <p:sp>
        <p:nvSpPr>
          <p:cNvPr id="2" name="Title 1">
            <a:extLst>
              <a:ext uri="{FF2B5EF4-FFF2-40B4-BE49-F238E27FC236}">
                <a16:creationId xmlns:a16="http://schemas.microsoft.com/office/drawing/2014/main" id="{6C95B49D-9C90-49AE-82C2-35262EF0146F}"/>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780695-E7DE-4F0E-AE00-8AB0DD8E1014}"/>
              </a:ext>
            </a:extLst>
          </p:cNvPr>
          <p:cNvSpPr>
            <a:spLocks noGrp="1"/>
          </p:cNvSpPr>
          <p:nvPr>
            <p:ph idx="1"/>
          </p:nvPr>
        </p:nvSpPr>
        <p:spPr>
          <a:xfrm>
            <a:off x="1024128" y="2286000"/>
            <a:ext cx="9720073" cy="4023360"/>
          </a:xfrm>
        </p:spPr>
        <p:txBody>
          <a:bodyPr>
            <a:normAutofit/>
          </a:bodyPr>
          <a:lstStyle/>
          <a:p>
            <a:pPr marL="0" indent="0">
              <a:buNone/>
            </a:pPr>
            <a:r>
              <a:rPr lang="en-US" sz="2000" dirty="0"/>
              <a:t>3.The external credit enhancement that has the </a:t>
            </a:r>
            <a:r>
              <a:rPr lang="en-US" sz="2000" i="1" dirty="0"/>
              <a:t>least </a:t>
            </a:r>
            <a:r>
              <a:rPr lang="en-US" sz="2000" dirty="0"/>
              <a:t>amount of third-party risk is a:</a:t>
            </a:r>
          </a:p>
          <a:p>
            <a:pPr marL="342900" indent="-342900">
              <a:buFont typeface="+mj-lt"/>
              <a:buAutoNum type="alphaUcPeriod"/>
            </a:pPr>
            <a:r>
              <a:rPr lang="en-US" sz="2000" b="1" dirty="0">
                <a:latin typeface="MyriadPro"/>
              </a:rPr>
              <a:t>surety bond.</a:t>
            </a:r>
          </a:p>
          <a:p>
            <a:pPr marL="342900" indent="-342900">
              <a:buFont typeface="+mj-lt"/>
              <a:buAutoNum type="alphaUcPeriod"/>
            </a:pPr>
            <a:r>
              <a:rPr lang="en-US" sz="2000" b="1" dirty="0">
                <a:latin typeface="MyriadPro"/>
              </a:rPr>
              <a:t>letter of credit.</a:t>
            </a:r>
          </a:p>
          <a:p>
            <a:pPr marL="342900" indent="-342900">
              <a:buFont typeface="+mj-lt"/>
              <a:buAutoNum type="alphaUcPeriod"/>
            </a:pPr>
            <a:r>
              <a:rPr lang="en-US" sz="2000" b="1" dirty="0">
                <a:latin typeface="MyriadPro"/>
              </a:rPr>
              <a:t>cash collateral account.</a:t>
            </a:r>
          </a:p>
          <a:p>
            <a:pPr marL="0" indent="0">
              <a:buNone/>
            </a:pPr>
            <a:r>
              <a:rPr lang="en-US" sz="2000" dirty="0"/>
              <a:t>4.An example of a covenant that protects bondholders against the dilution of their claims is a restriction on:</a:t>
            </a:r>
          </a:p>
          <a:p>
            <a:pPr marL="342900" indent="-342900">
              <a:buFont typeface="+mj-lt"/>
              <a:buAutoNum type="alphaUcPeriod"/>
            </a:pPr>
            <a:r>
              <a:rPr lang="en-US" sz="2000" b="1" dirty="0">
                <a:latin typeface="MyriadPro"/>
              </a:rPr>
              <a:t>debt.</a:t>
            </a:r>
          </a:p>
          <a:p>
            <a:pPr marL="342900" indent="-342900">
              <a:buFont typeface="+mj-lt"/>
              <a:buAutoNum type="alphaUcPeriod"/>
            </a:pPr>
            <a:r>
              <a:rPr lang="en-US" sz="2000" b="1" dirty="0">
                <a:latin typeface="MyriadPro"/>
              </a:rPr>
              <a:t>investments.</a:t>
            </a:r>
          </a:p>
          <a:p>
            <a:pPr marL="342900" indent="-342900">
              <a:buFont typeface="+mj-lt"/>
              <a:buAutoNum type="alphaUcPeriod"/>
            </a:pPr>
            <a:r>
              <a:rPr lang="en-US" sz="2000" b="1" dirty="0">
                <a:latin typeface="MyriadPro"/>
              </a:rPr>
              <a:t>mergers and acquisitions.</a:t>
            </a:r>
          </a:p>
        </p:txBody>
      </p:sp>
    </p:spTree>
    <p:extLst>
      <p:ext uri="{BB962C8B-B14F-4D97-AF65-F5344CB8AC3E}">
        <p14:creationId xmlns:p14="http://schemas.microsoft.com/office/powerpoint/2010/main" val="387084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EC6-AABB-4A21-BE1B-571D1C311E5E}"/>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1C36CA1-699C-4102-B429-514E7DA7D61A}"/>
              </a:ext>
            </a:extLst>
          </p:cNvPr>
          <p:cNvSpPr>
            <a:spLocks noGrp="1"/>
          </p:cNvSpPr>
          <p:nvPr>
            <p:ph idx="1"/>
          </p:nvPr>
        </p:nvSpPr>
        <p:spPr/>
        <p:txBody>
          <a:bodyPr>
            <a:normAutofit/>
          </a:bodyPr>
          <a:lstStyle/>
          <a:p>
            <a:r>
              <a:rPr lang="en-US" sz="2800" dirty="0"/>
              <a:t>Legal, regulatory, and tax consideration</a:t>
            </a:r>
          </a:p>
          <a:p>
            <a:r>
              <a:rPr lang="en-US" dirty="0"/>
              <a:t>A </a:t>
            </a:r>
            <a:r>
              <a:rPr lang="en-US" dirty="0">
                <a:solidFill>
                  <a:srgbClr val="FF0000"/>
                </a:solidFill>
              </a:rPr>
              <a:t>national bond </a:t>
            </a:r>
            <a:r>
              <a:rPr lang="en-US" dirty="0"/>
              <a:t>market includes all the bonds that are issued and traded in a specific country and are denominated in the currency of that country.</a:t>
            </a:r>
          </a:p>
          <a:p>
            <a:r>
              <a:rPr lang="en-US" dirty="0"/>
              <a:t>Bonds issued by entities that are incorporated in that country are called </a:t>
            </a:r>
            <a:r>
              <a:rPr lang="en-US" dirty="0">
                <a:solidFill>
                  <a:srgbClr val="FF0000"/>
                </a:solidFill>
              </a:rPr>
              <a:t>domestic bonds</a:t>
            </a:r>
            <a:r>
              <a:rPr lang="en-US" dirty="0"/>
              <a:t>, whereas bonds issued by entities that are incorporated in another country are called </a:t>
            </a:r>
            <a:r>
              <a:rPr lang="en-US" dirty="0">
                <a:solidFill>
                  <a:srgbClr val="FF0000"/>
                </a:solidFill>
              </a:rPr>
              <a:t>foreign bonds</a:t>
            </a:r>
            <a:r>
              <a:rPr lang="en-US" dirty="0"/>
              <a:t>.</a:t>
            </a:r>
          </a:p>
          <a:p>
            <a:r>
              <a:rPr lang="en-US" dirty="0"/>
              <a:t>A </a:t>
            </a:r>
            <a:r>
              <a:rPr lang="en-US" dirty="0">
                <a:solidFill>
                  <a:srgbClr val="FF0000"/>
                </a:solidFill>
              </a:rPr>
              <a:t>Eurobond</a:t>
            </a:r>
            <a:r>
              <a:rPr lang="en-US" dirty="0"/>
              <a:t> is a debt instrument that’s denominated in a currency other than the home currency of the country or market in which it is issued.</a:t>
            </a:r>
          </a:p>
          <a:p>
            <a:r>
              <a:rPr lang="en-US" dirty="0"/>
              <a:t>A </a:t>
            </a:r>
            <a:r>
              <a:rPr lang="en-US" dirty="0">
                <a:solidFill>
                  <a:srgbClr val="FF0000"/>
                </a:solidFill>
              </a:rPr>
              <a:t>global bond </a:t>
            </a:r>
            <a:r>
              <a:rPr lang="en-US" dirty="0"/>
              <a:t>is one issued simultaneously in the Eurobond market and in at least one domestic bond market.</a:t>
            </a:r>
          </a:p>
        </p:txBody>
      </p:sp>
    </p:spTree>
    <p:extLst>
      <p:ext uri="{BB962C8B-B14F-4D97-AF65-F5344CB8AC3E}">
        <p14:creationId xmlns:p14="http://schemas.microsoft.com/office/powerpoint/2010/main" val="371403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AF77-ADFA-467B-B7B7-E6C4F7211B81}"/>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4AD66BF2-8B74-4266-9D20-4AE31C5B6421}"/>
              </a:ext>
            </a:extLst>
          </p:cNvPr>
          <p:cNvSpPr>
            <a:spLocks noGrp="1"/>
          </p:cNvSpPr>
          <p:nvPr>
            <p:ph idx="1"/>
          </p:nvPr>
        </p:nvSpPr>
        <p:spPr/>
        <p:txBody>
          <a:bodyPr>
            <a:normAutofit lnSpcReduction="10000"/>
          </a:bodyPr>
          <a:lstStyle/>
          <a:p>
            <a:pPr marL="0" indent="0">
              <a:buNone/>
            </a:pPr>
            <a:r>
              <a:rPr lang="en-US" sz="1800" dirty="0"/>
              <a:t>1. An example of a domestic bond is a bond issued by:</a:t>
            </a:r>
          </a:p>
          <a:p>
            <a:pPr marL="342900" indent="-342900">
              <a:buFont typeface="+mj-lt"/>
              <a:buAutoNum type="alphaUcPeriod"/>
            </a:pPr>
            <a:r>
              <a:rPr lang="en-US" sz="1800" b="1" dirty="0"/>
              <a:t>LG Group from South Korea, denominated in British pounds, and sold in the United Kingdom.</a:t>
            </a:r>
          </a:p>
          <a:p>
            <a:pPr marL="342900" indent="-342900">
              <a:buFont typeface="+mj-lt"/>
              <a:buAutoNum type="alphaUcPeriod"/>
            </a:pPr>
            <a:r>
              <a:rPr lang="en-US" sz="1800" b="1" dirty="0"/>
              <a:t>The UK Debt Management Office, denominated in British pounds, and sold in the United Kingdom.</a:t>
            </a:r>
          </a:p>
          <a:p>
            <a:pPr marL="342900" indent="-342900">
              <a:buFont typeface="+mj-lt"/>
              <a:buAutoNum type="alphaUcPeriod"/>
            </a:pPr>
            <a:r>
              <a:rPr lang="en-US" sz="1800" b="1" dirty="0"/>
              <a:t>Wal-Mart from the United States, denominated in US dollars, and sold in various countries in North America, Europe, the Middle East, and Asia Pacific.</a:t>
            </a:r>
          </a:p>
          <a:p>
            <a:pPr marL="0" indent="0">
              <a:buNone/>
            </a:pPr>
            <a:r>
              <a:rPr lang="en-US" sz="1800" dirty="0"/>
              <a:t>2. A bond issued by Sony in Japan, denominated in US dollars but not registered with the SEC, and sold to an institutional investor in the Middle East, is most likely an example of a:</a:t>
            </a:r>
          </a:p>
          <a:p>
            <a:pPr marL="342900" indent="-342900">
              <a:buFont typeface="+mj-lt"/>
              <a:buAutoNum type="alphaUcPeriod"/>
            </a:pPr>
            <a:r>
              <a:rPr lang="en-US" sz="1800" b="1" dirty="0"/>
              <a:t>Eurobond.</a:t>
            </a:r>
          </a:p>
          <a:p>
            <a:pPr marL="342900" indent="-342900">
              <a:buFont typeface="+mj-lt"/>
              <a:buAutoNum type="alphaUcPeriod"/>
            </a:pPr>
            <a:r>
              <a:rPr lang="en-US" sz="1800" b="1" dirty="0"/>
              <a:t>global bond.</a:t>
            </a:r>
          </a:p>
          <a:p>
            <a:pPr marL="342900" indent="-342900">
              <a:buFont typeface="+mj-lt"/>
              <a:buAutoNum type="alphaUcPeriod"/>
            </a:pPr>
            <a:r>
              <a:rPr lang="en-US" sz="1800" b="1" dirty="0"/>
              <a:t>foreign bond.</a:t>
            </a:r>
          </a:p>
        </p:txBody>
      </p:sp>
    </p:spTree>
    <p:extLst>
      <p:ext uri="{BB962C8B-B14F-4D97-AF65-F5344CB8AC3E}">
        <p14:creationId xmlns:p14="http://schemas.microsoft.com/office/powerpoint/2010/main" val="3108874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A649-2FC8-4CC2-ACBB-1C427129070C}"/>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84B3C3AE-06DB-4E67-8767-C8C7089A3E07}"/>
              </a:ext>
            </a:extLst>
          </p:cNvPr>
          <p:cNvSpPr>
            <a:spLocks noGrp="1"/>
          </p:cNvSpPr>
          <p:nvPr>
            <p:ph idx="1"/>
          </p:nvPr>
        </p:nvSpPr>
        <p:spPr/>
        <p:txBody>
          <a:bodyPr>
            <a:normAutofit/>
          </a:bodyPr>
          <a:lstStyle/>
          <a:p>
            <a:r>
              <a:rPr lang="en-US" sz="2800" dirty="0"/>
              <a:t>Tax Considerations</a:t>
            </a:r>
          </a:p>
          <a:p>
            <a:r>
              <a:rPr lang="en-US" sz="2000" dirty="0"/>
              <a:t>Bond </a:t>
            </a:r>
            <a:r>
              <a:rPr lang="en-US" sz="2000" dirty="0">
                <a:solidFill>
                  <a:srgbClr val="FF0000"/>
                </a:solidFill>
              </a:rPr>
              <a:t>interest</a:t>
            </a:r>
            <a:r>
              <a:rPr lang="en-US" sz="2000" dirty="0"/>
              <a:t> is usually taxed at the </a:t>
            </a:r>
            <a:r>
              <a:rPr lang="en-US" sz="2000" dirty="0">
                <a:solidFill>
                  <a:srgbClr val="FF0000"/>
                </a:solidFill>
              </a:rPr>
              <a:t>ordinary income tax rate</a:t>
            </a:r>
            <a:r>
              <a:rPr lang="en-US" sz="2000" dirty="0"/>
              <a:t>, which is typically the same tax rate that an individual would pay on wage or salary income.</a:t>
            </a:r>
          </a:p>
          <a:p>
            <a:r>
              <a:rPr lang="en-US" sz="2000" dirty="0"/>
              <a:t>In addition to earnings from interest, a bond investment will generate a </a:t>
            </a:r>
            <a:r>
              <a:rPr lang="en-US" sz="2000" dirty="0">
                <a:solidFill>
                  <a:srgbClr val="FF0000"/>
                </a:solidFill>
              </a:rPr>
              <a:t>capital gain or loss </a:t>
            </a:r>
            <a:r>
              <a:rPr lang="en-US" sz="2000" dirty="0"/>
              <a:t>if sold prior to maturity at a price different from the purchase price.</a:t>
            </a:r>
          </a:p>
          <a:p>
            <a:r>
              <a:rPr lang="en-US" sz="2000" dirty="0"/>
              <a:t>Capital gains or losses usually face different tax treatment from taxable income, which often varies for </a:t>
            </a:r>
            <a:r>
              <a:rPr lang="en-US" sz="2000" dirty="0">
                <a:solidFill>
                  <a:srgbClr val="FF0000"/>
                </a:solidFill>
              </a:rPr>
              <a:t>long-term</a:t>
            </a:r>
            <a:r>
              <a:rPr lang="en-US" sz="2000" dirty="0"/>
              <a:t> and </a:t>
            </a:r>
            <a:r>
              <a:rPr lang="en-US" sz="2000" dirty="0">
                <a:solidFill>
                  <a:srgbClr val="FF0000"/>
                </a:solidFill>
              </a:rPr>
              <a:t>short-term</a:t>
            </a:r>
            <a:r>
              <a:rPr lang="en-US" sz="2000" dirty="0"/>
              <a:t> capital gains.</a:t>
            </a:r>
          </a:p>
          <a:p>
            <a:r>
              <a:rPr lang="en-US" sz="2000" dirty="0"/>
              <a:t>For bonds </a:t>
            </a:r>
            <a:r>
              <a:rPr lang="en-US" sz="2000" dirty="0">
                <a:solidFill>
                  <a:srgbClr val="FF0000"/>
                </a:solidFill>
              </a:rPr>
              <a:t>issued at a discount</a:t>
            </a:r>
            <a:r>
              <a:rPr lang="en-US" sz="2000" dirty="0"/>
              <a:t>, the tax status of the original issue discount is an additional tax consideration. The United States includes a </a:t>
            </a:r>
            <a:r>
              <a:rPr lang="en-US" sz="2000" dirty="0">
                <a:solidFill>
                  <a:srgbClr val="FF0000"/>
                </a:solidFill>
              </a:rPr>
              <a:t>prorated portion </a:t>
            </a:r>
            <a:r>
              <a:rPr lang="en-US" sz="2000" dirty="0"/>
              <a:t>of the discount in interest income every tax year,</a:t>
            </a:r>
          </a:p>
        </p:txBody>
      </p:sp>
    </p:spTree>
    <p:extLst>
      <p:ext uri="{BB962C8B-B14F-4D97-AF65-F5344CB8AC3E}">
        <p14:creationId xmlns:p14="http://schemas.microsoft.com/office/powerpoint/2010/main" val="3295160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A370-B1F9-464A-BC49-FE6F950C66D8}"/>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2D14F10B-97C2-4AE1-AC5A-EFC3CC4FEBB1}"/>
              </a:ext>
            </a:extLst>
          </p:cNvPr>
          <p:cNvSpPr>
            <a:spLocks noGrp="1"/>
          </p:cNvSpPr>
          <p:nvPr>
            <p:ph idx="1"/>
          </p:nvPr>
        </p:nvSpPr>
        <p:spPr/>
        <p:txBody>
          <a:bodyPr>
            <a:normAutofit/>
          </a:bodyPr>
          <a:lstStyle/>
          <a:p>
            <a:r>
              <a:rPr lang="en-US" sz="2000" dirty="0"/>
              <a:t>Assume that a company issues bonds in the hypothetical country of </a:t>
            </a:r>
            <a:r>
              <a:rPr lang="en-US" sz="2000" dirty="0" err="1"/>
              <a:t>Zinland</a:t>
            </a:r>
            <a:r>
              <a:rPr lang="en-US" sz="2000" dirty="0"/>
              <a:t>, where the local currency is the </a:t>
            </a:r>
            <a:r>
              <a:rPr lang="en-US" sz="2000" dirty="0" err="1"/>
              <a:t>zini</a:t>
            </a:r>
            <a:r>
              <a:rPr lang="en-US" sz="2000" dirty="0"/>
              <a:t> (Z). There is an original issue discount tax provision in </a:t>
            </a:r>
            <a:r>
              <a:rPr lang="en-US" sz="2000" dirty="0" err="1"/>
              <a:t>Zinland’s</a:t>
            </a:r>
            <a:r>
              <a:rPr lang="en-US" sz="2000" dirty="0"/>
              <a:t> tax code. The company issues a 10-year zero-coupon bond with a par value of Z1,000 and sells it for Z800. An investor who buys the zero-coupon bond at issuance and holds it until maturity most likely:</a:t>
            </a:r>
          </a:p>
          <a:p>
            <a:pPr marL="457200" indent="-457200">
              <a:buFont typeface="+mj-lt"/>
              <a:buAutoNum type="alphaUcPeriod"/>
            </a:pPr>
            <a:r>
              <a:rPr lang="en-US" sz="2000" b="1" dirty="0"/>
              <a:t>has to include Z20 in his taxable income every tax year for 10 years and has to declare a capital gain of Z200 at maturity.</a:t>
            </a:r>
          </a:p>
          <a:p>
            <a:pPr marL="457200" indent="-457200">
              <a:buFont typeface="+mj-lt"/>
              <a:buAutoNum type="alphaUcPeriod"/>
            </a:pPr>
            <a:r>
              <a:rPr lang="en-US" sz="2000" b="1" dirty="0"/>
              <a:t>has to include Z20 in his taxable income every tax year for 10 years and does not have to declare a capital gain at maturity.</a:t>
            </a:r>
          </a:p>
          <a:p>
            <a:pPr marL="457200" indent="-457200">
              <a:buFont typeface="+mj-lt"/>
              <a:buAutoNum type="alphaUcPeriod"/>
            </a:pPr>
            <a:r>
              <a:rPr lang="en-US" sz="2000" b="1" dirty="0"/>
              <a:t>does not have to include anything in his taxable income every tax year for 10 years but has to declare a capital gain of Z200 at maturity.</a:t>
            </a:r>
          </a:p>
        </p:txBody>
      </p:sp>
    </p:spTree>
    <p:extLst>
      <p:ext uri="{BB962C8B-B14F-4D97-AF65-F5344CB8AC3E}">
        <p14:creationId xmlns:p14="http://schemas.microsoft.com/office/powerpoint/2010/main" val="384371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sz="3600" dirty="0">
                <a:solidFill>
                  <a:srgbClr val="FF0000"/>
                </a:solidFill>
              </a:rPr>
              <a:t>Issuer</a:t>
            </a:r>
          </a:p>
          <a:p>
            <a:pPr lvl="1"/>
            <a:r>
              <a:rPr lang="en-US" dirty="0"/>
              <a:t>Supranational organizations, such as the World Bank or the European Investment Bank</a:t>
            </a:r>
          </a:p>
          <a:p>
            <a:pPr lvl="1"/>
            <a:r>
              <a:rPr lang="en-US" dirty="0"/>
              <a:t>Sovereign (national) governments, such as the United States or Japan</a:t>
            </a:r>
          </a:p>
          <a:p>
            <a:pPr lvl="1"/>
            <a:r>
              <a:rPr lang="en-US" dirty="0"/>
              <a:t>Non-sovereign (local) governments, such as the State of Minnesota in the United States, the Catalonia region in Spain</a:t>
            </a:r>
          </a:p>
          <a:p>
            <a:pPr lvl="1"/>
            <a:r>
              <a:rPr lang="en-US" dirty="0"/>
              <a:t>Quasi-government entities (i.e., agencies that are owned or sponsored by governments), such as postal services in many countries</a:t>
            </a:r>
          </a:p>
          <a:p>
            <a:pPr lvl="1"/>
            <a:r>
              <a:rPr lang="en-US" dirty="0"/>
              <a:t>Companies (i.e., corporate issuers)</a:t>
            </a:r>
          </a:p>
          <a:p>
            <a:pPr lvl="1"/>
            <a:r>
              <a:rPr lang="en-US" dirty="0"/>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sz="2400" dirty="0"/>
              <a:t>Market participants often classify fixed-income markets by the type of issuer, which leads to the identification of three bond market sectors:</a:t>
            </a:r>
          </a:p>
          <a:p>
            <a:pPr lvl="2"/>
            <a:r>
              <a:rPr lang="en-US" sz="1800" dirty="0"/>
              <a:t>The government and government-related sector</a:t>
            </a:r>
          </a:p>
          <a:p>
            <a:pPr lvl="2"/>
            <a:r>
              <a:rPr lang="en-US" sz="1800" dirty="0"/>
              <a:t>The corporate sector</a:t>
            </a:r>
          </a:p>
          <a:p>
            <a:pPr lvl="2"/>
            <a:r>
              <a:rPr lang="en-US" sz="1800" dirty="0"/>
              <a:t>The structured finance sector</a:t>
            </a:r>
          </a:p>
          <a:p>
            <a:pPr marL="128016" lvl="1" indent="0">
              <a:buNone/>
            </a:pPr>
            <a:r>
              <a:rPr lang="en-US" sz="2400" dirty="0"/>
              <a:t>The three largest credit rating agencies are Moody’s Investors Service, Standard&amp; Poor’s, and Fitch Ratings</a:t>
            </a:r>
          </a:p>
          <a:p>
            <a:pPr lvl="2"/>
            <a:r>
              <a:rPr lang="en-US" sz="1800" dirty="0"/>
              <a:t>Investment-grade</a:t>
            </a:r>
          </a:p>
          <a:p>
            <a:pPr lvl="2"/>
            <a:r>
              <a:rPr lang="en-US" sz="1800" dirty="0"/>
              <a:t>Non-investment-grade/ high yield/ speculative bond</a:t>
            </a:r>
          </a:p>
          <a:p>
            <a:pPr marL="128016" lvl="1" indent="0">
              <a:buNone/>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3">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sz="2800" dirty="0">
                <a:solidFill>
                  <a:srgbClr val="FF0000"/>
                </a:solidFill>
              </a:rPr>
              <a:t>Maturity</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endParaRPr lang="en-US" dirty="0"/>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Par value</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sz="2800" dirty="0">
                <a:solidFill>
                  <a:srgbClr val="FF0000"/>
                </a:solidFill>
              </a:rPr>
              <a:t>Coupon rate and frequency</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solidFill>
                  <a:srgbClr val="FF0000"/>
                </a:solidFill>
              </a:rPr>
              <a:t>Zero-coupon</a:t>
            </a:r>
            <a:r>
              <a:rPr lang="en-US" dirty="0"/>
              <a:t>,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Currency denomination</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lnSpcReduction="10000"/>
          </a:bodyPr>
          <a:lstStyle/>
          <a:p>
            <a:pPr marL="0" indent="0">
              <a:buNone/>
            </a:pPr>
            <a:r>
              <a:rPr lang="en" altLang="zh-CN" sz="2400" dirty="0">
                <a:effectLst/>
                <a:latin typeface="WarnockPro"/>
              </a:rPr>
              <a:t>1.The risk of loss resulting from the issuer failing to make full and timely payment of interest is called: </a:t>
            </a:r>
            <a:endParaRPr lang="en" altLang="zh-CN" sz="2400" dirty="0"/>
          </a:p>
          <a:p>
            <a:pPr marL="457200" indent="-457200">
              <a:buFont typeface="+mj-lt"/>
              <a:buAutoNum type="alphaUcPeriod"/>
            </a:pPr>
            <a:r>
              <a:rPr lang="en" altLang="zh-CN" sz="2400" b="1" dirty="0">
                <a:effectLst/>
                <a:latin typeface="WarnockPro"/>
              </a:rPr>
              <a:t>credit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systemic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interest rate risk. </a:t>
            </a:r>
          </a:p>
          <a:p>
            <a:pPr marL="0" indent="0">
              <a:buNone/>
            </a:pPr>
            <a:r>
              <a:rPr lang="en" altLang="zh-CN" sz="2400" dirty="0">
                <a:effectLst/>
                <a:latin typeface="WarnockPro"/>
              </a:rPr>
              <a:t>2.If the bond’s price is higher than its par value, the bond is trading at: </a:t>
            </a:r>
            <a:endParaRPr lang="en" altLang="zh-CN" sz="2400" dirty="0">
              <a:effectLst/>
            </a:endParaRPr>
          </a:p>
          <a:p>
            <a:pPr marL="342900" indent="-342900">
              <a:buFont typeface="+mj-lt"/>
              <a:buAutoNum type="alphaUcPeriod"/>
            </a:pPr>
            <a:r>
              <a:rPr lang="en" altLang="zh-CN" sz="2400" b="1" dirty="0">
                <a:latin typeface="WarnockPro"/>
              </a:rPr>
              <a:t>par. </a:t>
            </a:r>
          </a:p>
          <a:p>
            <a:pPr marL="342900" indent="-342900">
              <a:buFont typeface="+mj-lt"/>
              <a:buAutoNum type="alphaUcPeriod"/>
            </a:pPr>
            <a:r>
              <a:rPr lang="en" altLang="zh-CN" sz="2400" b="1" dirty="0">
                <a:effectLst/>
                <a:latin typeface="WarnockPro"/>
              </a:rPr>
              <a:t>a discount. </a:t>
            </a:r>
            <a:endParaRPr lang="en" altLang="zh-CN" sz="2400" b="1" dirty="0">
              <a:effectLst/>
              <a:latin typeface="MyriadPro"/>
            </a:endParaRPr>
          </a:p>
          <a:p>
            <a:pPr marL="342900" indent="-342900">
              <a:buFont typeface="+mj-lt"/>
              <a:buAutoNum type="alphaUcPeriod"/>
            </a:pPr>
            <a:r>
              <a:rPr lang="en" altLang="zh-CN" sz="2400" b="1" dirty="0">
                <a:effectLst/>
                <a:latin typeface="WarnockPro"/>
              </a:rPr>
              <a:t>a premium. </a:t>
            </a:r>
            <a:endParaRPr lang="en" altLang="zh-CN" sz="2400" b="1" dirty="0">
              <a:effectLst/>
              <a:latin typeface="MyriadPro"/>
            </a:endParaRPr>
          </a:p>
          <a:p>
            <a:pPr marL="0" indent="0">
              <a:buNone/>
            </a:pPr>
            <a:endParaRPr lang="en" altLang="zh-CN" sz="2000" b="1" dirty="0">
              <a:effectLst/>
              <a:latin typeface="MyriadPro"/>
            </a:endParaRPr>
          </a:p>
          <a:p>
            <a:endParaRPr kumimoji="1" lang="zh-CN" altLang="en-US" sz="2000" dirty="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1978</Words>
  <Application>Microsoft Office PowerPoint</Application>
  <PresentationFormat>Widescreen</PresentationFormat>
  <Paragraphs>192</Paragraphs>
  <Slides>25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MyriadPro</vt:lpstr>
      <vt:lpstr>Tw Cen MT</vt:lpstr>
      <vt:lpstr>Tw Cen MT Condensed</vt:lpstr>
      <vt:lpstr>WarnockPro</vt:lpstr>
      <vt:lpstr>华文仿宋</vt:lpstr>
      <vt:lpstr>Arial</vt:lpstr>
      <vt:lpstr>Calibri</vt:lpstr>
      <vt:lpstr>Wingdings</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practices</vt:lpstr>
      <vt:lpstr>Module1 Fixed-Income Securities:  Defining Elements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秦玮杰</cp:lastModifiedBy>
  <cp:revision>9</cp:revision>
  <dcterms:created xsi:type="dcterms:W3CDTF">2022-10-14T11:21:35Z</dcterms:created>
  <dcterms:modified xsi:type="dcterms:W3CDTF">2022-10-18T09:12:21Z</dcterms:modified>
</cp:coreProperties>
</file>