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7" r:id="rId37"/>
    <p:sldId id="288" r:id="rId38"/>
    <p:sldId id="319" r:id="rId39"/>
    <p:sldId id="336" r:id="rId40"/>
    <p:sldId id="337" r:id="rId41"/>
    <p:sldId id="338" r:id="rId42"/>
    <p:sldId id="339" r:id="rId43"/>
    <p:sldId id="340" r:id="rId44"/>
    <p:sldId id="341" r:id="rId45"/>
    <p:sldId id="320" r:id="rId46"/>
    <p:sldId id="289" r:id="rId47"/>
    <p:sldId id="293" r:id="rId48"/>
    <p:sldId id="294"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02" r:id="rId63"/>
    <p:sldId id="303" r:id="rId64"/>
    <p:sldId id="298" r:id="rId65"/>
    <p:sldId id="299" r:id="rId66"/>
    <p:sldId id="322" r:id="rId67"/>
    <p:sldId id="323" r:id="rId68"/>
    <p:sldId id="324" r:id="rId69"/>
    <p:sldId id="301" r:id="rId70"/>
    <p:sldId id="300" r:id="rId71"/>
    <p:sldId id="306" r:id="rId72"/>
    <p:sldId id="304" r:id="rId73"/>
    <p:sldId id="305" r:id="rId74"/>
    <p:sldId id="307" r:id="rId75"/>
    <p:sldId id="308" r:id="rId76"/>
    <p:sldId id="309" r:id="rId77"/>
    <p:sldId id="310" r:id="rId78"/>
    <p:sldId id="325" r:id="rId79"/>
    <p:sldId id="326" r:id="rId80"/>
    <p:sldId id="327" r:id="rId81"/>
    <p:sldId id="311" r:id="rId82"/>
    <p:sldId id="312" r:id="rId83"/>
    <p:sldId id="313"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7"/>
            <p14:sldId id="288"/>
            <p14:sldId id="319"/>
          </p14:sldIdLst>
        </p14:section>
        <p14:section name="Comparison between forward and option" id="{C781B9C3-72D2-4ECC-BD77-2F6B9F524339}">
          <p14:sldIdLst>
            <p14:sldId id="336"/>
            <p14:sldId id="337"/>
            <p14:sldId id="338"/>
            <p14:sldId id="339"/>
            <p14:sldId id="340"/>
            <p14:sldId id="341"/>
          </p14:sldIdLst>
        </p14:section>
        <p14:section name="Credit derivative" id="{494C713D-80B0-45A0-B370-DC82C55533EC}">
          <p14:sldIdLst>
            <p14:sldId id="320"/>
            <p14:sldId id="289"/>
            <p14:sldId id="293"/>
            <p14:sldId id="294"/>
            <p14:sldId id="342"/>
          </p14:sldIdLst>
        </p14:section>
        <p14:section name="Pricing and valuation of forward" id="{44C57171-5894-47E7-81F7-193EF530D9F8}">
          <p14:sldIdLst>
            <p14:sldId id="343"/>
            <p14:sldId id="344"/>
            <p14:sldId id="345"/>
            <p14:sldId id="346"/>
            <p14:sldId id="347"/>
            <p14:sldId id="348"/>
            <p14:sldId id="349"/>
            <p14:sldId id="350"/>
            <p14:sldId id="351"/>
            <p14:sldId id="352"/>
            <p14:sldId id="353"/>
            <p14:sldId id="354"/>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0" autoAdjust="0"/>
    <p:restoredTop sz="94660"/>
  </p:normalViewPr>
  <p:slideViewPr>
    <p:cSldViewPr snapToGrid="0">
      <p:cViewPr varScale="1">
        <p:scale>
          <a:sx n="71" d="100"/>
          <a:sy n="71" d="100"/>
        </p:scale>
        <p:origin x="7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FDCF0449-7603-334C-AFFF-E96F26A2DDDD}" type="presOf" srcId="{5DB131D5-AEE7-4E6F-A455-562802529600}" destId="{DBB0D78E-D296-DF44-BA66-866DC8AD8E63}" srcOrd="1" destOrd="0" presId="urn:microsoft.com/office/officeart/2005/8/layout/list1"/>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2EFDA-B58B-4CA7-B0B4-49D268CA8B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900BC1-FAD1-45C6-BC7D-55F3FB3ADA7E}">
      <dgm:prSet/>
      <dgm:spPr/>
      <dgm:t>
        <a:bodyPr/>
        <a:lstStyle/>
        <a:p>
          <a:r>
            <a:rPr lang="en-US" b="1"/>
            <a:t>4. VFO’s market strategist is considering a six-month call option strategy on the</a:t>
          </a:r>
          <a:endParaRPr lang="en-US"/>
        </a:p>
      </dgm:t>
    </dgm:pt>
    <dgm:pt modelId="{5E59B528-53FB-4019-887F-BC2F09DC9A93}" type="parTrans" cxnId="{A88CA95D-9AF8-44FE-BC8C-56C1E44A1AB6}">
      <dgm:prSet/>
      <dgm:spPr/>
      <dgm:t>
        <a:bodyPr/>
        <a:lstStyle/>
        <a:p>
          <a:endParaRPr lang="en-US"/>
        </a:p>
      </dgm:t>
    </dgm:pt>
    <dgm:pt modelId="{738C1311-97B3-4885-88EA-2EDAE09354CE}" type="sibTrans" cxnId="{A88CA95D-9AF8-44FE-BC8C-56C1E44A1AB6}">
      <dgm:prSet/>
      <dgm:spPr/>
      <dgm:t>
        <a:bodyPr/>
        <a:lstStyle/>
        <a:p>
          <a:endParaRPr lang="en-US"/>
        </a:p>
      </dgm:t>
    </dgm:pt>
    <dgm:pt modelId="{03E42493-E2F3-4F2E-A57B-6461C70043DF}">
      <dgm:prSet/>
      <dgm:spPr/>
      <dgm:t>
        <a:bodyPr/>
        <a:lstStyle/>
        <a:p>
          <a:r>
            <a:rPr lang="en-US" b="1"/>
            <a:t>NIFTY 50 benchmark Indian stock market index to increase broad market equity</a:t>
          </a:r>
          <a:endParaRPr lang="en-US"/>
        </a:p>
      </dgm:t>
    </dgm:pt>
    <dgm:pt modelId="{2350C804-1DEE-4DE4-8B52-0EC6D82F8DFE}" type="parTrans" cxnId="{778984C0-664F-45DF-B0FA-4A69804BF0EB}">
      <dgm:prSet/>
      <dgm:spPr/>
      <dgm:t>
        <a:bodyPr/>
        <a:lstStyle/>
        <a:p>
          <a:endParaRPr lang="en-US"/>
        </a:p>
      </dgm:t>
    </dgm:pt>
    <dgm:pt modelId="{184BCA5D-1AA6-4D55-99B5-A7C01A5BD76F}" type="sibTrans" cxnId="{778984C0-664F-45DF-B0FA-4A69804BF0EB}">
      <dgm:prSet/>
      <dgm:spPr/>
      <dgm:t>
        <a:bodyPr/>
        <a:lstStyle/>
        <a:p>
          <a:endParaRPr lang="en-US"/>
        </a:p>
      </dgm:t>
    </dgm:pt>
    <dgm:pt modelId="{32E0B020-1BA7-41D8-A53A-C25BCDA1AC86}">
      <dgm:prSet/>
      <dgm:spPr/>
      <dgm:t>
        <a:bodyPr/>
        <a:lstStyle/>
        <a:p>
          <a:r>
            <a:rPr lang="en-US" b="1"/>
            <a:t>exposure. The NIFTY 50 price today is INR15,200, and the strategist observes</a:t>
          </a:r>
          <a:endParaRPr lang="en-US"/>
        </a:p>
      </dgm:t>
    </dgm:pt>
    <dgm:pt modelId="{4F8AFBC2-1AD9-40CD-A195-98C5D68E5020}" type="parTrans" cxnId="{D67FF495-FE69-410F-8F67-00D42A8E3FD5}">
      <dgm:prSet/>
      <dgm:spPr/>
      <dgm:t>
        <a:bodyPr/>
        <a:lstStyle/>
        <a:p>
          <a:endParaRPr lang="en-US"/>
        </a:p>
      </dgm:t>
    </dgm:pt>
    <dgm:pt modelId="{E8F91CEF-A77E-4EB5-88A1-87A408C10AD4}" type="sibTrans" cxnId="{D67FF495-FE69-410F-8F67-00D42A8E3FD5}">
      <dgm:prSet/>
      <dgm:spPr/>
      <dgm:t>
        <a:bodyPr/>
        <a:lstStyle/>
        <a:p>
          <a:endParaRPr lang="en-US"/>
        </a:p>
      </dgm:t>
    </dgm:pt>
    <dgm:pt modelId="{FCFCD0D4-746D-499B-9E3B-AF1E7D5A849C}">
      <dgm:prSet/>
      <dgm:spPr/>
      <dgm:t>
        <a:bodyPr/>
        <a:lstStyle/>
        <a:p>
          <a:r>
            <a:rPr lang="en-US" b="1"/>
            <a:t>that a call option with a INR16,000 exercise price (X) is trading at a premium of</a:t>
          </a:r>
          <a:endParaRPr lang="en-US"/>
        </a:p>
      </dgm:t>
    </dgm:pt>
    <dgm:pt modelId="{E3B0A5E9-5BDC-4644-89A3-98BBB6C9DA20}" type="parTrans" cxnId="{EE154937-BE8F-485F-A93C-7BA12D274817}">
      <dgm:prSet/>
      <dgm:spPr/>
      <dgm:t>
        <a:bodyPr/>
        <a:lstStyle/>
        <a:p>
          <a:endParaRPr lang="en-US"/>
        </a:p>
      </dgm:t>
    </dgm:pt>
    <dgm:pt modelId="{5E5FA3D1-FD06-42F8-BFA9-CEFB52D29B18}" type="sibTrans" cxnId="{EE154937-BE8F-485F-A93C-7BA12D274817}">
      <dgm:prSet/>
      <dgm:spPr/>
      <dgm:t>
        <a:bodyPr/>
        <a:lstStyle/>
        <a:p>
          <a:endParaRPr lang="en-US"/>
        </a:p>
      </dgm:t>
    </dgm:pt>
    <dgm:pt modelId="{E2CA6075-6800-48B8-9202-5A70014E8BB0}">
      <dgm:prSet/>
      <dgm:spPr/>
      <dgm:t>
        <a:bodyPr/>
        <a:lstStyle/>
        <a:p>
          <a:r>
            <a:rPr lang="en-US" b="1"/>
            <a:t>INR1,500. Which of the following represents the payoff and profit of this strategy</a:t>
          </a:r>
          <a:endParaRPr lang="en-US"/>
        </a:p>
      </dgm:t>
    </dgm:pt>
    <dgm:pt modelId="{9D8D35DF-B8FD-49AF-8CB3-2D8E24FDC813}" type="parTrans" cxnId="{62631D4E-029F-470B-BD25-3888A64A2B8F}">
      <dgm:prSet/>
      <dgm:spPr/>
      <dgm:t>
        <a:bodyPr/>
        <a:lstStyle/>
        <a:p>
          <a:endParaRPr lang="en-US"/>
        </a:p>
      </dgm:t>
    </dgm:pt>
    <dgm:pt modelId="{E3F89FD3-101D-48A9-A11A-B32C00532670}" type="sibTrans" cxnId="{62631D4E-029F-470B-BD25-3888A64A2B8F}">
      <dgm:prSet/>
      <dgm:spPr/>
      <dgm:t>
        <a:bodyPr/>
        <a:lstStyle/>
        <a:p>
          <a:endParaRPr lang="en-US"/>
        </a:p>
      </dgm:t>
    </dgm:pt>
    <dgm:pt modelId="{8CDB5325-E95F-499C-89CB-7D2A9D8A9E70}">
      <dgm:prSet/>
      <dgm:spPr/>
      <dgm:t>
        <a:bodyPr/>
        <a:lstStyle/>
        <a:p>
          <a:r>
            <a:rPr lang="en-US" b="1"/>
            <a:t>just prior to maturity if the NIFTY 50 is trading at INR16,500?</a:t>
          </a:r>
          <a:endParaRPr lang="en-US"/>
        </a:p>
      </dgm:t>
    </dgm:pt>
    <dgm:pt modelId="{53988074-BFBA-48FC-9E0C-D7A9C03B1901}" type="parTrans" cxnId="{ED388D25-340B-49C4-B6A8-EB023401C520}">
      <dgm:prSet/>
      <dgm:spPr/>
      <dgm:t>
        <a:bodyPr/>
        <a:lstStyle/>
        <a:p>
          <a:endParaRPr lang="en-US"/>
        </a:p>
      </dgm:t>
    </dgm:pt>
    <dgm:pt modelId="{B23A4A51-B333-4D08-8FDA-9A4F40217D83}" type="sibTrans" cxnId="{ED388D25-340B-49C4-B6A8-EB023401C520}">
      <dgm:prSet/>
      <dgm:spPr/>
      <dgm:t>
        <a:bodyPr/>
        <a:lstStyle/>
        <a:p>
          <a:endParaRPr lang="en-US"/>
        </a:p>
      </dgm:t>
    </dgm:pt>
    <dgm:pt modelId="{AC86F679-6760-465C-97DB-91EC2C6DDE8D}">
      <dgm:prSet/>
      <dgm:spPr/>
      <dgm:t>
        <a:bodyPr/>
        <a:lstStyle/>
        <a:p>
          <a:r>
            <a:rPr lang="en-US"/>
            <a:t>A. Payoff is INR500; profit is –INR1,000.</a:t>
          </a:r>
        </a:p>
      </dgm:t>
    </dgm:pt>
    <dgm:pt modelId="{64CB06B4-DB3C-4E4A-A8CC-BD9E8B4BFFEF}" type="parTrans" cxnId="{F6C1A259-255D-4183-A48C-B612347C311B}">
      <dgm:prSet/>
      <dgm:spPr/>
      <dgm:t>
        <a:bodyPr/>
        <a:lstStyle/>
        <a:p>
          <a:endParaRPr lang="en-US"/>
        </a:p>
      </dgm:t>
    </dgm:pt>
    <dgm:pt modelId="{0E33F8D8-E1A1-4F56-BFAA-5DE143986F52}" type="sibTrans" cxnId="{F6C1A259-255D-4183-A48C-B612347C311B}">
      <dgm:prSet/>
      <dgm:spPr/>
      <dgm:t>
        <a:bodyPr/>
        <a:lstStyle/>
        <a:p>
          <a:endParaRPr lang="en-US"/>
        </a:p>
      </dgm:t>
    </dgm:pt>
    <dgm:pt modelId="{8F036C36-0043-4146-9399-322E87B4FD7D}">
      <dgm:prSet/>
      <dgm:spPr/>
      <dgm:t>
        <a:bodyPr/>
        <a:lstStyle/>
        <a:p>
          <a:r>
            <a:rPr lang="en-US"/>
            <a:t>B. Payoff is INR1,300; profit is INR800.</a:t>
          </a:r>
        </a:p>
      </dgm:t>
    </dgm:pt>
    <dgm:pt modelId="{CE03ABA0-45F8-4375-9E3B-5B9D3857C6F1}" type="parTrans" cxnId="{50F988FF-5518-42CC-B2AA-112D718BDEBA}">
      <dgm:prSet/>
      <dgm:spPr/>
      <dgm:t>
        <a:bodyPr/>
        <a:lstStyle/>
        <a:p>
          <a:endParaRPr lang="en-US"/>
        </a:p>
      </dgm:t>
    </dgm:pt>
    <dgm:pt modelId="{C5B5C9EF-1BFA-4A7D-AE1D-F08D187D2620}" type="sibTrans" cxnId="{50F988FF-5518-42CC-B2AA-112D718BDEBA}">
      <dgm:prSet/>
      <dgm:spPr/>
      <dgm:t>
        <a:bodyPr/>
        <a:lstStyle/>
        <a:p>
          <a:endParaRPr lang="en-US"/>
        </a:p>
      </dgm:t>
    </dgm:pt>
    <dgm:pt modelId="{9A5D51CA-7BE5-4FAD-9414-DB83C287BF1B}">
      <dgm:prSet/>
      <dgm:spPr/>
      <dgm:t>
        <a:bodyPr/>
        <a:lstStyle/>
        <a:p>
          <a:r>
            <a:rPr lang="en-US"/>
            <a:t>C. Payoff is INR1,300; profit is INR500.</a:t>
          </a:r>
        </a:p>
      </dgm:t>
    </dgm:pt>
    <dgm:pt modelId="{820917DF-F34F-4657-A648-EFA727E8B571}" type="parTrans" cxnId="{D9638CED-4951-48A0-AB60-856DA7886789}">
      <dgm:prSet/>
      <dgm:spPr/>
      <dgm:t>
        <a:bodyPr/>
        <a:lstStyle/>
        <a:p>
          <a:endParaRPr lang="en-US"/>
        </a:p>
      </dgm:t>
    </dgm:pt>
    <dgm:pt modelId="{7108B8E1-51DA-4084-BDDD-A7D3296E0F61}" type="sibTrans" cxnId="{D9638CED-4951-48A0-AB60-856DA7886789}">
      <dgm:prSet/>
      <dgm:spPr/>
      <dgm:t>
        <a:bodyPr/>
        <a:lstStyle/>
        <a:p>
          <a:endParaRPr lang="en-US"/>
        </a:p>
      </dgm:t>
    </dgm:pt>
    <dgm:pt modelId="{1D60DE1C-5046-004A-A2FF-03451C4708C3}" type="pres">
      <dgm:prSet presAssocID="{46F2EFDA-B58B-4CA7-B0B4-49D268CA8BD5}" presName="vert0" presStyleCnt="0">
        <dgm:presLayoutVars>
          <dgm:dir/>
          <dgm:animOne val="branch"/>
          <dgm:animLvl val="lvl"/>
        </dgm:presLayoutVars>
      </dgm:prSet>
      <dgm:spPr/>
    </dgm:pt>
    <dgm:pt modelId="{3F5E6578-71B4-8F41-86A3-6F984CF230C4}" type="pres">
      <dgm:prSet presAssocID="{F9900BC1-FAD1-45C6-BC7D-55F3FB3ADA7E}" presName="thickLine" presStyleLbl="alignNode1" presStyleIdx="0" presStyleCnt="9"/>
      <dgm:spPr/>
    </dgm:pt>
    <dgm:pt modelId="{B5EF0BA6-92DB-2743-B7D5-F35F315F7C8C}" type="pres">
      <dgm:prSet presAssocID="{F9900BC1-FAD1-45C6-BC7D-55F3FB3ADA7E}" presName="horz1" presStyleCnt="0"/>
      <dgm:spPr/>
    </dgm:pt>
    <dgm:pt modelId="{BF9BCA72-063D-294E-963B-9CE714AEC730}" type="pres">
      <dgm:prSet presAssocID="{F9900BC1-FAD1-45C6-BC7D-55F3FB3ADA7E}" presName="tx1" presStyleLbl="revTx" presStyleIdx="0" presStyleCnt="9"/>
      <dgm:spPr/>
    </dgm:pt>
    <dgm:pt modelId="{56B9251D-3E2F-8E4D-B079-A514995794D9}" type="pres">
      <dgm:prSet presAssocID="{F9900BC1-FAD1-45C6-BC7D-55F3FB3ADA7E}" presName="vert1" presStyleCnt="0"/>
      <dgm:spPr/>
    </dgm:pt>
    <dgm:pt modelId="{87CE8B83-8C8B-E746-99EB-B0462A111C0A}" type="pres">
      <dgm:prSet presAssocID="{03E42493-E2F3-4F2E-A57B-6461C70043DF}" presName="thickLine" presStyleLbl="alignNode1" presStyleIdx="1" presStyleCnt="9"/>
      <dgm:spPr/>
    </dgm:pt>
    <dgm:pt modelId="{698A0EA8-E456-D849-A560-111F38392BBF}" type="pres">
      <dgm:prSet presAssocID="{03E42493-E2F3-4F2E-A57B-6461C70043DF}" presName="horz1" presStyleCnt="0"/>
      <dgm:spPr/>
    </dgm:pt>
    <dgm:pt modelId="{76AEB0F3-C483-9E46-A1D9-4C892D27E299}" type="pres">
      <dgm:prSet presAssocID="{03E42493-E2F3-4F2E-A57B-6461C70043DF}" presName="tx1" presStyleLbl="revTx" presStyleIdx="1" presStyleCnt="9"/>
      <dgm:spPr/>
    </dgm:pt>
    <dgm:pt modelId="{C844D9A9-7142-D647-A993-AD79ABAD0E1A}" type="pres">
      <dgm:prSet presAssocID="{03E42493-E2F3-4F2E-A57B-6461C70043DF}" presName="vert1" presStyleCnt="0"/>
      <dgm:spPr/>
    </dgm:pt>
    <dgm:pt modelId="{800CB01C-1115-1144-9A90-E1F38459EBC1}" type="pres">
      <dgm:prSet presAssocID="{32E0B020-1BA7-41D8-A53A-C25BCDA1AC86}" presName="thickLine" presStyleLbl="alignNode1" presStyleIdx="2" presStyleCnt="9"/>
      <dgm:spPr/>
    </dgm:pt>
    <dgm:pt modelId="{20484782-4F04-124E-9F16-55591597AE5F}" type="pres">
      <dgm:prSet presAssocID="{32E0B020-1BA7-41D8-A53A-C25BCDA1AC86}" presName="horz1" presStyleCnt="0"/>
      <dgm:spPr/>
    </dgm:pt>
    <dgm:pt modelId="{037ADBA0-09F2-254D-AC3E-760E8BAA84FD}" type="pres">
      <dgm:prSet presAssocID="{32E0B020-1BA7-41D8-A53A-C25BCDA1AC86}" presName="tx1" presStyleLbl="revTx" presStyleIdx="2" presStyleCnt="9"/>
      <dgm:spPr/>
    </dgm:pt>
    <dgm:pt modelId="{44027E93-6939-AC46-972B-65008D0D9D2A}" type="pres">
      <dgm:prSet presAssocID="{32E0B020-1BA7-41D8-A53A-C25BCDA1AC86}" presName="vert1" presStyleCnt="0"/>
      <dgm:spPr/>
    </dgm:pt>
    <dgm:pt modelId="{C57CFD59-4DFB-6747-8EC3-91AA5CC707FD}" type="pres">
      <dgm:prSet presAssocID="{FCFCD0D4-746D-499B-9E3B-AF1E7D5A849C}" presName="thickLine" presStyleLbl="alignNode1" presStyleIdx="3" presStyleCnt="9"/>
      <dgm:spPr/>
    </dgm:pt>
    <dgm:pt modelId="{A68B2A94-0F47-5547-80CB-CE5178CA869A}" type="pres">
      <dgm:prSet presAssocID="{FCFCD0D4-746D-499B-9E3B-AF1E7D5A849C}" presName="horz1" presStyleCnt="0"/>
      <dgm:spPr/>
    </dgm:pt>
    <dgm:pt modelId="{83806072-7139-0643-9FBC-3AC5535BE9B6}" type="pres">
      <dgm:prSet presAssocID="{FCFCD0D4-746D-499B-9E3B-AF1E7D5A849C}" presName="tx1" presStyleLbl="revTx" presStyleIdx="3" presStyleCnt="9"/>
      <dgm:spPr/>
    </dgm:pt>
    <dgm:pt modelId="{A6B24B7C-7903-3745-A0D7-501D9AA91A87}" type="pres">
      <dgm:prSet presAssocID="{FCFCD0D4-746D-499B-9E3B-AF1E7D5A849C}" presName="vert1" presStyleCnt="0"/>
      <dgm:spPr/>
    </dgm:pt>
    <dgm:pt modelId="{FEE6EFCE-3736-6247-A7B8-8D5971B9A515}" type="pres">
      <dgm:prSet presAssocID="{E2CA6075-6800-48B8-9202-5A70014E8BB0}" presName="thickLine" presStyleLbl="alignNode1" presStyleIdx="4" presStyleCnt="9"/>
      <dgm:spPr/>
    </dgm:pt>
    <dgm:pt modelId="{7AE56E4A-DC80-164B-842B-751693600A58}" type="pres">
      <dgm:prSet presAssocID="{E2CA6075-6800-48B8-9202-5A70014E8BB0}" presName="horz1" presStyleCnt="0"/>
      <dgm:spPr/>
    </dgm:pt>
    <dgm:pt modelId="{C1B0FF9F-114A-9B44-8298-476047822BBE}" type="pres">
      <dgm:prSet presAssocID="{E2CA6075-6800-48B8-9202-5A70014E8BB0}" presName="tx1" presStyleLbl="revTx" presStyleIdx="4" presStyleCnt="9"/>
      <dgm:spPr/>
    </dgm:pt>
    <dgm:pt modelId="{28C0DC1F-B8A4-E742-8DC0-271D282BFAFE}" type="pres">
      <dgm:prSet presAssocID="{E2CA6075-6800-48B8-9202-5A70014E8BB0}" presName="vert1" presStyleCnt="0"/>
      <dgm:spPr/>
    </dgm:pt>
    <dgm:pt modelId="{B4D9221B-98A6-9F41-A719-8A29EB29545C}" type="pres">
      <dgm:prSet presAssocID="{8CDB5325-E95F-499C-89CB-7D2A9D8A9E70}" presName="thickLine" presStyleLbl="alignNode1" presStyleIdx="5" presStyleCnt="9"/>
      <dgm:spPr/>
    </dgm:pt>
    <dgm:pt modelId="{1D9E256A-23D7-2F45-AD11-4B79D7ADC551}" type="pres">
      <dgm:prSet presAssocID="{8CDB5325-E95F-499C-89CB-7D2A9D8A9E70}" presName="horz1" presStyleCnt="0"/>
      <dgm:spPr/>
    </dgm:pt>
    <dgm:pt modelId="{EE6E091F-C4B3-2145-A79D-FDA1F0CADF90}" type="pres">
      <dgm:prSet presAssocID="{8CDB5325-E95F-499C-89CB-7D2A9D8A9E70}" presName="tx1" presStyleLbl="revTx" presStyleIdx="5" presStyleCnt="9"/>
      <dgm:spPr/>
    </dgm:pt>
    <dgm:pt modelId="{78B04FF9-8189-0E46-B776-2818326EBD99}" type="pres">
      <dgm:prSet presAssocID="{8CDB5325-E95F-499C-89CB-7D2A9D8A9E70}" presName="vert1" presStyleCnt="0"/>
      <dgm:spPr/>
    </dgm:pt>
    <dgm:pt modelId="{B0179B82-0311-494E-8363-84BD8752E933}" type="pres">
      <dgm:prSet presAssocID="{AC86F679-6760-465C-97DB-91EC2C6DDE8D}" presName="thickLine" presStyleLbl="alignNode1" presStyleIdx="6" presStyleCnt="9"/>
      <dgm:spPr/>
    </dgm:pt>
    <dgm:pt modelId="{41708DF2-F836-FA48-A2C6-579C2DBED3AA}" type="pres">
      <dgm:prSet presAssocID="{AC86F679-6760-465C-97DB-91EC2C6DDE8D}" presName="horz1" presStyleCnt="0"/>
      <dgm:spPr/>
    </dgm:pt>
    <dgm:pt modelId="{E29ED4CD-05FB-D440-AFED-44A50ADA34F9}" type="pres">
      <dgm:prSet presAssocID="{AC86F679-6760-465C-97DB-91EC2C6DDE8D}" presName="tx1" presStyleLbl="revTx" presStyleIdx="6" presStyleCnt="9"/>
      <dgm:spPr/>
    </dgm:pt>
    <dgm:pt modelId="{5B5257F9-37C2-D840-828A-01DAE66E539E}" type="pres">
      <dgm:prSet presAssocID="{AC86F679-6760-465C-97DB-91EC2C6DDE8D}" presName="vert1" presStyleCnt="0"/>
      <dgm:spPr/>
    </dgm:pt>
    <dgm:pt modelId="{331BFEFF-A90A-7E46-8C7F-8D6076781A9B}" type="pres">
      <dgm:prSet presAssocID="{8F036C36-0043-4146-9399-322E87B4FD7D}" presName="thickLine" presStyleLbl="alignNode1" presStyleIdx="7" presStyleCnt="9"/>
      <dgm:spPr/>
    </dgm:pt>
    <dgm:pt modelId="{94FEED84-0661-4145-ABF0-802A70F95B30}" type="pres">
      <dgm:prSet presAssocID="{8F036C36-0043-4146-9399-322E87B4FD7D}" presName="horz1" presStyleCnt="0"/>
      <dgm:spPr/>
    </dgm:pt>
    <dgm:pt modelId="{ED98A6C8-A174-B646-9810-E869337D95D9}" type="pres">
      <dgm:prSet presAssocID="{8F036C36-0043-4146-9399-322E87B4FD7D}" presName="tx1" presStyleLbl="revTx" presStyleIdx="7" presStyleCnt="9"/>
      <dgm:spPr/>
    </dgm:pt>
    <dgm:pt modelId="{27A0F35D-8D14-1F4E-916E-03F85A026FBF}" type="pres">
      <dgm:prSet presAssocID="{8F036C36-0043-4146-9399-322E87B4FD7D}" presName="vert1" presStyleCnt="0"/>
      <dgm:spPr/>
    </dgm:pt>
    <dgm:pt modelId="{F2B17806-9008-DE42-8911-93D3B9F2E93F}" type="pres">
      <dgm:prSet presAssocID="{9A5D51CA-7BE5-4FAD-9414-DB83C287BF1B}" presName="thickLine" presStyleLbl="alignNode1" presStyleIdx="8" presStyleCnt="9"/>
      <dgm:spPr/>
    </dgm:pt>
    <dgm:pt modelId="{20D7F19B-B1DD-EF45-80E3-FE44F6CBC596}" type="pres">
      <dgm:prSet presAssocID="{9A5D51CA-7BE5-4FAD-9414-DB83C287BF1B}" presName="horz1" presStyleCnt="0"/>
      <dgm:spPr/>
    </dgm:pt>
    <dgm:pt modelId="{55360E6D-35D6-424C-A005-98C8B8B022BB}" type="pres">
      <dgm:prSet presAssocID="{9A5D51CA-7BE5-4FAD-9414-DB83C287BF1B}" presName="tx1" presStyleLbl="revTx" presStyleIdx="8" presStyleCnt="9"/>
      <dgm:spPr/>
    </dgm:pt>
    <dgm:pt modelId="{7C6E7186-880C-434D-83BD-E96F713189F8}" type="pres">
      <dgm:prSet presAssocID="{9A5D51CA-7BE5-4FAD-9414-DB83C287BF1B}" presName="vert1" presStyleCnt="0"/>
      <dgm:spPr/>
    </dgm:pt>
  </dgm:ptLst>
  <dgm:cxnLst>
    <dgm:cxn modelId="{8B73210A-EFF5-C249-AF89-9A7C0CEDFBF3}" type="presOf" srcId="{9A5D51CA-7BE5-4FAD-9414-DB83C287BF1B}" destId="{55360E6D-35D6-424C-A005-98C8B8B022BB}" srcOrd="0" destOrd="0" presId="urn:microsoft.com/office/officeart/2008/layout/LinedList"/>
    <dgm:cxn modelId="{ED388D25-340B-49C4-B6A8-EB023401C520}" srcId="{46F2EFDA-B58B-4CA7-B0B4-49D268CA8BD5}" destId="{8CDB5325-E95F-499C-89CB-7D2A9D8A9E70}" srcOrd="5" destOrd="0" parTransId="{53988074-BFBA-48FC-9E0C-D7A9C03B1901}" sibTransId="{B23A4A51-B333-4D08-8FDA-9A4F40217D83}"/>
    <dgm:cxn modelId="{EE154937-BE8F-485F-A93C-7BA12D274817}" srcId="{46F2EFDA-B58B-4CA7-B0B4-49D268CA8BD5}" destId="{FCFCD0D4-746D-499B-9E3B-AF1E7D5A849C}" srcOrd="3" destOrd="0" parTransId="{E3B0A5E9-5BDC-4644-89A3-98BBB6C9DA20}" sibTransId="{5E5FA3D1-FD06-42F8-BFA9-CEFB52D29B18}"/>
    <dgm:cxn modelId="{A88CA95D-9AF8-44FE-BC8C-56C1E44A1AB6}" srcId="{46F2EFDA-B58B-4CA7-B0B4-49D268CA8BD5}" destId="{F9900BC1-FAD1-45C6-BC7D-55F3FB3ADA7E}" srcOrd="0" destOrd="0" parTransId="{5E59B528-53FB-4019-887F-BC2F09DC9A93}" sibTransId="{738C1311-97B3-4885-88EA-2EDAE09354CE}"/>
    <dgm:cxn modelId="{62631D4E-029F-470B-BD25-3888A64A2B8F}" srcId="{46F2EFDA-B58B-4CA7-B0B4-49D268CA8BD5}" destId="{E2CA6075-6800-48B8-9202-5A70014E8BB0}" srcOrd="4" destOrd="0" parTransId="{9D8D35DF-B8FD-49AF-8CB3-2D8E24FDC813}" sibTransId="{E3F89FD3-101D-48A9-A11A-B32C00532670}"/>
    <dgm:cxn modelId="{78DA4E4E-61F0-0A49-850C-53D92A5FDB45}" type="presOf" srcId="{46F2EFDA-B58B-4CA7-B0B4-49D268CA8BD5}" destId="{1D60DE1C-5046-004A-A2FF-03451C4708C3}" srcOrd="0" destOrd="0" presId="urn:microsoft.com/office/officeart/2008/layout/LinedList"/>
    <dgm:cxn modelId="{35256956-1917-D24E-8CDA-8F4923D7D3EC}" type="presOf" srcId="{F9900BC1-FAD1-45C6-BC7D-55F3FB3ADA7E}" destId="{BF9BCA72-063D-294E-963B-9CE714AEC730}" srcOrd="0" destOrd="0" presId="urn:microsoft.com/office/officeart/2008/layout/LinedList"/>
    <dgm:cxn modelId="{A54BC056-4762-C847-B177-2E82D17507A5}" type="presOf" srcId="{AC86F679-6760-465C-97DB-91EC2C6DDE8D}" destId="{E29ED4CD-05FB-D440-AFED-44A50ADA34F9}" srcOrd="0" destOrd="0" presId="urn:microsoft.com/office/officeart/2008/layout/LinedList"/>
    <dgm:cxn modelId="{F6C1A259-255D-4183-A48C-B612347C311B}" srcId="{46F2EFDA-B58B-4CA7-B0B4-49D268CA8BD5}" destId="{AC86F679-6760-465C-97DB-91EC2C6DDE8D}" srcOrd="6" destOrd="0" parTransId="{64CB06B4-DB3C-4E4A-A8CC-BD9E8B4BFFEF}" sibTransId="{0E33F8D8-E1A1-4F56-BFAA-5DE143986F52}"/>
    <dgm:cxn modelId="{15F28990-7DE7-844E-A880-8CF0B77A3FE6}" type="presOf" srcId="{FCFCD0D4-746D-499B-9E3B-AF1E7D5A849C}" destId="{83806072-7139-0643-9FBC-3AC5535BE9B6}" srcOrd="0" destOrd="0" presId="urn:microsoft.com/office/officeart/2008/layout/LinedList"/>
    <dgm:cxn modelId="{D67FF495-FE69-410F-8F67-00D42A8E3FD5}" srcId="{46F2EFDA-B58B-4CA7-B0B4-49D268CA8BD5}" destId="{32E0B020-1BA7-41D8-A53A-C25BCDA1AC86}" srcOrd="2" destOrd="0" parTransId="{4F8AFBC2-1AD9-40CD-A195-98C5D68E5020}" sibTransId="{E8F91CEF-A77E-4EB5-88A1-87A408C10AD4}"/>
    <dgm:cxn modelId="{E163F898-04F5-9248-9CD2-15C07EA60A35}" type="presOf" srcId="{E2CA6075-6800-48B8-9202-5A70014E8BB0}" destId="{C1B0FF9F-114A-9B44-8298-476047822BBE}" srcOrd="0" destOrd="0" presId="urn:microsoft.com/office/officeart/2008/layout/LinedList"/>
    <dgm:cxn modelId="{F684E99C-78E9-1A4D-9A68-1D9580493291}" type="presOf" srcId="{8F036C36-0043-4146-9399-322E87B4FD7D}" destId="{ED98A6C8-A174-B646-9810-E869337D95D9}" srcOrd="0" destOrd="0" presId="urn:microsoft.com/office/officeart/2008/layout/LinedList"/>
    <dgm:cxn modelId="{28E9D5B9-29B9-0643-A3CC-8C853C7093E4}" type="presOf" srcId="{8CDB5325-E95F-499C-89CB-7D2A9D8A9E70}" destId="{EE6E091F-C4B3-2145-A79D-FDA1F0CADF90}" srcOrd="0" destOrd="0" presId="urn:microsoft.com/office/officeart/2008/layout/LinedList"/>
    <dgm:cxn modelId="{778984C0-664F-45DF-B0FA-4A69804BF0EB}" srcId="{46F2EFDA-B58B-4CA7-B0B4-49D268CA8BD5}" destId="{03E42493-E2F3-4F2E-A57B-6461C70043DF}" srcOrd="1" destOrd="0" parTransId="{2350C804-1DEE-4DE4-8B52-0EC6D82F8DFE}" sibTransId="{184BCA5D-1AA6-4D55-99B5-A7C01A5BD76F}"/>
    <dgm:cxn modelId="{963806D7-DEB5-D84D-B04E-14EE9AE03B82}" type="presOf" srcId="{32E0B020-1BA7-41D8-A53A-C25BCDA1AC86}" destId="{037ADBA0-09F2-254D-AC3E-760E8BAA84FD}" srcOrd="0" destOrd="0" presId="urn:microsoft.com/office/officeart/2008/layout/LinedList"/>
    <dgm:cxn modelId="{D9638CED-4951-48A0-AB60-856DA7886789}" srcId="{46F2EFDA-B58B-4CA7-B0B4-49D268CA8BD5}" destId="{9A5D51CA-7BE5-4FAD-9414-DB83C287BF1B}" srcOrd="8" destOrd="0" parTransId="{820917DF-F34F-4657-A648-EFA727E8B571}" sibTransId="{7108B8E1-51DA-4084-BDDD-A7D3296E0F61}"/>
    <dgm:cxn modelId="{CB46B8ED-E165-4F4D-93D4-C4C4AF4FA8E6}" type="presOf" srcId="{03E42493-E2F3-4F2E-A57B-6461C70043DF}" destId="{76AEB0F3-C483-9E46-A1D9-4C892D27E299}" srcOrd="0" destOrd="0" presId="urn:microsoft.com/office/officeart/2008/layout/LinedList"/>
    <dgm:cxn modelId="{50F988FF-5518-42CC-B2AA-112D718BDEBA}" srcId="{46F2EFDA-B58B-4CA7-B0B4-49D268CA8BD5}" destId="{8F036C36-0043-4146-9399-322E87B4FD7D}" srcOrd="7" destOrd="0" parTransId="{CE03ABA0-45F8-4375-9E3B-5B9D3857C6F1}" sibTransId="{C5B5C9EF-1BFA-4A7D-AE1D-F08D187D2620}"/>
    <dgm:cxn modelId="{CB2F95AF-9A8D-3D42-A11F-2BD896A92259}" type="presParOf" srcId="{1D60DE1C-5046-004A-A2FF-03451C4708C3}" destId="{3F5E6578-71B4-8F41-86A3-6F984CF230C4}" srcOrd="0" destOrd="0" presId="urn:microsoft.com/office/officeart/2008/layout/LinedList"/>
    <dgm:cxn modelId="{3C6EFF39-D0B3-6149-B506-2B38E58DB42A}" type="presParOf" srcId="{1D60DE1C-5046-004A-A2FF-03451C4708C3}" destId="{B5EF0BA6-92DB-2743-B7D5-F35F315F7C8C}" srcOrd="1" destOrd="0" presId="urn:microsoft.com/office/officeart/2008/layout/LinedList"/>
    <dgm:cxn modelId="{E6DDA54F-7831-4F43-BA62-4FDED0C45360}" type="presParOf" srcId="{B5EF0BA6-92DB-2743-B7D5-F35F315F7C8C}" destId="{BF9BCA72-063D-294E-963B-9CE714AEC730}" srcOrd="0" destOrd="0" presId="urn:microsoft.com/office/officeart/2008/layout/LinedList"/>
    <dgm:cxn modelId="{6B0C403F-BBFC-8043-A0C4-F0C7B170406F}" type="presParOf" srcId="{B5EF0BA6-92DB-2743-B7D5-F35F315F7C8C}" destId="{56B9251D-3E2F-8E4D-B079-A514995794D9}" srcOrd="1" destOrd="0" presId="urn:microsoft.com/office/officeart/2008/layout/LinedList"/>
    <dgm:cxn modelId="{8065000A-6076-C84D-98BE-2EF6CA22713A}" type="presParOf" srcId="{1D60DE1C-5046-004A-A2FF-03451C4708C3}" destId="{87CE8B83-8C8B-E746-99EB-B0462A111C0A}" srcOrd="2" destOrd="0" presId="urn:microsoft.com/office/officeart/2008/layout/LinedList"/>
    <dgm:cxn modelId="{14337006-0E56-7C48-81D2-B625C85B6F41}" type="presParOf" srcId="{1D60DE1C-5046-004A-A2FF-03451C4708C3}" destId="{698A0EA8-E456-D849-A560-111F38392BBF}" srcOrd="3" destOrd="0" presId="urn:microsoft.com/office/officeart/2008/layout/LinedList"/>
    <dgm:cxn modelId="{69352C6D-FC4B-EB46-A2B9-E72E10EAD09B}" type="presParOf" srcId="{698A0EA8-E456-D849-A560-111F38392BBF}" destId="{76AEB0F3-C483-9E46-A1D9-4C892D27E299}" srcOrd="0" destOrd="0" presId="urn:microsoft.com/office/officeart/2008/layout/LinedList"/>
    <dgm:cxn modelId="{58599AC4-7C6F-5B48-9F8D-915F58E62D36}" type="presParOf" srcId="{698A0EA8-E456-D849-A560-111F38392BBF}" destId="{C844D9A9-7142-D647-A993-AD79ABAD0E1A}" srcOrd="1" destOrd="0" presId="urn:microsoft.com/office/officeart/2008/layout/LinedList"/>
    <dgm:cxn modelId="{E7D008A0-A36A-4849-8FDA-5E81854066C7}" type="presParOf" srcId="{1D60DE1C-5046-004A-A2FF-03451C4708C3}" destId="{800CB01C-1115-1144-9A90-E1F38459EBC1}" srcOrd="4" destOrd="0" presId="urn:microsoft.com/office/officeart/2008/layout/LinedList"/>
    <dgm:cxn modelId="{DE21D89F-AB78-F54B-9CBA-88915BE31909}" type="presParOf" srcId="{1D60DE1C-5046-004A-A2FF-03451C4708C3}" destId="{20484782-4F04-124E-9F16-55591597AE5F}" srcOrd="5" destOrd="0" presId="urn:microsoft.com/office/officeart/2008/layout/LinedList"/>
    <dgm:cxn modelId="{EB3ADDA2-5D46-D64D-AFA4-3A73BCB52D77}" type="presParOf" srcId="{20484782-4F04-124E-9F16-55591597AE5F}" destId="{037ADBA0-09F2-254D-AC3E-760E8BAA84FD}" srcOrd="0" destOrd="0" presId="urn:microsoft.com/office/officeart/2008/layout/LinedList"/>
    <dgm:cxn modelId="{FC4A01D6-C57B-264D-9C99-E0C42B3BD0C0}" type="presParOf" srcId="{20484782-4F04-124E-9F16-55591597AE5F}" destId="{44027E93-6939-AC46-972B-65008D0D9D2A}" srcOrd="1" destOrd="0" presId="urn:microsoft.com/office/officeart/2008/layout/LinedList"/>
    <dgm:cxn modelId="{527393C5-D9E3-0D45-B1E0-D635593CFF72}" type="presParOf" srcId="{1D60DE1C-5046-004A-A2FF-03451C4708C3}" destId="{C57CFD59-4DFB-6747-8EC3-91AA5CC707FD}" srcOrd="6" destOrd="0" presId="urn:microsoft.com/office/officeart/2008/layout/LinedList"/>
    <dgm:cxn modelId="{DF21D8DB-5E73-5A47-9032-19305053DFF7}" type="presParOf" srcId="{1D60DE1C-5046-004A-A2FF-03451C4708C3}" destId="{A68B2A94-0F47-5547-80CB-CE5178CA869A}" srcOrd="7" destOrd="0" presId="urn:microsoft.com/office/officeart/2008/layout/LinedList"/>
    <dgm:cxn modelId="{CBF85125-E75A-C24D-B236-FC5F76ED15C2}" type="presParOf" srcId="{A68B2A94-0F47-5547-80CB-CE5178CA869A}" destId="{83806072-7139-0643-9FBC-3AC5535BE9B6}" srcOrd="0" destOrd="0" presId="urn:microsoft.com/office/officeart/2008/layout/LinedList"/>
    <dgm:cxn modelId="{F404C68C-EBC8-C145-B02A-CC2CDF21BF4A}" type="presParOf" srcId="{A68B2A94-0F47-5547-80CB-CE5178CA869A}" destId="{A6B24B7C-7903-3745-A0D7-501D9AA91A87}" srcOrd="1" destOrd="0" presId="urn:microsoft.com/office/officeart/2008/layout/LinedList"/>
    <dgm:cxn modelId="{1E46F8CB-54FE-AD4B-B891-79E894FF77E0}" type="presParOf" srcId="{1D60DE1C-5046-004A-A2FF-03451C4708C3}" destId="{FEE6EFCE-3736-6247-A7B8-8D5971B9A515}" srcOrd="8" destOrd="0" presId="urn:microsoft.com/office/officeart/2008/layout/LinedList"/>
    <dgm:cxn modelId="{7E675C1A-07B6-8644-A9B9-9AAE7CFCEA1D}" type="presParOf" srcId="{1D60DE1C-5046-004A-A2FF-03451C4708C3}" destId="{7AE56E4A-DC80-164B-842B-751693600A58}" srcOrd="9" destOrd="0" presId="urn:microsoft.com/office/officeart/2008/layout/LinedList"/>
    <dgm:cxn modelId="{18980156-3C6E-AA48-B6E8-0CE000AD8B4B}" type="presParOf" srcId="{7AE56E4A-DC80-164B-842B-751693600A58}" destId="{C1B0FF9F-114A-9B44-8298-476047822BBE}" srcOrd="0" destOrd="0" presId="urn:microsoft.com/office/officeart/2008/layout/LinedList"/>
    <dgm:cxn modelId="{276C9DE9-CC98-EF46-9A3E-E528D10FE27B}" type="presParOf" srcId="{7AE56E4A-DC80-164B-842B-751693600A58}" destId="{28C0DC1F-B8A4-E742-8DC0-271D282BFAFE}" srcOrd="1" destOrd="0" presId="urn:microsoft.com/office/officeart/2008/layout/LinedList"/>
    <dgm:cxn modelId="{FDEA9819-B55E-B247-A269-91AD645C7BE9}" type="presParOf" srcId="{1D60DE1C-5046-004A-A2FF-03451C4708C3}" destId="{B4D9221B-98A6-9F41-A719-8A29EB29545C}" srcOrd="10" destOrd="0" presId="urn:microsoft.com/office/officeart/2008/layout/LinedList"/>
    <dgm:cxn modelId="{1ACE27FF-A7E4-0B45-B763-88B93E8FFA61}" type="presParOf" srcId="{1D60DE1C-5046-004A-A2FF-03451C4708C3}" destId="{1D9E256A-23D7-2F45-AD11-4B79D7ADC551}" srcOrd="11" destOrd="0" presId="urn:microsoft.com/office/officeart/2008/layout/LinedList"/>
    <dgm:cxn modelId="{8F8AC20E-A83C-5748-9C13-53DF67377B2D}" type="presParOf" srcId="{1D9E256A-23D7-2F45-AD11-4B79D7ADC551}" destId="{EE6E091F-C4B3-2145-A79D-FDA1F0CADF90}" srcOrd="0" destOrd="0" presId="urn:microsoft.com/office/officeart/2008/layout/LinedList"/>
    <dgm:cxn modelId="{89B8818D-6109-214E-ACBA-7A9D883C6AA1}" type="presParOf" srcId="{1D9E256A-23D7-2F45-AD11-4B79D7ADC551}" destId="{78B04FF9-8189-0E46-B776-2818326EBD99}" srcOrd="1" destOrd="0" presId="urn:microsoft.com/office/officeart/2008/layout/LinedList"/>
    <dgm:cxn modelId="{3736A3F4-16ED-5F44-9598-AE4160CF32C9}" type="presParOf" srcId="{1D60DE1C-5046-004A-A2FF-03451C4708C3}" destId="{B0179B82-0311-494E-8363-84BD8752E933}" srcOrd="12" destOrd="0" presId="urn:microsoft.com/office/officeart/2008/layout/LinedList"/>
    <dgm:cxn modelId="{690256B0-AAF0-474F-8B98-EB24A375F8DD}" type="presParOf" srcId="{1D60DE1C-5046-004A-A2FF-03451C4708C3}" destId="{41708DF2-F836-FA48-A2C6-579C2DBED3AA}" srcOrd="13" destOrd="0" presId="urn:microsoft.com/office/officeart/2008/layout/LinedList"/>
    <dgm:cxn modelId="{AC3CE771-6A07-A441-B9D0-1D3029B5B8C1}" type="presParOf" srcId="{41708DF2-F836-FA48-A2C6-579C2DBED3AA}" destId="{E29ED4CD-05FB-D440-AFED-44A50ADA34F9}" srcOrd="0" destOrd="0" presId="urn:microsoft.com/office/officeart/2008/layout/LinedList"/>
    <dgm:cxn modelId="{8907EB8F-5C60-EA46-9D0F-F56ACE0B3AE7}" type="presParOf" srcId="{41708DF2-F836-FA48-A2C6-579C2DBED3AA}" destId="{5B5257F9-37C2-D840-828A-01DAE66E539E}" srcOrd="1" destOrd="0" presId="urn:microsoft.com/office/officeart/2008/layout/LinedList"/>
    <dgm:cxn modelId="{6F8C5603-43CD-194C-A338-0D5F0C6F8A58}" type="presParOf" srcId="{1D60DE1C-5046-004A-A2FF-03451C4708C3}" destId="{331BFEFF-A90A-7E46-8C7F-8D6076781A9B}" srcOrd="14" destOrd="0" presId="urn:microsoft.com/office/officeart/2008/layout/LinedList"/>
    <dgm:cxn modelId="{59C4126B-1FD7-7A42-B936-DEE55DEA29AD}" type="presParOf" srcId="{1D60DE1C-5046-004A-A2FF-03451C4708C3}" destId="{94FEED84-0661-4145-ABF0-802A70F95B30}" srcOrd="15" destOrd="0" presId="urn:microsoft.com/office/officeart/2008/layout/LinedList"/>
    <dgm:cxn modelId="{0DC0348E-6899-7D4B-821C-1A6BF81E86ED}" type="presParOf" srcId="{94FEED84-0661-4145-ABF0-802A70F95B30}" destId="{ED98A6C8-A174-B646-9810-E869337D95D9}" srcOrd="0" destOrd="0" presId="urn:microsoft.com/office/officeart/2008/layout/LinedList"/>
    <dgm:cxn modelId="{28B01395-B367-F344-A418-56AD061F41BF}" type="presParOf" srcId="{94FEED84-0661-4145-ABF0-802A70F95B30}" destId="{27A0F35D-8D14-1F4E-916E-03F85A026FBF}" srcOrd="1" destOrd="0" presId="urn:microsoft.com/office/officeart/2008/layout/LinedList"/>
    <dgm:cxn modelId="{718BB3E3-6243-F042-8BE7-5E5C200A6609}" type="presParOf" srcId="{1D60DE1C-5046-004A-A2FF-03451C4708C3}" destId="{F2B17806-9008-DE42-8911-93D3B9F2E93F}" srcOrd="16" destOrd="0" presId="urn:microsoft.com/office/officeart/2008/layout/LinedList"/>
    <dgm:cxn modelId="{21C7B8ED-6E46-A546-A4C6-B367A3660318}" type="presParOf" srcId="{1D60DE1C-5046-004A-A2FF-03451C4708C3}" destId="{20D7F19B-B1DD-EF45-80E3-FE44F6CBC596}" srcOrd="17" destOrd="0" presId="urn:microsoft.com/office/officeart/2008/layout/LinedList"/>
    <dgm:cxn modelId="{1DC5295B-F989-B344-90CA-6799B17B5D0C}" type="presParOf" srcId="{20D7F19B-B1DD-EF45-80E3-FE44F6CBC596}" destId="{55360E6D-35D6-424C-A005-98C8B8B022BB}" srcOrd="0" destOrd="0" presId="urn:microsoft.com/office/officeart/2008/layout/LinedList"/>
    <dgm:cxn modelId="{F68FDDFC-76FC-9849-B36F-97821C614B76}" type="presParOf" srcId="{20D7F19B-B1DD-EF45-80E3-FE44F6CBC596}" destId="{7C6E7186-880C-434D-83BD-E96F713189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1F794-BAE0-4A63-8328-C014FCAB12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981F0E-FEE0-4C00-BB3F-319CCB9A8347}">
      <dgm:prSet/>
      <dgm:spPr/>
      <dgm:t>
        <a:bodyPr/>
        <a:lstStyle/>
        <a:p>
          <a:pPr>
            <a:lnSpc>
              <a:spcPct val="100000"/>
            </a:lnSpc>
          </a:pPr>
          <a:r>
            <a:rPr lang="en-US"/>
            <a:t>Definition : A credit derivative is a class of derivative contracts between two parties, a credit protection buyer and a credit protection seller, in which the latter provides protection to the former against a specific credit loss.</a:t>
          </a:r>
        </a:p>
      </dgm:t>
    </dgm:pt>
    <dgm:pt modelId="{127E0723-8A4E-458D-842E-48FCADC24426}" type="parTrans" cxnId="{44C9946C-4CE1-49C7-948E-59C3495781FD}">
      <dgm:prSet/>
      <dgm:spPr/>
      <dgm:t>
        <a:bodyPr/>
        <a:lstStyle/>
        <a:p>
          <a:endParaRPr lang="en-US"/>
        </a:p>
      </dgm:t>
    </dgm:pt>
    <dgm:pt modelId="{0B0D033F-5265-4905-9B5D-8C8932EEE820}" type="sibTrans" cxnId="{44C9946C-4CE1-49C7-948E-59C3495781FD}">
      <dgm:prSet/>
      <dgm:spPr/>
      <dgm:t>
        <a:bodyPr/>
        <a:lstStyle/>
        <a:p>
          <a:endParaRPr lang="en-US"/>
        </a:p>
      </dgm:t>
    </dgm:pt>
    <dgm:pt modelId="{CB694E64-BCE3-483A-8A1A-21117FBF7BE2}">
      <dgm:prSet/>
      <dgm:spPr/>
      <dgm:t>
        <a:bodyPr/>
        <a:lstStyle/>
        <a:p>
          <a:pPr>
            <a:lnSpc>
              <a:spcPct val="100000"/>
            </a:lnSpc>
          </a:pPr>
          <a:r>
            <a:rPr lang="en-US"/>
            <a:t>Buyer:</a:t>
          </a:r>
          <a:r>
            <a:rPr lang="zh-CN"/>
            <a:t>面临信用风险，买入信用保护</a:t>
          </a:r>
          <a:endParaRPr lang="en-US"/>
        </a:p>
      </dgm:t>
    </dgm:pt>
    <dgm:pt modelId="{914BAEEF-D3A7-40E2-8966-C7247F9EC68E}" type="parTrans" cxnId="{017DC6B0-2C2C-4D1E-9B98-2B9F619F3EC1}">
      <dgm:prSet/>
      <dgm:spPr/>
      <dgm:t>
        <a:bodyPr/>
        <a:lstStyle/>
        <a:p>
          <a:endParaRPr lang="en-US"/>
        </a:p>
      </dgm:t>
    </dgm:pt>
    <dgm:pt modelId="{0BAB9C32-31C0-4AB3-8D19-64D10C085CF9}" type="sibTrans" cxnId="{017DC6B0-2C2C-4D1E-9B98-2B9F619F3EC1}">
      <dgm:prSet/>
      <dgm:spPr/>
      <dgm:t>
        <a:bodyPr/>
        <a:lstStyle/>
        <a:p>
          <a:endParaRPr lang="en-US"/>
        </a:p>
      </dgm:t>
    </dgm:pt>
    <dgm:pt modelId="{9547282A-B078-49FF-AEB0-C91ABE2EF2BF}">
      <dgm:prSet/>
      <dgm:spPr/>
      <dgm:t>
        <a:bodyPr/>
        <a:lstStyle/>
        <a:p>
          <a:pPr>
            <a:lnSpc>
              <a:spcPct val="100000"/>
            </a:lnSpc>
          </a:pPr>
          <a:r>
            <a:rPr lang="zh-CN"/>
            <a:t>债券持有人，发放贷款机构</a:t>
          </a:r>
          <a:endParaRPr lang="en-US"/>
        </a:p>
      </dgm:t>
    </dgm:pt>
    <dgm:pt modelId="{02D9C258-587F-496E-8B1A-98405413C22A}" type="parTrans" cxnId="{F18F0C99-8225-4795-9BC6-852C5FF9A63C}">
      <dgm:prSet/>
      <dgm:spPr/>
      <dgm:t>
        <a:bodyPr/>
        <a:lstStyle/>
        <a:p>
          <a:endParaRPr lang="en-US"/>
        </a:p>
      </dgm:t>
    </dgm:pt>
    <dgm:pt modelId="{4A273C23-687A-4854-BCA4-A3BE475FBD31}" type="sibTrans" cxnId="{F18F0C99-8225-4795-9BC6-852C5FF9A63C}">
      <dgm:prSet/>
      <dgm:spPr/>
      <dgm:t>
        <a:bodyPr/>
        <a:lstStyle/>
        <a:p>
          <a:endParaRPr lang="en-US"/>
        </a:p>
      </dgm:t>
    </dgm:pt>
    <dgm:pt modelId="{4C9857AB-F731-4E44-AD75-4873DE5D3DF7}">
      <dgm:prSet/>
      <dgm:spPr/>
      <dgm:t>
        <a:bodyPr/>
        <a:lstStyle/>
        <a:p>
          <a:pPr>
            <a:lnSpc>
              <a:spcPct val="100000"/>
            </a:lnSpc>
          </a:pPr>
          <a:r>
            <a:rPr lang="en-US"/>
            <a:t>Seller:</a:t>
          </a:r>
          <a:r>
            <a:rPr lang="zh-CN"/>
            <a:t>卖出信用保护</a:t>
          </a:r>
          <a:endParaRPr lang="en-US"/>
        </a:p>
      </dgm:t>
    </dgm:pt>
    <dgm:pt modelId="{3293942A-7CE4-4834-99C6-677B2F2974CF}" type="parTrans" cxnId="{BFC3C13D-88E6-4362-BE47-1F68BEC0ECCE}">
      <dgm:prSet/>
      <dgm:spPr/>
      <dgm:t>
        <a:bodyPr/>
        <a:lstStyle/>
        <a:p>
          <a:endParaRPr lang="en-US"/>
        </a:p>
      </dgm:t>
    </dgm:pt>
    <dgm:pt modelId="{AB47179F-2F52-42E5-9EA9-E9737FCD5527}" type="sibTrans" cxnId="{BFC3C13D-88E6-4362-BE47-1F68BEC0ECCE}">
      <dgm:prSet/>
      <dgm:spPr/>
      <dgm:t>
        <a:bodyPr/>
        <a:lstStyle/>
        <a:p>
          <a:endParaRPr lang="en-US"/>
        </a:p>
      </dgm:t>
    </dgm:pt>
    <dgm:pt modelId="{1EDD1224-FE02-45AE-9491-01D321099213}">
      <dgm:prSet/>
      <dgm:spPr/>
      <dgm:t>
        <a:bodyPr/>
        <a:lstStyle/>
        <a:p>
          <a:pPr>
            <a:lnSpc>
              <a:spcPct val="100000"/>
            </a:lnSpc>
          </a:pPr>
          <a:r>
            <a:rPr lang="zh-CN"/>
            <a:t>各类金融机构（保险公司，券商）</a:t>
          </a:r>
          <a:endParaRPr lang="en-US"/>
        </a:p>
      </dgm:t>
    </dgm:pt>
    <dgm:pt modelId="{6BFC2003-9458-4A91-9B10-4707386F7E63}" type="parTrans" cxnId="{3DD6FAE6-4A45-413A-834B-58414C667460}">
      <dgm:prSet/>
      <dgm:spPr/>
      <dgm:t>
        <a:bodyPr/>
        <a:lstStyle/>
        <a:p>
          <a:endParaRPr lang="en-US"/>
        </a:p>
      </dgm:t>
    </dgm:pt>
    <dgm:pt modelId="{AB880ABA-74C7-4DDC-AF80-31C767FFE5F3}" type="sibTrans" cxnId="{3DD6FAE6-4A45-413A-834B-58414C667460}">
      <dgm:prSet/>
      <dgm:spPr/>
      <dgm:t>
        <a:bodyPr/>
        <a:lstStyle/>
        <a:p>
          <a:endParaRPr lang="en-US"/>
        </a:p>
      </dgm:t>
    </dgm:pt>
    <dgm:pt modelId="{98378DFC-B6F0-4222-98D6-37C1A58393C6}" type="pres">
      <dgm:prSet presAssocID="{C1A1F794-BAE0-4A63-8328-C014FCAB122C}" presName="root" presStyleCnt="0">
        <dgm:presLayoutVars>
          <dgm:dir/>
          <dgm:resizeHandles val="exact"/>
        </dgm:presLayoutVars>
      </dgm:prSet>
      <dgm:spPr/>
    </dgm:pt>
    <dgm:pt modelId="{895DCCD7-0B21-4B05-930F-32AB39B3F2FA}" type="pres">
      <dgm:prSet presAssocID="{E9981F0E-FEE0-4C00-BB3F-319CCB9A8347}" presName="compNode" presStyleCnt="0"/>
      <dgm:spPr/>
    </dgm:pt>
    <dgm:pt modelId="{12CC8781-3C9F-4264-99BB-ED28CDB1013C}" type="pres">
      <dgm:prSet presAssocID="{E9981F0E-FEE0-4C00-BB3F-319CCB9A8347}" presName="bgRect" presStyleLbl="bgShp" presStyleIdx="0" presStyleCnt="3"/>
      <dgm:spPr/>
    </dgm:pt>
    <dgm:pt modelId="{916BE149-99D9-4087-8412-E28EE8AE274A}" type="pres">
      <dgm:prSet presAssocID="{E9981F0E-FEE0-4C00-BB3F-319CCB9A8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钱"/>
        </a:ext>
      </dgm:extLst>
    </dgm:pt>
    <dgm:pt modelId="{02D33D6F-0D73-43FE-AE54-30B436A1740D}" type="pres">
      <dgm:prSet presAssocID="{E9981F0E-FEE0-4C00-BB3F-319CCB9A8347}" presName="spaceRect" presStyleCnt="0"/>
      <dgm:spPr/>
    </dgm:pt>
    <dgm:pt modelId="{2C947554-91E8-422E-A8FD-596395A4DF03}" type="pres">
      <dgm:prSet presAssocID="{E9981F0E-FEE0-4C00-BB3F-319CCB9A8347}" presName="parTx" presStyleLbl="revTx" presStyleIdx="0" presStyleCnt="5">
        <dgm:presLayoutVars>
          <dgm:chMax val="0"/>
          <dgm:chPref val="0"/>
        </dgm:presLayoutVars>
      </dgm:prSet>
      <dgm:spPr/>
    </dgm:pt>
    <dgm:pt modelId="{A81230CE-28FE-4363-AC34-3B8D1AA7F6C7}" type="pres">
      <dgm:prSet presAssocID="{0B0D033F-5265-4905-9B5D-8C8932EEE820}" presName="sibTrans" presStyleCnt="0"/>
      <dgm:spPr/>
    </dgm:pt>
    <dgm:pt modelId="{172432B3-935B-49A1-8AB5-74898FC5525D}" type="pres">
      <dgm:prSet presAssocID="{CB694E64-BCE3-483A-8A1A-21117FBF7BE2}" presName="compNode" presStyleCnt="0"/>
      <dgm:spPr/>
    </dgm:pt>
    <dgm:pt modelId="{FF6FD909-8169-4664-B6AA-9514CA168A08}" type="pres">
      <dgm:prSet presAssocID="{CB694E64-BCE3-483A-8A1A-21117FBF7BE2}" presName="bgRect" presStyleLbl="bgShp" presStyleIdx="1" presStyleCnt="3"/>
      <dgm:spPr/>
    </dgm:pt>
    <dgm:pt modelId="{807095A6-A150-49D1-ABD5-4759FD1060B0}" type="pres">
      <dgm:prSet presAssocID="{CB694E64-BCE3-483A-8A1A-21117FBF7B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994B7F8-80C3-457B-92C9-03A661AEBA97}" type="pres">
      <dgm:prSet presAssocID="{CB694E64-BCE3-483A-8A1A-21117FBF7BE2}" presName="spaceRect" presStyleCnt="0"/>
      <dgm:spPr/>
    </dgm:pt>
    <dgm:pt modelId="{8D671030-CE39-49C4-ADB6-0F88C3A7F574}" type="pres">
      <dgm:prSet presAssocID="{CB694E64-BCE3-483A-8A1A-21117FBF7BE2}" presName="parTx" presStyleLbl="revTx" presStyleIdx="1" presStyleCnt="5">
        <dgm:presLayoutVars>
          <dgm:chMax val="0"/>
          <dgm:chPref val="0"/>
        </dgm:presLayoutVars>
      </dgm:prSet>
      <dgm:spPr/>
    </dgm:pt>
    <dgm:pt modelId="{38BD3FE1-2505-4F00-9CE0-C60E477E19E1}" type="pres">
      <dgm:prSet presAssocID="{CB694E64-BCE3-483A-8A1A-21117FBF7BE2}" presName="desTx" presStyleLbl="revTx" presStyleIdx="2" presStyleCnt="5">
        <dgm:presLayoutVars/>
      </dgm:prSet>
      <dgm:spPr/>
    </dgm:pt>
    <dgm:pt modelId="{A04EAFE0-0E40-4613-AC42-A299A80DFD1C}" type="pres">
      <dgm:prSet presAssocID="{0BAB9C32-31C0-4AB3-8D19-64D10C085CF9}" presName="sibTrans" presStyleCnt="0"/>
      <dgm:spPr/>
    </dgm:pt>
    <dgm:pt modelId="{8252CCE6-C682-4559-AF01-B78590B38D3D}" type="pres">
      <dgm:prSet presAssocID="{4C9857AB-F731-4E44-AD75-4873DE5D3DF7}" presName="compNode" presStyleCnt="0"/>
      <dgm:spPr/>
    </dgm:pt>
    <dgm:pt modelId="{E581BDB8-4055-438B-8154-0FF7E7EA7A8D}" type="pres">
      <dgm:prSet presAssocID="{4C9857AB-F731-4E44-AD75-4873DE5D3DF7}" presName="bgRect" presStyleLbl="bgShp" presStyleIdx="2" presStyleCnt="3"/>
      <dgm:spPr/>
    </dgm:pt>
    <dgm:pt modelId="{BFC44B9D-B5E9-4B50-B861-F3B8A18B34D2}" type="pres">
      <dgm:prSet presAssocID="{4C9857AB-F731-4E44-AD75-4873DE5D3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264DE8FD-046C-4C17-A846-5EB96D96DFF3}" type="pres">
      <dgm:prSet presAssocID="{4C9857AB-F731-4E44-AD75-4873DE5D3DF7}" presName="spaceRect" presStyleCnt="0"/>
      <dgm:spPr/>
    </dgm:pt>
    <dgm:pt modelId="{EDD9E860-1BC5-4ABA-8040-1DBCF161B08E}" type="pres">
      <dgm:prSet presAssocID="{4C9857AB-F731-4E44-AD75-4873DE5D3DF7}" presName="parTx" presStyleLbl="revTx" presStyleIdx="3" presStyleCnt="5">
        <dgm:presLayoutVars>
          <dgm:chMax val="0"/>
          <dgm:chPref val="0"/>
        </dgm:presLayoutVars>
      </dgm:prSet>
      <dgm:spPr/>
    </dgm:pt>
    <dgm:pt modelId="{C4C89762-2EDE-4ADA-AF8A-9602244A70C2}" type="pres">
      <dgm:prSet presAssocID="{4C9857AB-F731-4E44-AD75-4873DE5D3DF7}" presName="desTx" presStyleLbl="revTx" presStyleIdx="4" presStyleCnt="5">
        <dgm:presLayoutVars/>
      </dgm:prSet>
      <dgm:spPr/>
    </dgm:pt>
  </dgm:ptLst>
  <dgm:cxnLst>
    <dgm:cxn modelId="{52382837-5E05-4F19-9F90-326DA247A1C8}" type="presOf" srcId="{4C9857AB-F731-4E44-AD75-4873DE5D3DF7}" destId="{EDD9E860-1BC5-4ABA-8040-1DBCF161B08E}" srcOrd="0" destOrd="0" presId="urn:microsoft.com/office/officeart/2018/2/layout/IconVerticalSolidList"/>
    <dgm:cxn modelId="{BFC3C13D-88E6-4362-BE47-1F68BEC0ECCE}" srcId="{C1A1F794-BAE0-4A63-8328-C014FCAB122C}" destId="{4C9857AB-F731-4E44-AD75-4873DE5D3DF7}" srcOrd="2" destOrd="0" parTransId="{3293942A-7CE4-4834-99C6-677B2F2974CF}" sibTransId="{AB47179F-2F52-42E5-9EA9-E9737FCD5527}"/>
    <dgm:cxn modelId="{3B8ECC64-BF4A-4160-BB21-91D721DC48A5}" type="presOf" srcId="{1EDD1224-FE02-45AE-9491-01D321099213}" destId="{C4C89762-2EDE-4ADA-AF8A-9602244A70C2}" srcOrd="0" destOrd="0" presId="urn:microsoft.com/office/officeart/2018/2/layout/IconVerticalSolidList"/>
    <dgm:cxn modelId="{44C9946C-4CE1-49C7-948E-59C3495781FD}" srcId="{C1A1F794-BAE0-4A63-8328-C014FCAB122C}" destId="{E9981F0E-FEE0-4C00-BB3F-319CCB9A8347}" srcOrd="0" destOrd="0" parTransId="{127E0723-8A4E-458D-842E-48FCADC24426}" sibTransId="{0B0D033F-5265-4905-9B5D-8C8932EEE820}"/>
    <dgm:cxn modelId="{764D4B88-AD74-4F05-95E6-0F5373A87424}" type="presOf" srcId="{9547282A-B078-49FF-AEB0-C91ABE2EF2BF}" destId="{38BD3FE1-2505-4F00-9CE0-C60E477E19E1}" srcOrd="0" destOrd="0" presId="urn:microsoft.com/office/officeart/2018/2/layout/IconVerticalSolidList"/>
    <dgm:cxn modelId="{F18F0C99-8225-4795-9BC6-852C5FF9A63C}" srcId="{CB694E64-BCE3-483A-8A1A-21117FBF7BE2}" destId="{9547282A-B078-49FF-AEB0-C91ABE2EF2BF}" srcOrd="0" destOrd="0" parTransId="{02D9C258-587F-496E-8B1A-98405413C22A}" sibTransId="{4A273C23-687A-4854-BCA4-A3BE475FBD31}"/>
    <dgm:cxn modelId="{60B327A5-44A1-4235-8C07-77D85669CE82}" type="presOf" srcId="{CB694E64-BCE3-483A-8A1A-21117FBF7BE2}" destId="{8D671030-CE39-49C4-ADB6-0F88C3A7F574}" srcOrd="0" destOrd="0" presId="urn:microsoft.com/office/officeart/2018/2/layout/IconVerticalSolidList"/>
    <dgm:cxn modelId="{017DC6B0-2C2C-4D1E-9B98-2B9F619F3EC1}" srcId="{C1A1F794-BAE0-4A63-8328-C014FCAB122C}" destId="{CB694E64-BCE3-483A-8A1A-21117FBF7BE2}" srcOrd="1" destOrd="0" parTransId="{914BAEEF-D3A7-40E2-8966-C7247F9EC68E}" sibTransId="{0BAB9C32-31C0-4AB3-8D19-64D10C085CF9}"/>
    <dgm:cxn modelId="{692DA8D1-5D5B-4938-A14E-DD03EE71A644}" type="presOf" srcId="{E9981F0E-FEE0-4C00-BB3F-319CCB9A8347}" destId="{2C947554-91E8-422E-A8FD-596395A4DF03}" srcOrd="0" destOrd="0" presId="urn:microsoft.com/office/officeart/2018/2/layout/IconVerticalSolidList"/>
    <dgm:cxn modelId="{3DD6FAE6-4A45-413A-834B-58414C667460}" srcId="{4C9857AB-F731-4E44-AD75-4873DE5D3DF7}" destId="{1EDD1224-FE02-45AE-9491-01D321099213}" srcOrd="0" destOrd="0" parTransId="{6BFC2003-9458-4A91-9B10-4707386F7E63}" sibTransId="{AB880ABA-74C7-4DDC-AF80-31C767FFE5F3}"/>
    <dgm:cxn modelId="{2EB56DF2-799E-44DA-A8C0-D51ECFE18D1F}" type="presOf" srcId="{C1A1F794-BAE0-4A63-8328-C014FCAB122C}" destId="{98378DFC-B6F0-4222-98D6-37C1A58393C6}" srcOrd="0" destOrd="0" presId="urn:microsoft.com/office/officeart/2018/2/layout/IconVerticalSolidList"/>
    <dgm:cxn modelId="{AA50EAF9-1870-42B0-8388-925CDC9EBA48}" type="presParOf" srcId="{98378DFC-B6F0-4222-98D6-37C1A58393C6}" destId="{895DCCD7-0B21-4B05-930F-32AB39B3F2FA}" srcOrd="0" destOrd="0" presId="urn:microsoft.com/office/officeart/2018/2/layout/IconVerticalSolidList"/>
    <dgm:cxn modelId="{E7D6745C-4959-467D-9F30-10FA889CB875}" type="presParOf" srcId="{895DCCD7-0B21-4B05-930F-32AB39B3F2FA}" destId="{12CC8781-3C9F-4264-99BB-ED28CDB1013C}" srcOrd="0" destOrd="0" presId="urn:microsoft.com/office/officeart/2018/2/layout/IconVerticalSolidList"/>
    <dgm:cxn modelId="{37F48F88-B596-4A36-91D1-7398FE95BB5A}" type="presParOf" srcId="{895DCCD7-0B21-4B05-930F-32AB39B3F2FA}" destId="{916BE149-99D9-4087-8412-E28EE8AE274A}" srcOrd="1" destOrd="0" presId="urn:microsoft.com/office/officeart/2018/2/layout/IconVerticalSolidList"/>
    <dgm:cxn modelId="{913B3E8A-AE2C-4597-9D0A-A1338B6C6428}" type="presParOf" srcId="{895DCCD7-0B21-4B05-930F-32AB39B3F2FA}" destId="{02D33D6F-0D73-43FE-AE54-30B436A1740D}" srcOrd="2" destOrd="0" presId="urn:microsoft.com/office/officeart/2018/2/layout/IconVerticalSolidList"/>
    <dgm:cxn modelId="{BC15C1CE-C28B-431B-A144-EAF8750D1EA5}" type="presParOf" srcId="{895DCCD7-0B21-4B05-930F-32AB39B3F2FA}" destId="{2C947554-91E8-422E-A8FD-596395A4DF03}" srcOrd="3" destOrd="0" presId="urn:microsoft.com/office/officeart/2018/2/layout/IconVerticalSolidList"/>
    <dgm:cxn modelId="{1F976079-7A6F-465D-B6CC-4D1C0A8A85C6}" type="presParOf" srcId="{98378DFC-B6F0-4222-98D6-37C1A58393C6}" destId="{A81230CE-28FE-4363-AC34-3B8D1AA7F6C7}" srcOrd="1" destOrd="0" presId="urn:microsoft.com/office/officeart/2018/2/layout/IconVerticalSolidList"/>
    <dgm:cxn modelId="{75EC0290-A215-4334-B36E-B5FB119C9388}" type="presParOf" srcId="{98378DFC-B6F0-4222-98D6-37C1A58393C6}" destId="{172432B3-935B-49A1-8AB5-74898FC5525D}" srcOrd="2" destOrd="0" presId="urn:microsoft.com/office/officeart/2018/2/layout/IconVerticalSolidList"/>
    <dgm:cxn modelId="{152742FB-CAEE-4399-A257-8473BDABFDD3}" type="presParOf" srcId="{172432B3-935B-49A1-8AB5-74898FC5525D}" destId="{FF6FD909-8169-4664-B6AA-9514CA168A08}" srcOrd="0" destOrd="0" presId="urn:microsoft.com/office/officeart/2018/2/layout/IconVerticalSolidList"/>
    <dgm:cxn modelId="{7F17CD4B-6903-49F8-915E-D9A14196424F}" type="presParOf" srcId="{172432B3-935B-49A1-8AB5-74898FC5525D}" destId="{807095A6-A150-49D1-ABD5-4759FD1060B0}" srcOrd="1" destOrd="0" presId="urn:microsoft.com/office/officeart/2018/2/layout/IconVerticalSolidList"/>
    <dgm:cxn modelId="{AEA7DD4E-CA26-434B-9ED8-4264629EC58E}" type="presParOf" srcId="{172432B3-935B-49A1-8AB5-74898FC5525D}" destId="{6994B7F8-80C3-457B-92C9-03A661AEBA97}" srcOrd="2" destOrd="0" presId="urn:microsoft.com/office/officeart/2018/2/layout/IconVerticalSolidList"/>
    <dgm:cxn modelId="{71D998F1-E86A-45FA-AF27-DE78DDB34083}" type="presParOf" srcId="{172432B3-935B-49A1-8AB5-74898FC5525D}" destId="{8D671030-CE39-49C4-ADB6-0F88C3A7F574}" srcOrd="3" destOrd="0" presId="urn:microsoft.com/office/officeart/2018/2/layout/IconVerticalSolidList"/>
    <dgm:cxn modelId="{53338078-8E8B-4744-8C95-7CE9F31489B5}" type="presParOf" srcId="{172432B3-935B-49A1-8AB5-74898FC5525D}" destId="{38BD3FE1-2505-4F00-9CE0-C60E477E19E1}" srcOrd="4" destOrd="0" presId="urn:microsoft.com/office/officeart/2018/2/layout/IconVerticalSolidList"/>
    <dgm:cxn modelId="{1ADC7767-F032-4BA7-839E-22DCDF569B7C}" type="presParOf" srcId="{98378DFC-B6F0-4222-98D6-37C1A58393C6}" destId="{A04EAFE0-0E40-4613-AC42-A299A80DFD1C}" srcOrd="3" destOrd="0" presId="urn:microsoft.com/office/officeart/2018/2/layout/IconVerticalSolidList"/>
    <dgm:cxn modelId="{E696F7A0-2DD8-46BE-89D4-4AB0CE1AFA17}" type="presParOf" srcId="{98378DFC-B6F0-4222-98D6-37C1A58393C6}" destId="{8252CCE6-C682-4559-AF01-B78590B38D3D}" srcOrd="4" destOrd="0" presId="urn:microsoft.com/office/officeart/2018/2/layout/IconVerticalSolidList"/>
    <dgm:cxn modelId="{F4D2BF39-A7AF-4DA1-9DEF-6624AFA65AAF}" type="presParOf" srcId="{8252CCE6-C682-4559-AF01-B78590B38D3D}" destId="{E581BDB8-4055-438B-8154-0FF7E7EA7A8D}" srcOrd="0" destOrd="0" presId="urn:microsoft.com/office/officeart/2018/2/layout/IconVerticalSolidList"/>
    <dgm:cxn modelId="{EB6834FC-A801-4C2F-8475-05F37A02EF3A}" type="presParOf" srcId="{8252CCE6-C682-4559-AF01-B78590B38D3D}" destId="{BFC44B9D-B5E9-4B50-B861-F3B8A18B34D2}" srcOrd="1" destOrd="0" presId="urn:microsoft.com/office/officeart/2018/2/layout/IconVerticalSolidList"/>
    <dgm:cxn modelId="{7696EEEB-7E34-4545-8AEE-602C805A0573}" type="presParOf" srcId="{8252CCE6-C682-4559-AF01-B78590B38D3D}" destId="{264DE8FD-046C-4C17-A846-5EB96D96DFF3}" srcOrd="2" destOrd="0" presId="urn:microsoft.com/office/officeart/2018/2/layout/IconVerticalSolidList"/>
    <dgm:cxn modelId="{959E6B7A-A37B-41B9-A496-46CC55D7D3C7}" type="presParOf" srcId="{8252CCE6-C682-4559-AF01-B78590B38D3D}" destId="{EDD9E860-1BC5-4ABA-8040-1DBCF161B08E}" srcOrd="3" destOrd="0" presId="urn:microsoft.com/office/officeart/2018/2/layout/IconVerticalSolidList"/>
    <dgm:cxn modelId="{D0BB07C2-C73B-4895-8C16-E92562B89965}" type="presParOf" srcId="{8252CCE6-C682-4559-AF01-B78590B38D3D}" destId="{C4C89762-2EDE-4ADA-AF8A-9602244A70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0124"/>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0124"/>
        <a:ext cx="5641974" cy="1732500"/>
      </dsp:txXfrm>
    </dsp:sp>
    <dsp:sp modelId="{AD19BEF1-0A33-7E4A-8098-9601916D664A}">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39740" y="87366"/>
        <a:ext cx="3834098" cy="1065516"/>
      </dsp:txXfrm>
    </dsp:sp>
    <dsp:sp modelId="{39676DB7-2527-3D4F-919C-BDA311CC068B}">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59025"/>
        <a:ext cx="5641974" cy="1732500"/>
      </dsp:txXfrm>
    </dsp:sp>
    <dsp:sp modelId="{37DE697B-0EEF-754F-93A2-A1713E19818D}">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39740" y="2626267"/>
        <a:ext cx="3834098" cy="1065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18440"/>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18440"/>
        <a:ext cx="5641974" cy="1732500"/>
      </dsp:txXfrm>
    </dsp:sp>
    <dsp:sp modelId="{DBB0D78E-D296-DF44-BA66-866DC8AD8E63}">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39740" y="87366"/>
        <a:ext cx="3834098" cy="1065516"/>
      </dsp:txXfrm>
    </dsp:sp>
    <dsp:sp modelId="{4BF97894-1F0A-9048-A4E4-06204E2B9034}">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59025"/>
        <a:ext cx="5641974" cy="1732500"/>
      </dsp:txXfrm>
    </dsp:sp>
    <dsp:sp modelId="{177DBB82-8603-5B4D-80D5-2E4B066B6446}">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39740" y="2626267"/>
        <a:ext cx="3834098"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6578-71B4-8F41-86A3-6F984CF230C4}">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BCA72-063D-294E-963B-9CE714AEC730}">
      <dsp:nvSpPr>
        <dsp:cNvPr id="0" name=""/>
        <dsp:cNvSpPr/>
      </dsp:nvSpPr>
      <dsp:spPr>
        <a:xfrm>
          <a:off x="0" y="49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4. VFO’s market strategist is considering a six-month call option strategy on the</a:t>
          </a:r>
          <a:endParaRPr lang="en-US" sz="2000" kern="1200"/>
        </a:p>
      </dsp:txBody>
      <dsp:txXfrm>
        <a:off x="0" y="491"/>
        <a:ext cx="9720072" cy="446930"/>
      </dsp:txXfrm>
    </dsp:sp>
    <dsp:sp modelId="{87CE8B83-8C8B-E746-99EB-B0462A111C0A}">
      <dsp:nvSpPr>
        <dsp:cNvPr id="0" name=""/>
        <dsp:cNvSpPr/>
      </dsp:nvSpPr>
      <dsp:spPr>
        <a:xfrm>
          <a:off x="0" y="44742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EB0F3-C483-9E46-A1D9-4C892D27E299}">
      <dsp:nvSpPr>
        <dsp:cNvPr id="0" name=""/>
        <dsp:cNvSpPr/>
      </dsp:nvSpPr>
      <dsp:spPr>
        <a:xfrm>
          <a:off x="0" y="44742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NIFTY 50 benchmark Indian stock market index to increase broad market equity</a:t>
          </a:r>
          <a:endParaRPr lang="en-US" sz="2000" kern="1200"/>
        </a:p>
      </dsp:txBody>
      <dsp:txXfrm>
        <a:off x="0" y="447421"/>
        <a:ext cx="9720072" cy="446930"/>
      </dsp:txXfrm>
    </dsp:sp>
    <dsp:sp modelId="{800CB01C-1115-1144-9A90-E1F38459EBC1}">
      <dsp:nvSpPr>
        <dsp:cNvPr id="0" name=""/>
        <dsp:cNvSpPr/>
      </dsp:nvSpPr>
      <dsp:spPr>
        <a:xfrm>
          <a:off x="0" y="89435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DBA0-09F2-254D-AC3E-760E8BAA84FD}">
      <dsp:nvSpPr>
        <dsp:cNvPr id="0" name=""/>
        <dsp:cNvSpPr/>
      </dsp:nvSpPr>
      <dsp:spPr>
        <a:xfrm>
          <a:off x="0" y="894352"/>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exposure. The NIFTY 50 price today is INR15,200, and the strategist observes</a:t>
          </a:r>
          <a:endParaRPr lang="en-US" sz="2000" kern="1200"/>
        </a:p>
      </dsp:txBody>
      <dsp:txXfrm>
        <a:off x="0" y="894352"/>
        <a:ext cx="9720072" cy="446930"/>
      </dsp:txXfrm>
    </dsp:sp>
    <dsp:sp modelId="{C57CFD59-4DFB-6747-8EC3-91AA5CC707FD}">
      <dsp:nvSpPr>
        <dsp:cNvPr id="0" name=""/>
        <dsp:cNvSpPr/>
      </dsp:nvSpPr>
      <dsp:spPr>
        <a:xfrm>
          <a:off x="0" y="134128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06072-7139-0643-9FBC-3AC5535BE9B6}">
      <dsp:nvSpPr>
        <dsp:cNvPr id="0" name=""/>
        <dsp:cNvSpPr/>
      </dsp:nvSpPr>
      <dsp:spPr>
        <a:xfrm>
          <a:off x="0" y="1341283"/>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that a call option with a INR16,000 exercise price (X) is trading at a premium of</a:t>
          </a:r>
          <a:endParaRPr lang="en-US" sz="2000" kern="1200"/>
        </a:p>
      </dsp:txBody>
      <dsp:txXfrm>
        <a:off x="0" y="1341283"/>
        <a:ext cx="9720072" cy="446930"/>
      </dsp:txXfrm>
    </dsp:sp>
    <dsp:sp modelId="{FEE6EFCE-3736-6247-A7B8-8D5971B9A515}">
      <dsp:nvSpPr>
        <dsp:cNvPr id="0" name=""/>
        <dsp:cNvSpPr/>
      </dsp:nvSpPr>
      <dsp:spPr>
        <a:xfrm>
          <a:off x="0" y="178821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FF9F-114A-9B44-8298-476047822BBE}">
      <dsp:nvSpPr>
        <dsp:cNvPr id="0" name=""/>
        <dsp:cNvSpPr/>
      </dsp:nvSpPr>
      <dsp:spPr>
        <a:xfrm>
          <a:off x="0" y="1788214"/>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INR1,500. Which of the following represents the payoff and profit of this strategy</a:t>
          </a:r>
          <a:endParaRPr lang="en-US" sz="2000" kern="1200"/>
        </a:p>
      </dsp:txBody>
      <dsp:txXfrm>
        <a:off x="0" y="1788214"/>
        <a:ext cx="9720072" cy="446930"/>
      </dsp:txXfrm>
    </dsp:sp>
    <dsp:sp modelId="{B4D9221B-98A6-9F41-A719-8A29EB29545C}">
      <dsp:nvSpPr>
        <dsp:cNvPr id="0" name=""/>
        <dsp:cNvSpPr/>
      </dsp:nvSpPr>
      <dsp:spPr>
        <a:xfrm>
          <a:off x="0" y="223514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E091F-C4B3-2145-A79D-FDA1F0CADF90}">
      <dsp:nvSpPr>
        <dsp:cNvPr id="0" name=""/>
        <dsp:cNvSpPr/>
      </dsp:nvSpPr>
      <dsp:spPr>
        <a:xfrm>
          <a:off x="0" y="2235145"/>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just prior to maturity if the NIFTY 50 is trading at INR16,500?</a:t>
          </a:r>
          <a:endParaRPr lang="en-US" sz="2000" kern="1200"/>
        </a:p>
      </dsp:txBody>
      <dsp:txXfrm>
        <a:off x="0" y="2235145"/>
        <a:ext cx="9720072" cy="446930"/>
      </dsp:txXfrm>
    </dsp:sp>
    <dsp:sp modelId="{B0179B82-0311-494E-8363-84BD8752E933}">
      <dsp:nvSpPr>
        <dsp:cNvPr id="0" name=""/>
        <dsp:cNvSpPr/>
      </dsp:nvSpPr>
      <dsp:spPr>
        <a:xfrm>
          <a:off x="0" y="268207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ED4CD-05FB-D440-AFED-44A50ADA34F9}">
      <dsp:nvSpPr>
        <dsp:cNvPr id="0" name=""/>
        <dsp:cNvSpPr/>
      </dsp:nvSpPr>
      <dsp:spPr>
        <a:xfrm>
          <a:off x="0" y="2682076"/>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Payoff is INR500; profit is –INR1,000.</a:t>
          </a:r>
        </a:p>
      </dsp:txBody>
      <dsp:txXfrm>
        <a:off x="0" y="2682076"/>
        <a:ext cx="9720072" cy="446930"/>
      </dsp:txXfrm>
    </dsp:sp>
    <dsp:sp modelId="{331BFEFF-A90A-7E46-8C7F-8D6076781A9B}">
      <dsp:nvSpPr>
        <dsp:cNvPr id="0" name=""/>
        <dsp:cNvSpPr/>
      </dsp:nvSpPr>
      <dsp:spPr>
        <a:xfrm>
          <a:off x="0" y="312900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8A6C8-A174-B646-9810-E869337D95D9}">
      <dsp:nvSpPr>
        <dsp:cNvPr id="0" name=""/>
        <dsp:cNvSpPr/>
      </dsp:nvSpPr>
      <dsp:spPr>
        <a:xfrm>
          <a:off x="0" y="3129007"/>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 Payoff is INR1,300; profit is INR800.</a:t>
          </a:r>
        </a:p>
      </dsp:txBody>
      <dsp:txXfrm>
        <a:off x="0" y="3129007"/>
        <a:ext cx="9720072" cy="446930"/>
      </dsp:txXfrm>
    </dsp:sp>
    <dsp:sp modelId="{F2B17806-9008-DE42-8911-93D3B9F2E93F}">
      <dsp:nvSpPr>
        <dsp:cNvPr id="0" name=""/>
        <dsp:cNvSpPr/>
      </dsp:nvSpPr>
      <dsp:spPr>
        <a:xfrm>
          <a:off x="0" y="3575938"/>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0E6D-35D6-424C-A005-98C8B8B022BB}">
      <dsp:nvSpPr>
        <dsp:cNvPr id="0" name=""/>
        <dsp:cNvSpPr/>
      </dsp:nvSpPr>
      <dsp:spPr>
        <a:xfrm>
          <a:off x="0" y="3575938"/>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 Payoff is INR1,300; profit is INR500.</a:t>
          </a:r>
        </a:p>
      </dsp:txBody>
      <dsp:txXfrm>
        <a:off x="0" y="3575938"/>
        <a:ext cx="9720072" cy="446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C8781-3C9F-4264-99BB-ED28CDB1013C}">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E149-99D9-4087-8412-E28EE8AE274A}">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7554-91E8-422E-A8FD-596395A4DF03}">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Definition : A credit derivative is a class of derivative contracts between two parties, a credit protection buyer and a credit protection seller, in which the latter provides protection to the former against a specific credit loss.</a:t>
          </a:r>
        </a:p>
      </dsp:txBody>
      <dsp:txXfrm>
        <a:off x="1327384" y="491"/>
        <a:ext cx="8392688" cy="1149250"/>
      </dsp:txXfrm>
    </dsp:sp>
    <dsp:sp modelId="{FF6FD909-8169-4664-B6AA-9514CA168A08}">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095A6-A150-49D1-ABD5-4759FD1060B0}">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1030-CE39-49C4-ADB6-0F88C3A7F574}">
      <dsp:nvSpPr>
        <dsp:cNvPr id="0" name=""/>
        <dsp:cNvSpPr/>
      </dsp:nvSpPr>
      <dsp:spPr>
        <a:xfrm>
          <a:off x="1327384" y="1437054"/>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Buyer:</a:t>
          </a:r>
          <a:r>
            <a:rPr lang="zh-CN" sz="1900" kern="1200"/>
            <a:t>面临信用风险，买入信用保护</a:t>
          </a:r>
          <a:endParaRPr lang="en-US" sz="1900" kern="1200"/>
        </a:p>
      </dsp:txBody>
      <dsp:txXfrm>
        <a:off x="1327384" y="1437054"/>
        <a:ext cx="4374032" cy="1149250"/>
      </dsp:txXfrm>
    </dsp:sp>
    <dsp:sp modelId="{38BD3FE1-2505-4F00-9CE0-C60E477E19E1}">
      <dsp:nvSpPr>
        <dsp:cNvPr id="0" name=""/>
        <dsp:cNvSpPr/>
      </dsp:nvSpPr>
      <dsp:spPr>
        <a:xfrm>
          <a:off x="5701417" y="1437054"/>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债券持有人，发放贷款机构</a:t>
          </a:r>
          <a:endParaRPr lang="en-US" sz="1500" kern="1200"/>
        </a:p>
      </dsp:txBody>
      <dsp:txXfrm>
        <a:off x="5701417" y="1437054"/>
        <a:ext cx="4018655" cy="1149250"/>
      </dsp:txXfrm>
    </dsp:sp>
    <dsp:sp modelId="{E581BDB8-4055-438B-8154-0FF7E7EA7A8D}">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44B9D-B5E9-4B50-B861-F3B8A18B34D2}">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9E860-1BC5-4ABA-8040-1DBCF161B08E}">
      <dsp:nvSpPr>
        <dsp:cNvPr id="0" name=""/>
        <dsp:cNvSpPr/>
      </dsp:nvSpPr>
      <dsp:spPr>
        <a:xfrm>
          <a:off x="1327384" y="2873618"/>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Seller:</a:t>
          </a:r>
          <a:r>
            <a:rPr lang="zh-CN" sz="1900" kern="1200"/>
            <a:t>卖出信用保护</a:t>
          </a:r>
          <a:endParaRPr lang="en-US" sz="1900" kern="1200"/>
        </a:p>
      </dsp:txBody>
      <dsp:txXfrm>
        <a:off x="1327384" y="2873618"/>
        <a:ext cx="4374032" cy="1149250"/>
      </dsp:txXfrm>
    </dsp:sp>
    <dsp:sp modelId="{C4C89762-2EDE-4ADA-AF8A-9602244A70C2}">
      <dsp:nvSpPr>
        <dsp:cNvPr id="0" name=""/>
        <dsp:cNvSpPr/>
      </dsp:nvSpPr>
      <dsp:spPr>
        <a:xfrm>
          <a:off x="5701417" y="2873618"/>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各类金融机构（保险公司，券商）</a:t>
          </a:r>
          <a:endParaRPr lang="en-US" sz="1500" kern="1200"/>
        </a:p>
      </dsp:txBody>
      <dsp:txXfrm>
        <a:off x="5701417" y="2873618"/>
        <a:ext cx="401865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u="sng" dirty="0">
                <a:solidFill>
                  <a:srgbClr val="FF0000"/>
                </a:solidFill>
              </a:rPr>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u="sng" dirty="0">
                <a:solidFill>
                  <a:srgbClr val="FF0000"/>
                </a:solidFill>
              </a:rPr>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u="sng" dirty="0">
                <a:solidFill>
                  <a:srgbClr val="FF0000"/>
                </a:solidFill>
              </a:rPr>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sz="2400" dirty="0"/>
              <a:t>Forward commitments</a:t>
            </a:r>
          </a:p>
          <a:p>
            <a:pPr lvl="1"/>
            <a:r>
              <a:rPr lang="en-US" sz="2400" u="sng" dirty="0">
                <a:solidFill>
                  <a:srgbClr val="FF0000"/>
                </a:solidFill>
              </a:rPr>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sz="4400" dirty="0">
                <a:solidFill>
                  <a:srgbClr val="FFFFFF"/>
                </a:solidFill>
              </a:rPr>
              <a:t>Option Contracts</a:t>
            </a:r>
            <a:br>
              <a:rPr lang="en-US" sz="4400" dirty="0">
                <a:solidFill>
                  <a:srgbClr val="FFFFFF"/>
                </a:solidFill>
              </a:rPr>
            </a:br>
            <a:r>
              <a:rPr lang="en-US" sz="4400" dirty="0">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r>
              <a:rPr lang="en-US" dirty="0"/>
              <a:t>.</a:t>
            </a:r>
          </a:p>
          <a:p>
            <a:pPr lvl="1"/>
            <a:r>
              <a:rPr lang="en-US" dirty="0"/>
              <a:t>Options that can be exercised only at expiration are referred to as </a:t>
            </a:r>
            <a:r>
              <a:rPr lang="en-US" dirty="0">
                <a:solidFill>
                  <a:srgbClr val="FF0000"/>
                </a:solidFill>
              </a:rPr>
              <a:t>European- style</a:t>
            </a:r>
            <a:r>
              <a:rPr lang="en-US" dirty="0"/>
              <a:t>.</a:t>
            </a:r>
          </a:p>
          <a:p>
            <a:pPr lvl="1"/>
            <a:r>
              <a:rPr lang="en-US" dirty="0"/>
              <a:t>Thus, </a:t>
            </a:r>
            <a:r>
              <a:rPr lang="en-US" dirty="0">
                <a:solidFill>
                  <a:srgbClr val="FF0000"/>
                </a:solidFill>
              </a:rPr>
              <a:t>only the short can default</a:t>
            </a:r>
            <a:r>
              <a:rPr lang="en-US" dirty="0"/>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derivatives</a:t>
            </a:r>
            <a:r>
              <a:rPr lang="en-US" altLang="zh-CN" dirty="0"/>
              <a:t>.</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A03-1F86-43BB-8F25-4E54A576A4C6}"/>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5B82F75F-242E-45F2-AFFC-2D842F0C0CDA}"/>
              </a:ext>
            </a:extLst>
          </p:cNvPr>
          <p:cNvSpPr>
            <a:spLocks noGrp="1"/>
          </p:cNvSpPr>
          <p:nvPr>
            <p:ph idx="1"/>
          </p:nvPr>
        </p:nvSpPr>
        <p:spPr/>
        <p:txBody>
          <a:bodyPr/>
          <a:lstStyle/>
          <a:p>
            <a:r>
              <a:rPr lang="en-US" dirty="0"/>
              <a:t>Long forward and long call option payoff profile</a:t>
            </a:r>
          </a:p>
          <a:p>
            <a:endParaRPr lang="en-US" dirty="0"/>
          </a:p>
        </p:txBody>
      </p:sp>
      <p:pic>
        <p:nvPicPr>
          <p:cNvPr id="7" name="Picture 6">
            <a:extLst>
              <a:ext uri="{FF2B5EF4-FFF2-40B4-BE49-F238E27FC236}">
                <a16:creationId xmlns:a16="http://schemas.microsoft.com/office/drawing/2014/main" id="{20CD61F2-A315-4406-983D-F062F87F49AB}"/>
              </a:ext>
            </a:extLst>
          </p:cNvPr>
          <p:cNvPicPr>
            <a:picLocks noChangeAspect="1"/>
          </p:cNvPicPr>
          <p:nvPr/>
        </p:nvPicPr>
        <p:blipFill>
          <a:blip r:embed="rId2"/>
          <a:stretch>
            <a:fillRect/>
          </a:stretch>
        </p:blipFill>
        <p:spPr>
          <a:xfrm>
            <a:off x="1190625" y="2838379"/>
            <a:ext cx="4552950" cy="3434405"/>
          </a:xfrm>
          <a:prstGeom prst="rect">
            <a:avLst/>
          </a:prstGeom>
        </p:spPr>
      </p:pic>
      <p:graphicFrame>
        <p:nvGraphicFramePr>
          <p:cNvPr id="8" name="Table 7">
            <a:extLst>
              <a:ext uri="{FF2B5EF4-FFF2-40B4-BE49-F238E27FC236}">
                <a16:creationId xmlns:a16="http://schemas.microsoft.com/office/drawing/2014/main" id="{549E501D-DFB2-4D87-9788-A688DCD1E4BB}"/>
              </a:ext>
            </a:extLst>
          </p:cNvPr>
          <p:cNvGraphicFramePr>
            <a:graphicFrameLocks noGrp="1"/>
          </p:cNvGraphicFramePr>
          <p:nvPr>
            <p:extLst>
              <p:ext uri="{D42A27DB-BD31-4B8C-83A1-F6EECF244321}">
                <p14:modId xmlns:p14="http://schemas.microsoft.com/office/powerpoint/2010/main" val="3188753596"/>
              </p:ext>
            </p:extLst>
          </p:nvPr>
        </p:nvGraphicFramePr>
        <p:xfrm>
          <a:off x="5743575" y="2838379"/>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(T)&gt;-C</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(T)=-C</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(T)&lt;-C</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68B6C1FD-C2BD-443D-88EF-2B9CA1EFBB1D}"/>
              </a:ext>
            </a:extLst>
          </p:cNvPr>
          <p:cNvSpPr txBox="1"/>
          <p:nvPr/>
        </p:nvSpPr>
        <p:spPr>
          <a:xfrm>
            <a:off x="5743575" y="4543425"/>
            <a:ext cx="5969000" cy="923330"/>
          </a:xfrm>
          <a:prstGeom prst="rect">
            <a:avLst/>
          </a:prstGeom>
          <a:noFill/>
        </p:spPr>
        <p:txBody>
          <a:bodyPr wrap="square" rtlCol="0">
            <a:spAutoFit/>
          </a:bodyPr>
          <a:lstStyle/>
          <a:p>
            <a:r>
              <a:rPr lang="en-US" dirty="0"/>
              <a:t>The long call option’s similarity to a long position in the underlying with downside protection in exchange for paying a premium.</a:t>
            </a:r>
          </a:p>
        </p:txBody>
      </p:sp>
    </p:spTree>
    <p:extLst>
      <p:ext uri="{BB962C8B-B14F-4D97-AF65-F5344CB8AC3E}">
        <p14:creationId xmlns:p14="http://schemas.microsoft.com/office/powerpoint/2010/main" val="399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B19-995F-407B-AD94-7E78BB41EA85}"/>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0CB68A7C-7BD5-4E44-B80F-A2D107B70F44}"/>
              </a:ext>
            </a:extLst>
          </p:cNvPr>
          <p:cNvSpPr>
            <a:spLocks noGrp="1"/>
          </p:cNvSpPr>
          <p:nvPr>
            <p:ph idx="1"/>
          </p:nvPr>
        </p:nvSpPr>
        <p:spPr/>
        <p:txBody>
          <a:bodyPr/>
          <a:lstStyle/>
          <a:p>
            <a:r>
              <a:rPr lang="en-US" dirty="0"/>
              <a:t>Long forward and short put option payoff profile</a:t>
            </a:r>
          </a:p>
          <a:p>
            <a:endParaRPr lang="en-US" dirty="0"/>
          </a:p>
        </p:txBody>
      </p:sp>
      <p:pic>
        <p:nvPicPr>
          <p:cNvPr id="5" name="Picture 4">
            <a:extLst>
              <a:ext uri="{FF2B5EF4-FFF2-40B4-BE49-F238E27FC236}">
                <a16:creationId xmlns:a16="http://schemas.microsoft.com/office/drawing/2014/main" id="{597CB493-D1AB-41D2-AF6D-0A03C33D14E8}"/>
              </a:ext>
            </a:extLst>
          </p:cNvPr>
          <p:cNvPicPr>
            <a:picLocks noChangeAspect="1"/>
          </p:cNvPicPr>
          <p:nvPr/>
        </p:nvPicPr>
        <p:blipFill>
          <a:blip r:embed="rId2"/>
          <a:stretch>
            <a:fillRect/>
          </a:stretch>
        </p:blipFill>
        <p:spPr>
          <a:xfrm>
            <a:off x="1171575" y="2776537"/>
            <a:ext cx="4414838" cy="3733692"/>
          </a:xfrm>
          <a:prstGeom prst="rect">
            <a:avLst/>
          </a:prstGeom>
        </p:spPr>
      </p:pic>
      <p:graphicFrame>
        <p:nvGraphicFramePr>
          <p:cNvPr id="8" name="Table 7">
            <a:extLst>
              <a:ext uri="{FF2B5EF4-FFF2-40B4-BE49-F238E27FC236}">
                <a16:creationId xmlns:a16="http://schemas.microsoft.com/office/drawing/2014/main" id="{F18731DB-68B3-4DF2-84CE-D5351B924E9C}"/>
              </a:ext>
            </a:extLst>
          </p:cNvPr>
          <p:cNvGraphicFramePr>
            <a:graphicFrameLocks noGrp="1"/>
          </p:cNvGraphicFramePr>
          <p:nvPr>
            <p:extLst>
              <p:ext uri="{D42A27DB-BD31-4B8C-83A1-F6EECF244321}">
                <p14:modId xmlns:p14="http://schemas.microsoft.com/office/powerpoint/2010/main" val="3734088634"/>
              </p:ext>
            </p:extLst>
          </p:nvPr>
        </p:nvGraphicFramePr>
        <p:xfrm>
          <a:off x="5884164" y="2798064"/>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(T)&gt;p</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(T)=p</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(T)&lt;p</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FE3B8CF5-84C3-49B0-914F-4C013FD17188}"/>
              </a:ext>
            </a:extLst>
          </p:cNvPr>
          <p:cNvSpPr txBox="1"/>
          <p:nvPr/>
        </p:nvSpPr>
        <p:spPr>
          <a:xfrm>
            <a:off x="5884164" y="4529138"/>
            <a:ext cx="5969000" cy="923330"/>
          </a:xfrm>
          <a:prstGeom prst="rect">
            <a:avLst/>
          </a:prstGeom>
          <a:noFill/>
        </p:spPr>
        <p:txBody>
          <a:bodyPr wrap="square" rtlCol="0">
            <a:spAutoFit/>
          </a:bodyPr>
          <a:lstStyle/>
          <a:p>
            <a:r>
              <a:rPr lang="en-US" dirty="0"/>
              <a:t>The sold put option’s similarity to a long position in the underlying, with gains from price appreciation forgone in exchange for receiving a premium.</a:t>
            </a:r>
          </a:p>
        </p:txBody>
      </p:sp>
    </p:spTree>
    <p:extLst>
      <p:ext uri="{BB962C8B-B14F-4D97-AF65-F5344CB8AC3E}">
        <p14:creationId xmlns:p14="http://schemas.microsoft.com/office/powerpoint/2010/main" val="31731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823-0EF0-46E4-9F60-005D5AC1BDD7}"/>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7293CE9D-B04D-49F1-A836-A119A138CDCD}"/>
              </a:ext>
            </a:extLst>
          </p:cNvPr>
          <p:cNvSpPr>
            <a:spLocks noGrp="1"/>
          </p:cNvSpPr>
          <p:nvPr>
            <p:ph idx="1"/>
          </p:nvPr>
        </p:nvSpPr>
        <p:spPr>
          <a:xfrm>
            <a:off x="1024128" y="2286000"/>
            <a:ext cx="8018271" cy="4023360"/>
          </a:xfrm>
        </p:spPr>
        <p:txBody>
          <a:bodyPr>
            <a:normAutofit/>
          </a:bodyPr>
          <a:lstStyle/>
          <a:p>
            <a:r>
              <a:rPr lang="en-US" dirty="0" err="1"/>
              <a:t>Biomian</a:t>
            </a:r>
            <a:r>
              <a:rPr lang="en-US" dirty="0"/>
              <a:t> Limited is a Mumbai-based biotech company with common stock and listed futures and options on the National Stock Exchange (NSE). The </a:t>
            </a:r>
            <a:r>
              <a:rPr lang="en-US" dirty="0" err="1"/>
              <a:t>Viswan</a:t>
            </a:r>
            <a:r>
              <a:rPr lang="en-US" dirty="0"/>
              <a:t> Family Office (VFO) currently owns 10,000 </a:t>
            </a:r>
            <a:r>
              <a:rPr lang="en-US" dirty="0" err="1"/>
              <a:t>Biomian</a:t>
            </a:r>
            <a:r>
              <a:rPr lang="en-US" dirty="0"/>
              <a:t> common shares. VFO would like to reduce its long </a:t>
            </a:r>
            <a:r>
              <a:rPr lang="en-US" dirty="0" err="1"/>
              <a:t>Biomian</a:t>
            </a:r>
            <a:r>
              <a:rPr lang="en-US" dirty="0"/>
              <a:t> position and diversify its equity market exposure but will delay a cash sale of shares for tax reasons for six months.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9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65D430B9-BE24-1B36-4174-1A2932B70414}"/>
              </a:ext>
            </a:extLst>
          </p:cNvPr>
          <p:cNvPicPr>
            <a:picLocks noChangeAspect="1"/>
          </p:cNvPicPr>
          <p:nvPr/>
        </p:nvPicPr>
        <p:blipFill rotWithShape="1">
          <a:blip r:embed="rId2">
            <a:duotone>
              <a:schemeClr val="bg2">
                <a:shade val="45000"/>
                <a:satMod val="135000"/>
              </a:schemeClr>
              <a:prstClr val="white"/>
            </a:duotone>
            <a:alphaModFix amt="40000"/>
          </a:blip>
          <a:srcRect t="9783" b="5948"/>
          <a:stretch/>
        </p:blipFill>
        <p:spPr>
          <a:xfrm>
            <a:off x="20" y="10"/>
            <a:ext cx="12191980" cy="6857989"/>
          </a:xfrm>
          <a:prstGeom prst="rect">
            <a:avLst/>
          </a:prstGeom>
        </p:spPr>
      </p:pic>
      <p:sp>
        <p:nvSpPr>
          <p:cNvPr id="2" name="Title 1">
            <a:extLst>
              <a:ext uri="{FF2B5EF4-FFF2-40B4-BE49-F238E27FC236}">
                <a16:creationId xmlns:a16="http://schemas.microsoft.com/office/drawing/2014/main" id="{B69A99D2-80CB-4D3D-8413-918085A9F21D}"/>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C6269-C1D9-44CF-8583-A5CF15B8F9EC}"/>
              </a:ext>
            </a:extLst>
          </p:cNvPr>
          <p:cNvSpPr>
            <a:spLocks noGrp="1"/>
          </p:cNvSpPr>
          <p:nvPr>
            <p:ph idx="1"/>
          </p:nvPr>
        </p:nvSpPr>
        <p:spPr>
          <a:xfrm>
            <a:off x="1024128" y="2286000"/>
            <a:ext cx="9720073" cy="4023360"/>
          </a:xfrm>
        </p:spPr>
        <p:txBody>
          <a:bodyPr>
            <a:normAutofit/>
          </a:bodyPr>
          <a:lstStyle/>
          <a:p>
            <a:r>
              <a:rPr lang="en-US" sz="1700" b="1"/>
              <a:t>1. Which of the following derivative contracts available to VFO’s chief investment officer is best suited to reduce exposure to a decline in </a:t>
            </a:r>
            <a:r>
              <a:rPr lang="en-US" sz="1700" b="1" err="1"/>
              <a:t>Biomian’s</a:t>
            </a:r>
            <a:r>
              <a:rPr lang="en-US" sz="1700" b="1"/>
              <a:t> stock price in the next six months?</a:t>
            </a:r>
          </a:p>
          <a:p>
            <a:r>
              <a:rPr lang="en-US" sz="1700"/>
              <a:t>A. A short put position on </a:t>
            </a:r>
            <a:r>
              <a:rPr lang="en-US" sz="1700" err="1"/>
              <a:t>Biomian</a:t>
            </a:r>
            <a:r>
              <a:rPr lang="en-US" sz="1700"/>
              <a:t> stock that expires in six months</a:t>
            </a:r>
          </a:p>
          <a:p>
            <a:r>
              <a:rPr lang="en-US" sz="1700"/>
              <a:t>B. A long call position on </a:t>
            </a:r>
            <a:r>
              <a:rPr lang="en-US" sz="1700" err="1"/>
              <a:t>Biomian</a:t>
            </a:r>
            <a:r>
              <a:rPr lang="en-US" sz="1700"/>
              <a:t> stock that expires in six months</a:t>
            </a:r>
          </a:p>
          <a:p>
            <a:r>
              <a:rPr lang="en-US" sz="1700"/>
              <a:t>C. A short futures position in </a:t>
            </a:r>
            <a:r>
              <a:rPr lang="en-US" sz="1700" err="1"/>
              <a:t>Biomian</a:t>
            </a:r>
            <a:r>
              <a:rPr lang="en-US" sz="1700"/>
              <a:t> stock that settles in six months</a:t>
            </a:r>
          </a:p>
          <a:p>
            <a:r>
              <a:rPr lang="en-US" sz="1700" b="1"/>
              <a:t>2. VFO’s market strategist believes that </a:t>
            </a:r>
            <a:r>
              <a:rPr lang="en-US" sz="1700" b="1" err="1"/>
              <a:t>Biomian’s</a:t>
            </a:r>
            <a:r>
              <a:rPr lang="en-US" sz="1700" b="1"/>
              <a:t> share price will rise over the next six months but would like to protect against a decline in </a:t>
            </a:r>
            <a:r>
              <a:rPr lang="en-US" sz="1700" b="1" err="1"/>
              <a:t>Biomian’s</a:t>
            </a:r>
            <a:r>
              <a:rPr lang="en-US" sz="1700" b="1"/>
              <a:t> share price over the period. Which of the following positions is best suited for VFO to manage its existing </a:t>
            </a:r>
            <a:r>
              <a:rPr lang="en-US" sz="1700" b="1" err="1"/>
              <a:t>Biomian</a:t>
            </a:r>
            <a:r>
              <a:rPr lang="en-US" sz="1700" b="1"/>
              <a:t> exposure based on this view?</a:t>
            </a:r>
          </a:p>
          <a:p>
            <a:r>
              <a:rPr lang="en-US" sz="1700"/>
              <a:t>A. A long put position on </a:t>
            </a:r>
            <a:r>
              <a:rPr lang="en-US" sz="1700" err="1"/>
              <a:t>Biomian</a:t>
            </a:r>
            <a:r>
              <a:rPr lang="en-US" sz="1700"/>
              <a:t> stock that expires in six months</a:t>
            </a:r>
          </a:p>
          <a:p>
            <a:r>
              <a:rPr lang="en-US" sz="1700"/>
              <a:t>B. A short call position on </a:t>
            </a:r>
            <a:r>
              <a:rPr lang="en-US" sz="1700" err="1"/>
              <a:t>Biomian</a:t>
            </a:r>
            <a:r>
              <a:rPr lang="en-US" sz="1700"/>
              <a:t> stock that expires in six months</a:t>
            </a:r>
          </a:p>
          <a:p>
            <a:r>
              <a:rPr lang="en-US" sz="1700"/>
              <a:t>C. A long futures position in </a:t>
            </a:r>
            <a:r>
              <a:rPr lang="en-US" sz="1700" err="1"/>
              <a:t>Biomian</a:t>
            </a:r>
            <a:r>
              <a:rPr lang="en-US" sz="1700"/>
              <a:t> stock that settles in six months</a:t>
            </a:r>
          </a:p>
        </p:txBody>
      </p:sp>
    </p:spTree>
    <p:extLst>
      <p:ext uri="{BB962C8B-B14F-4D97-AF65-F5344CB8AC3E}">
        <p14:creationId xmlns:p14="http://schemas.microsoft.com/office/powerpoint/2010/main" val="1030349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21EBB189-CB82-E30C-2A3A-36611F43DF06}"/>
              </a:ext>
            </a:extLst>
          </p:cNvPr>
          <p:cNvPicPr>
            <a:picLocks noChangeAspect="1"/>
          </p:cNvPicPr>
          <p:nvPr/>
        </p:nvPicPr>
        <p:blipFill rotWithShape="1">
          <a:blip r:embed="rId2">
            <a:duotone>
              <a:schemeClr val="bg2">
                <a:shade val="45000"/>
                <a:satMod val="135000"/>
              </a:schemeClr>
              <a:prstClr val="white"/>
            </a:duotone>
            <a:alphaModFix amt="40000"/>
          </a:blip>
          <a:srcRect l="1333" r="1"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28FF5E7F-BE56-4C60-AC75-C8242D44C124}"/>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FDE17-4FC8-4FAD-9002-FF4B62EEDA00}"/>
              </a:ext>
            </a:extLst>
          </p:cNvPr>
          <p:cNvSpPr>
            <a:spLocks noGrp="1"/>
          </p:cNvSpPr>
          <p:nvPr>
            <p:ph idx="1"/>
          </p:nvPr>
        </p:nvSpPr>
        <p:spPr>
          <a:xfrm>
            <a:off x="1024128" y="2286000"/>
            <a:ext cx="9720073" cy="4023360"/>
          </a:xfrm>
        </p:spPr>
        <p:txBody>
          <a:bodyPr>
            <a:normAutofit/>
          </a:bodyPr>
          <a:lstStyle/>
          <a:p>
            <a:r>
              <a:rPr lang="en-US" b="1" dirty="0"/>
              <a:t>3. Assume that </a:t>
            </a:r>
            <a:r>
              <a:rPr lang="en-US" b="1" dirty="0" err="1"/>
              <a:t>Biomian</a:t>
            </a:r>
            <a:r>
              <a:rPr lang="en-US" b="1" dirty="0"/>
              <a:t> shares rise over the next six months. Which of the following statements about VFO’s derivative strategies under this scenario is most accurate?</a:t>
            </a:r>
          </a:p>
          <a:p>
            <a:r>
              <a:rPr lang="en-US" dirty="0"/>
              <a:t>A. A forward sale of </a:t>
            </a:r>
            <a:r>
              <a:rPr lang="en-US" dirty="0" err="1"/>
              <a:t>Biomian</a:t>
            </a:r>
            <a:r>
              <a:rPr lang="en-US" dirty="0"/>
              <a:t> shares in six months would be more profitable</a:t>
            </a:r>
          </a:p>
          <a:p>
            <a:r>
              <a:rPr lang="en-US" dirty="0"/>
              <a:t>than purchasing the right to sell </a:t>
            </a:r>
            <a:r>
              <a:rPr lang="en-US" dirty="0" err="1"/>
              <a:t>Biomian</a:t>
            </a:r>
            <a:r>
              <a:rPr lang="en-US" dirty="0"/>
              <a:t> shares in six months.</a:t>
            </a:r>
          </a:p>
          <a:p>
            <a:r>
              <a:rPr lang="en-US" dirty="0"/>
              <a:t>B. Purchasing the right to sell </a:t>
            </a:r>
            <a:r>
              <a:rPr lang="en-US" dirty="0" err="1"/>
              <a:t>Biomian</a:t>
            </a:r>
            <a:r>
              <a:rPr lang="en-US" dirty="0"/>
              <a:t> shares in six months would be more</a:t>
            </a:r>
          </a:p>
          <a:p>
            <a:r>
              <a:rPr lang="en-US" dirty="0"/>
              <a:t>profitable than a forward sale of </a:t>
            </a:r>
            <a:r>
              <a:rPr lang="en-US" dirty="0" err="1"/>
              <a:t>Biomian</a:t>
            </a:r>
            <a:r>
              <a:rPr lang="en-US" dirty="0"/>
              <a:t> shares in six months.</a:t>
            </a:r>
          </a:p>
          <a:p>
            <a:r>
              <a:rPr lang="en-US" dirty="0"/>
              <a:t>C. We do not have enough information to determine whether a forward sale or</a:t>
            </a:r>
          </a:p>
          <a:p>
            <a:r>
              <a:rPr lang="en-US" dirty="0"/>
              <a:t>the right to sell </a:t>
            </a:r>
            <a:r>
              <a:rPr lang="en-US" dirty="0" err="1"/>
              <a:t>Biomian</a:t>
            </a:r>
            <a:r>
              <a:rPr lang="en-US" dirty="0"/>
              <a:t> shares will be more profitable in six months.</a:t>
            </a:r>
          </a:p>
        </p:txBody>
      </p:sp>
    </p:spTree>
    <p:extLst>
      <p:ext uri="{BB962C8B-B14F-4D97-AF65-F5344CB8AC3E}">
        <p14:creationId xmlns:p14="http://schemas.microsoft.com/office/powerpoint/2010/main" val="139890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617-7CBB-4CE2-9591-6DC1FB08AA16}"/>
              </a:ext>
            </a:extLst>
          </p:cNvPr>
          <p:cNvSpPr>
            <a:spLocks noGrp="1"/>
          </p:cNvSpPr>
          <p:nvPr>
            <p:ph type="title"/>
          </p:nvPr>
        </p:nvSpPr>
        <p:spPr/>
        <p:txBody>
          <a:bodyPr>
            <a:normAutofit/>
          </a:bodyPr>
          <a:lstStyle/>
          <a:p>
            <a:r>
              <a:rPr lang="en-US" sz="4000" dirty="0"/>
              <a:t>practices</a:t>
            </a:r>
          </a:p>
        </p:txBody>
      </p:sp>
      <p:graphicFrame>
        <p:nvGraphicFramePr>
          <p:cNvPr id="5" name="Content Placeholder 2">
            <a:extLst>
              <a:ext uri="{FF2B5EF4-FFF2-40B4-BE49-F238E27FC236}">
                <a16:creationId xmlns:a16="http://schemas.microsoft.com/office/drawing/2014/main" id="{0741C8E3-E2C3-6292-4670-A64812C5D503}"/>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18626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sz="3500"/>
              <a:t>Credit Derivatives</a:t>
            </a:r>
            <a:br>
              <a:rPr lang="en-US" sz="3500"/>
            </a:br>
            <a:br>
              <a:rPr lang="en-US" sz="3500"/>
            </a:br>
            <a:endParaRPr lang="en-US" sz="350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u="sng" dirty="0">
                <a:solidFill>
                  <a:srgbClr val="FF0000"/>
                </a:solidFill>
              </a:rPr>
              <a:t>Credit Derivatives</a:t>
            </a:r>
          </a:p>
          <a:p>
            <a:pPr lvl="1"/>
            <a:endParaRPr lang="en-US" dirty="0"/>
          </a:p>
        </p:txBody>
      </p:sp>
      <p:pic>
        <p:nvPicPr>
          <p:cNvPr id="7" name="Graphic 6" descr="钱">
            <a:extLst>
              <a:ext uri="{FF2B5EF4-FFF2-40B4-BE49-F238E27FC236}">
                <a16:creationId xmlns:a16="http://schemas.microsoft.com/office/drawing/2014/main" id="{7AF4A644-82F3-5172-1944-F2B211D5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graphicFrame>
        <p:nvGraphicFramePr>
          <p:cNvPr id="5" name="Content Placeholder 2">
            <a:extLst>
              <a:ext uri="{FF2B5EF4-FFF2-40B4-BE49-F238E27FC236}">
                <a16:creationId xmlns:a16="http://schemas.microsoft.com/office/drawing/2014/main" id="{7F055E5E-A7AB-0AE3-3A53-3327F200CE4E}"/>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a:xfrm>
            <a:off x="1024129" y="585216"/>
            <a:ext cx="3779085" cy="1499616"/>
          </a:xfrm>
        </p:spPr>
        <p:txBody>
          <a:bodyPr>
            <a:normAutofit/>
          </a:bodyPr>
          <a:lstStyle/>
          <a:p>
            <a:r>
              <a:rPr lang="en-US">
                <a:solidFill>
                  <a:srgbClr val="FFFFFF"/>
                </a:solidFill>
              </a:rPr>
              <a:t>Credit Derivatives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a:xfrm>
            <a:off x="1024129" y="2286000"/>
            <a:ext cx="3791711" cy="3931920"/>
          </a:xfrm>
        </p:spPr>
        <p:txBody>
          <a:bodyPr>
            <a:normAutofit/>
          </a:bodyPr>
          <a:lstStyle/>
          <a:p>
            <a:r>
              <a:rPr lang="en-US">
                <a:solidFill>
                  <a:srgbClr val="FFFFFF"/>
                </a:solidFill>
              </a:rPr>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pic>
        <p:nvPicPr>
          <p:cNvPr id="6" name="Picture 5">
            <a:extLst>
              <a:ext uri="{FF2B5EF4-FFF2-40B4-BE49-F238E27FC236}">
                <a16:creationId xmlns:a16="http://schemas.microsoft.com/office/drawing/2014/main" id="{C85C3C4A-E7D4-4AF4-B7F0-D2D98D18994B}"/>
              </a:ext>
            </a:extLst>
          </p:cNvPr>
          <p:cNvPicPr>
            <a:picLocks noChangeAspect="1"/>
          </p:cNvPicPr>
          <p:nvPr/>
        </p:nvPicPr>
        <p:blipFill>
          <a:blip r:embed="rId2"/>
          <a:stretch>
            <a:fillRect/>
          </a:stretch>
        </p:blipFill>
        <p:spPr>
          <a:xfrm>
            <a:off x="6096000" y="2084832"/>
            <a:ext cx="5475833" cy="1749853"/>
          </a:xfrm>
          <a:prstGeom prst="rect">
            <a:avLst/>
          </a:prstGeom>
        </p:spPr>
      </p:pic>
    </p:spTree>
    <p:extLst>
      <p:ext uri="{BB962C8B-B14F-4D97-AF65-F5344CB8AC3E}">
        <p14:creationId xmlns:p14="http://schemas.microsoft.com/office/powerpoint/2010/main" val="1905216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gnifying glass showing decling performance">
            <a:extLst>
              <a:ext uri="{FF2B5EF4-FFF2-40B4-BE49-F238E27FC236}">
                <a16:creationId xmlns:a16="http://schemas.microsoft.com/office/drawing/2014/main" id="{5F12547E-7D42-0A6B-A0E2-45EE90C43628}"/>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a:xfrm>
            <a:off x="1024128" y="585216"/>
            <a:ext cx="9720072" cy="1499616"/>
          </a:xfrm>
        </p:spPr>
        <p:txBody>
          <a:bodyPr>
            <a:normAutofit/>
          </a:bodyPr>
          <a:lstStyle/>
          <a:p>
            <a:r>
              <a:rPr lang="en-US"/>
              <a:t>Credit Derivatives</a:t>
            </a:r>
          </a:p>
        </p:txBody>
      </p:sp>
      <p:cxnSp>
        <p:nvCxnSpPr>
          <p:cNvPr id="15" name="Straight Connector 14">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8CD5FF-9E71-4F26-9564-8067DBDCB22A}"/>
              </a:ext>
            </a:extLst>
          </p:cNvPr>
          <p:cNvSpPr>
            <a:spLocks noGrp="1"/>
          </p:cNvSpPr>
          <p:nvPr>
            <p:ph idx="1"/>
          </p:nvPr>
        </p:nvSpPr>
        <p:spPr>
          <a:xfrm>
            <a:off x="1024128" y="2286000"/>
            <a:ext cx="9720073" cy="4023360"/>
          </a:xfrm>
        </p:spPr>
        <p:txBody>
          <a:bodyPr>
            <a:normAutofit/>
          </a:bodyPr>
          <a:lstStyle/>
          <a:p>
            <a:r>
              <a:rPr lang="en-US" sz="2800" dirty="0"/>
              <a:t>Characteristics:</a:t>
            </a:r>
          </a:p>
          <a:p>
            <a:r>
              <a:rPr lang="en-US" sz="2000" dirty="0"/>
              <a:t>Credit spreads depend on the </a:t>
            </a:r>
            <a:r>
              <a:rPr lang="en-US" sz="2000" dirty="0">
                <a:solidFill>
                  <a:srgbClr val="FF0000"/>
                </a:solidFill>
              </a:rPr>
              <a:t>probability of default (POD) </a:t>
            </a:r>
            <a:r>
              <a:rPr lang="en-US" sz="2000" dirty="0"/>
              <a:t>and the </a:t>
            </a:r>
            <a:r>
              <a:rPr lang="en-US" sz="2000" dirty="0">
                <a:solidFill>
                  <a:srgbClr val="FF0000"/>
                </a:solidFill>
              </a:rPr>
              <a:t>loss given default (LGD).</a:t>
            </a:r>
          </a:p>
          <a:p>
            <a:r>
              <a:rPr lang="en-US" sz="2000" dirty="0"/>
              <a:t>This contingent payment equals the issuer </a:t>
            </a:r>
            <a:r>
              <a:rPr lang="en-US" sz="2000" dirty="0">
                <a:solidFill>
                  <a:srgbClr val="FF0000"/>
                </a:solidFill>
              </a:rPr>
              <a:t>loss given default </a:t>
            </a:r>
            <a:r>
              <a:rPr lang="en-US" sz="2000" dirty="0"/>
              <a:t>for the CDS contract notional amount.</a:t>
            </a:r>
          </a:p>
          <a:p>
            <a:r>
              <a:rPr lang="en-US" sz="2000" dirty="0">
                <a:solidFill>
                  <a:srgbClr val="FF0000"/>
                </a:solidFill>
              </a:rPr>
              <a:t>A credit protection buyer </a:t>
            </a:r>
            <a:r>
              <a:rPr lang="en-US" sz="2000" dirty="0"/>
              <a:t>without the corresponding fixed-income exposure who</a:t>
            </a:r>
          </a:p>
          <a:p>
            <a:r>
              <a:rPr lang="en-US" sz="2000" dirty="0"/>
              <a:t>buys a CDS is seeking to </a:t>
            </a:r>
            <a:r>
              <a:rPr lang="en-US" sz="2000" dirty="0">
                <a:solidFill>
                  <a:srgbClr val="FF0000"/>
                </a:solidFill>
              </a:rPr>
              <a:t>gain from higher credit spreads </a:t>
            </a:r>
            <a:r>
              <a:rPr lang="en-US" sz="2000" dirty="0"/>
              <a:t>(which correspond to lower</a:t>
            </a:r>
          </a:p>
          <a:p>
            <a:r>
              <a:rPr lang="en-US" sz="2000" dirty="0"/>
              <a:t>cash bond prices) for an underlying issuer and is therefore </a:t>
            </a:r>
            <a:r>
              <a:rPr lang="en-US" sz="2000" dirty="0">
                <a:solidFill>
                  <a:srgbClr val="FF0000"/>
                </a:solidFill>
              </a:rPr>
              <a:t>short credit risk</a:t>
            </a:r>
            <a:r>
              <a:rPr lang="en-US" sz="2000" dirty="0"/>
              <a:t>.</a:t>
            </a:r>
          </a:p>
        </p:txBody>
      </p:sp>
    </p:spTree>
    <p:extLst>
      <p:ext uri="{BB962C8B-B14F-4D97-AF65-F5344CB8AC3E}">
        <p14:creationId xmlns:p14="http://schemas.microsoft.com/office/powerpoint/2010/main" val="23138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CC79C36E-43F0-433E-C6C4-0384E095C1CB}"/>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4CA17B5B-6C34-4B33-847F-7CE7E1E2EEC5}"/>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0" name="Straight Connector 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D810EB-3479-449D-9F75-388A2ACC46F3}"/>
              </a:ext>
            </a:extLst>
          </p:cNvPr>
          <p:cNvSpPr>
            <a:spLocks noGrp="1"/>
          </p:cNvSpPr>
          <p:nvPr>
            <p:ph idx="1"/>
          </p:nvPr>
        </p:nvSpPr>
        <p:spPr>
          <a:xfrm>
            <a:off x="1024128" y="2286000"/>
            <a:ext cx="9720073" cy="4023360"/>
          </a:xfrm>
        </p:spPr>
        <p:txBody>
          <a:bodyPr>
            <a:normAutofit/>
          </a:bodyPr>
          <a:lstStyle/>
          <a:p>
            <a:r>
              <a:rPr lang="en-US" dirty="0"/>
              <a:t>Describe how a credit protection seller’s position is similar to that of an underlying cash bond investment.</a:t>
            </a:r>
          </a:p>
        </p:txBody>
      </p:sp>
    </p:spTree>
    <p:extLst>
      <p:ext uri="{BB962C8B-B14F-4D97-AF65-F5344CB8AC3E}">
        <p14:creationId xmlns:p14="http://schemas.microsoft.com/office/powerpoint/2010/main" val="15466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5FAA-D3FA-4F1A-A02C-B784649F87C0}"/>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13F03F16-5ABE-42DD-82E6-746767ED24A7}"/>
              </a:ext>
            </a:extLst>
          </p:cNvPr>
          <p:cNvSpPr>
            <a:spLocks noGrp="1"/>
          </p:cNvSpPr>
          <p:nvPr>
            <p:ph idx="1"/>
          </p:nvPr>
        </p:nvSpPr>
        <p:spPr/>
        <p:txBody>
          <a:bodyPr/>
          <a:lstStyle/>
          <a:p>
            <a:r>
              <a:rPr lang="en-US" sz="2400" dirty="0"/>
              <a:t>The forward, futures, or swap </a:t>
            </a:r>
            <a:r>
              <a:rPr lang="en-US" sz="2400" dirty="0">
                <a:solidFill>
                  <a:srgbClr val="FF0000"/>
                </a:solidFill>
              </a:rPr>
              <a:t>pricing</a:t>
            </a:r>
            <a:r>
              <a:rPr lang="en-US" sz="2400" dirty="0"/>
              <a:t> is a concept that represents the fixed</a:t>
            </a:r>
          </a:p>
          <a:p>
            <a:r>
              <a:rPr lang="en-US" sz="2400" dirty="0"/>
              <a:t>price or rate at which the underlying will be purchased at a later date.</a:t>
            </a:r>
          </a:p>
          <a:p>
            <a:r>
              <a:rPr lang="en-US" sz="2000" dirty="0">
                <a:solidFill>
                  <a:srgbClr val="FF0000"/>
                </a:solidFill>
              </a:rPr>
              <a:t>Opportunity cost </a:t>
            </a:r>
            <a:r>
              <a:rPr lang="en-US" sz="2000" dirty="0"/>
              <a:t>(risk-free interest rate, r)</a:t>
            </a:r>
          </a:p>
          <a:p>
            <a:r>
              <a:rPr lang="en-US" sz="2000" dirty="0">
                <a:solidFill>
                  <a:srgbClr val="FF0000"/>
                </a:solidFill>
              </a:rPr>
              <a:t>Other costs of ownership </a:t>
            </a:r>
            <a:r>
              <a:rPr lang="en-US" sz="2000" dirty="0"/>
              <a:t>(C):Owners of some underlying assets, such as physical commodities, must incur storage, transportation, insurance, and/or spoilage costs.</a:t>
            </a:r>
          </a:p>
          <a:p>
            <a:r>
              <a:rPr lang="en-US" sz="2000" dirty="0">
                <a:solidFill>
                  <a:srgbClr val="FF0000"/>
                </a:solidFill>
              </a:rPr>
              <a:t>Benefits of ownership </a:t>
            </a:r>
            <a:r>
              <a:rPr lang="en-US" sz="2000" dirty="0"/>
              <a:t>(B):Stock dividends or bond coupons are examples of cash flow benefits.</a:t>
            </a:r>
          </a:p>
        </p:txBody>
      </p:sp>
    </p:spTree>
    <p:extLst>
      <p:ext uri="{BB962C8B-B14F-4D97-AF65-F5344CB8AC3E}">
        <p14:creationId xmlns:p14="http://schemas.microsoft.com/office/powerpoint/2010/main" val="416700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C16-4213-4A27-BDBB-D9570CE80D4D}"/>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D3A0DF5E-F7E1-491C-9550-A5CA7813EC43}"/>
              </a:ext>
            </a:extLst>
          </p:cNvPr>
          <p:cNvSpPr>
            <a:spLocks noGrp="1"/>
          </p:cNvSpPr>
          <p:nvPr>
            <p:ph idx="1"/>
          </p:nvPr>
        </p:nvSpPr>
        <p:spPr/>
        <p:txBody>
          <a:bodyPr>
            <a:normAutofit fontScale="92500" lnSpcReduction="10000"/>
          </a:bodyPr>
          <a:lstStyle/>
          <a:p>
            <a:pPr marL="0" indent="0">
              <a:buNone/>
            </a:pPr>
            <a:r>
              <a:rPr lang="en-US" sz="2400" dirty="0"/>
              <a:t>For underlying assets with ownership benefits or benefit (B) or costs (C) expressed as a known amount in present value terms at t = 0—shown as PV()</a:t>
            </a:r>
            <a:r>
              <a:rPr lang="en-US" sz="2400" baseline="-25000" dirty="0"/>
              <a:t>0</a:t>
            </a:r>
            <a:r>
              <a:rPr lang="en-US" sz="2400" dirty="0"/>
              <a:t>—the relationship between spot and forward prices in </a:t>
            </a:r>
            <a:r>
              <a:rPr lang="en-US" sz="2400" dirty="0">
                <a:solidFill>
                  <a:srgbClr val="FF0000"/>
                </a:solidFill>
              </a:rPr>
              <a:t>discrete</a:t>
            </a:r>
            <a:r>
              <a:rPr lang="en-US" sz="2400" dirty="0"/>
              <a:t> </a:t>
            </a:r>
            <a:r>
              <a:rPr lang="en-US" sz="2400" dirty="0">
                <a:solidFill>
                  <a:srgbClr val="FF0000"/>
                </a:solidFill>
              </a:rPr>
              <a:t>compounding</a:t>
            </a:r>
            <a:r>
              <a:rPr lang="en-US" sz="2400" dirty="0"/>
              <a:t> terms can be shown as </a:t>
            </a:r>
          </a:p>
          <a:p>
            <a:pPr marL="0" indent="0">
              <a:buNone/>
            </a:pPr>
            <a:r>
              <a:rPr lang="en-US" sz="3000" b="1" dirty="0">
                <a:solidFill>
                  <a:srgbClr val="FF0000"/>
                </a:solidFill>
              </a:rPr>
              <a:t>F</a:t>
            </a:r>
            <a:r>
              <a:rPr lang="en-US" sz="3000" b="1" baseline="-25000" dirty="0">
                <a:solidFill>
                  <a:srgbClr val="FF0000"/>
                </a:solidFill>
              </a:rPr>
              <a:t>T</a:t>
            </a:r>
            <a:r>
              <a:rPr lang="en-US" sz="3000" b="1" dirty="0">
                <a:solidFill>
                  <a:srgbClr val="FF0000"/>
                </a:solidFill>
              </a:rPr>
              <a:t>=S</a:t>
            </a:r>
            <a:r>
              <a:rPr lang="en-US" sz="3000" b="1" baseline="-25000" dirty="0">
                <a:solidFill>
                  <a:srgbClr val="FF0000"/>
                </a:solidFill>
              </a:rPr>
              <a:t>0</a:t>
            </a:r>
            <a:r>
              <a:rPr lang="en-US" sz="3000" b="1" dirty="0">
                <a:solidFill>
                  <a:srgbClr val="FF0000"/>
                </a:solidFill>
              </a:rPr>
              <a:t>*(1+r)</a:t>
            </a:r>
            <a:r>
              <a:rPr lang="en-US" sz="3000" b="1" baseline="30000" dirty="0">
                <a:solidFill>
                  <a:srgbClr val="FF0000"/>
                </a:solidFill>
              </a:rPr>
              <a:t>T</a:t>
            </a:r>
            <a:endParaRPr lang="en-US" sz="3000" dirty="0"/>
          </a:p>
          <a:p>
            <a:pPr marL="0" indent="0">
              <a:buNone/>
            </a:pPr>
            <a:r>
              <a:rPr lang="en-US" sz="3000" b="1" dirty="0">
                <a:solidFill>
                  <a:srgbClr val="FF0000"/>
                </a:solidFill>
              </a:rPr>
              <a:t>F</a:t>
            </a:r>
            <a:r>
              <a:rPr lang="en-US" sz="3000" b="1" baseline="-25000" dirty="0">
                <a:solidFill>
                  <a:srgbClr val="FF0000"/>
                </a:solidFill>
              </a:rPr>
              <a:t>T</a:t>
            </a:r>
            <a:r>
              <a:rPr lang="en-US" sz="3000" b="1" dirty="0">
                <a:solidFill>
                  <a:srgbClr val="FF0000"/>
                </a:solidFill>
              </a:rPr>
              <a:t>=(S</a:t>
            </a:r>
            <a:r>
              <a:rPr lang="en-US" sz="3000" b="1" baseline="-25000" dirty="0">
                <a:solidFill>
                  <a:srgbClr val="FF0000"/>
                </a:solidFill>
              </a:rPr>
              <a:t>0</a:t>
            </a:r>
            <a:r>
              <a:rPr lang="en-US" sz="3000" b="1" dirty="0">
                <a:solidFill>
                  <a:srgbClr val="FF0000"/>
                </a:solidFill>
              </a:rPr>
              <a:t>+PVC</a:t>
            </a:r>
            <a:r>
              <a:rPr lang="en-US" sz="3000" b="1" baseline="-25000" dirty="0">
                <a:solidFill>
                  <a:srgbClr val="FF0000"/>
                </a:solidFill>
              </a:rPr>
              <a:t>0</a:t>
            </a:r>
            <a:r>
              <a:rPr lang="en-US" sz="3000" b="1" dirty="0">
                <a:solidFill>
                  <a:srgbClr val="FF0000"/>
                </a:solidFill>
              </a:rPr>
              <a:t>-PVB</a:t>
            </a:r>
            <a:r>
              <a:rPr lang="en-US" sz="3000" b="1" baseline="-25000" dirty="0">
                <a:solidFill>
                  <a:srgbClr val="FF0000"/>
                </a:solidFill>
              </a:rPr>
              <a:t>0</a:t>
            </a:r>
            <a:r>
              <a:rPr lang="en-US" sz="3000" b="1" dirty="0">
                <a:solidFill>
                  <a:srgbClr val="FF0000"/>
                </a:solidFill>
              </a:rPr>
              <a:t>)*(1+r)</a:t>
            </a:r>
            <a:r>
              <a:rPr lang="en-US" sz="3000" b="1" baseline="30000" dirty="0">
                <a:solidFill>
                  <a:srgbClr val="FF0000"/>
                </a:solidFill>
              </a:rPr>
              <a:t>T</a:t>
            </a:r>
          </a:p>
          <a:p>
            <a:pPr marL="0" indent="0">
              <a:buNone/>
            </a:pPr>
            <a:r>
              <a:rPr lang="en-US" sz="2400" dirty="0"/>
              <a:t>For benefit (B) and cost (c) expressed as rates of return, the relationship between spot and forward prices under </a:t>
            </a:r>
            <a:r>
              <a:rPr lang="en-US" sz="2400" dirty="0">
                <a:solidFill>
                  <a:srgbClr val="FF0000"/>
                </a:solidFill>
              </a:rPr>
              <a:t>continuous</a:t>
            </a:r>
            <a:r>
              <a:rPr lang="en-US" sz="2400" dirty="0"/>
              <a:t> </a:t>
            </a:r>
            <a:r>
              <a:rPr lang="en-US" sz="2400" dirty="0">
                <a:solidFill>
                  <a:srgbClr val="FF0000"/>
                </a:solidFill>
              </a:rPr>
              <a:t>compounding</a:t>
            </a:r>
            <a:r>
              <a:rPr lang="en-US" sz="2400" dirty="0"/>
              <a:t> is</a:t>
            </a:r>
          </a:p>
          <a:p>
            <a:pPr marL="0" indent="0">
              <a:buNone/>
            </a:pPr>
            <a:r>
              <a:rPr lang="en-US" sz="3000" b="1" dirty="0">
                <a:solidFill>
                  <a:srgbClr val="FF0000"/>
                </a:solidFill>
              </a:rPr>
              <a:t>F</a:t>
            </a:r>
            <a:r>
              <a:rPr lang="en-US" sz="3000" b="1" baseline="-25000" dirty="0">
                <a:solidFill>
                  <a:srgbClr val="FF0000"/>
                </a:solidFill>
              </a:rPr>
              <a:t>T</a:t>
            </a:r>
            <a:r>
              <a:rPr lang="en-US" sz="3000" b="1" dirty="0">
                <a:solidFill>
                  <a:srgbClr val="FF0000"/>
                </a:solidFill>
              </a:rPr>
              <a:t>=S</a:t>
            </a:r>
            <a:r>
              <a:rPr lang="en-US" sz="3000" b="1" baseline="-25000" dirty="0">
                <a:solidFill>
                  <a:srgbClr val="FF0000"/>
                </a:solidFill>
              </a:rPr>
              <a:t>0*</a:t>
            </a:r>
            <a:r>
              <a:rPr lang="en-US" altLang="zh-CN" sz="3000" b="1" dirty="0" err="1">
                <a:solidFill>
                  <a:srgbClr val="FF0000"/>
                </a:solidFill>
              </a:rPr>
              <a:t>e</a:t>
            </a:r>
            <a:r>
              <a:rPr lang="en-US" altLang="zh-CN" sz="3000" b="1" baseline="30000" dirty="0" err="1">
                <a:solidFill>
                  <a:srgbClr val="FF0000"/>
                </a:solidFill>
              </a:rPr>
              <a:t>r</a:t>
            </a:r>
            <a:r>
              <a:rPr lang="en-US" altLang="zh-CN" sz="3000" b="1" baseline="30000" dirty="0">
                <a:solidFill>
                  <a:srgbClr val="FF0000"/>
                </a:solidFill>
              </a:rPr>
              <a:t>*T</a:t>
            </a:r>
            <a:endParaRPr lang="en-US" sz="3000" b="1" dirty="0">
              <a:solidFill>
                <a:srgbClr val="FF0000"/>
              </a:solidFill>
            </a:endParaRPr>
          </a:p>
          <a:p>
            <a:pPr marL="0" indent="0">
              <a:buNone/>
            </a:pPr>
            <a:r>
              <a:rPr lang="en-US" sz="3000" b="1" dirty="0">
                <a:solidFill>
                  <a:srgbClr val="FF0000"/>
                </a:solidFill>
              </a:rPr>
              <a:t>F</a:t>
            </a:r>
            <a:r>
              <a:rPr lang="en-US" sz="3000" b="1" baseline="-25000" dirty="0">
                <a:solidFill>
                  <a:srgbClr val="FF0000"/>
                </a:solidFill>
              </a:rPr>
              <a:t>T</a:t>
            </a:r>
            <a:r>
              <a:rPr lang="en-US" sz="3000" b="1" dirty="0">
                <a:solidFill>
                  <a:srgbClr val="FF0000"/>
                </a:solidFill>
              </a:rPr>
              <a:t>=S</a:t>
            </a:r>
            <a:r>
              <a:rPr lang="en-US" sz="3000" b="1" baseline="-25000" dirty="0">
                <a:solidFill>
                  <a:srgbClr val="FF0000"/>
                </a:solidFill>
              </a:rPr>
              <a:t>0*</a:t>
            </a:r>
            <a:r>
              <a:rPr lang="en-US" altLang="zh-CN" sz="3000" b="1" dirty="0">
                <a:solidFill>
                  <a:srgbClr val="FF0000"/>
                </a:solidFill>
              </a:rPr>
              <a:t>e</a:t>
            </a:r>
            <a:r>
              <a:rPr lang="en-US" altLang="zh-CN" sz="3000" b="1" baseline="30000" dirty="0">
                <a:solidFill>
                  <a:srgbClr val="FF0000"/>
                </a:solidFill>
              </a:rPr>
              <a:t>(</a:t>
            </a:r>
            <a:r>
              <a:rPr lang="en-US" altLang="zh-CN" sz="3000" b="1" baseline="30000" dirty="0" err="1">
                <a:solidFill>
                  <a:srgbClr val="FF0000"/>
                </a:solidFill>
              </a:rPr>
              <a:t>r+C-B</a:t>
            </a:r>
            <a:r>
              <a:rPr lang="en-US" altLang="zh-CN" sz="3000" b="1" baseline="30000" dirty="0">
                <a:solidFill>
                  <a:srgbClr val="FF0000"/>
                </a:solidFill>
              </a:rPr>
              <a:t>)*T</a:t>
            </a:r>
            <a:endParaRPr lang="en-US" sz="3000" b="1" baseline="30000" dirty="0">
              <a:solidFill>
                <a:srgbClr val="FF0000"/>
              </a:solidFill>
            </a:endParaRPr>
          </a:p>
          <a:p>
            <a:endParaRPr lang="en-US" sz="2800" baseline="30000" dirty="0"/>
          </a:p>
          <a:p>
            <a:endParaRPr lang="en-US" dirty="0"/>
          </a:p>
        </p:txBody>
      </p:sp>
    </p:spTree>
    <p:extLst>
      <p:ext uri="{BB962C8B-B14F-4D97-AF65-F5344CB8AC3E}">
        <p14:creationId xmlns:p14="http://schemas.microsoft.com/office/powerpoint/2010/main" val="13925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7C5-1409-4652-982C-BEBCE05D0C6A}"/>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2382C205-E5EB-43B1-BFE0-8A144C13B6E0}"/>
              </a:ext>
            </a:extLst>
          </p:cNvPr>
          <p:cNvSpPr>
            <a:spLocks noGrp="1"/>
          </p:cNvSpPr>
          <p:nvPr>
            <p:ph idx="1"/>
          </p:nvPr>
        </p:nvSpPr>
        <p:spPr/>
        <p:txBody>
          <a:bodyPr>
            <a:normAutofit/>
          </a:bodyPr>
          <a:lstStyle/>
          <a:p>
            <a:r>
              <a:rPr lang="en-US" dirty="0"/>
              <a:t>1.Assume </a:t>
            </a:r>
            <a:r>
              <a:rPr lang="en-US" dirty="0" err="1"/>
              <a:t>Hightest</a:t>
            </a:r>
            <a:r>
              <a:rPr lang="en-US" dirty="0"/>
              <a: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a:p>
            <a:r>
              <a:rPr lang="en-US" dirty="0"/>
              <a:t>2.The </a:t>
            </a:r>
            <a:r>
              <a:rPr lang="en-US" dirty="0" err="1"/>
              <a:t>Viswan</a:t>
            </a:r>
            <a:r>
              <a:rPr lang="en-US" dirty="0"/>
              <a:t>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a:p>
            <a:endParaRPr lang="en-US" dirty="0"/>
          </a:p>
        </p:txBody>
      </p:sp>
    </p:spTree>
    <p:extLst>
      <p:ext uri="{BB962C8B-B14F-4D97-AF65-F5344CB8AC3E}">
        <p14:creationId xmlns:p14="http://schemas.microsoft.com/office/powerpoint/2010/main" val="294685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8C88-C1E0-463B-A933-FD379FF1EB09}"/>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ACD318D9-D4F9-452E-9111-0D565BD2631C}"/>
              </a:ext>
            </a:extLst>
          </p:cNvPr>
          <p:cNvSpPr>
            <a:spLocks noGrp="1"/>
          </p:cNvSpPr>
          <p:nvPr>
            <p:ph idx="1"/>
          </p:nvPr>
        </p:nvSpPr>
        <p:spPr/>
        <p:txBody>
          <a:bodyPr/>
          <a:lstStyle/>
          <a:p>
            <a:r>
              <a:rPr lang="en-US" dirty="0"/>
              <a:t>USD/EUR,</a:t>
            </a:r>
            <a:r>
              <a:rPr lang="zh-CN" altLang="en-US" dirty="0"/>
              <a:t> </a:t>
            </a:r>
            <a:r>
              <a:rPr lang="en-US" altLang="zh-CN" dirty="0"/>
              <a:t>fc/dc, price currency/base currency                  USD/EUR=1.2 USD1.2=EUR1</a:t>
            </a:r>
          </a:p>
          <a:p>
            <a:r>
              <a:rPr lang="en-US" dirty="0"/>
              <a:t>A long FX forward position involves the purchase of the base currency and the sale</a:t>
            </a:r>
          </a:p>
          <a:p>
            <a:r>
              <a:rPr lang="en-US" dirty="0"/>
              <a:t>of the price currency.</a:t>
            </a:r>
          </a:p>
          <a:p>
            <a:r>
              <a:rPr lang="en-US" sz="2800" b="1" dirty="0">
                <a:solidFill>
                  <a:srgbClr val="FF0000"/>
                </a:solidFill>
              </a:rPr>
              <a:t>F</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(T)=S</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*e</a:t>
            </a:r>
            <a:r>
              <a:rPr lang="en-US" sz="2800" b="1" baseline="30000" dirty="0">
                <a:solidFill>
                  <a:srgbClr val="FF0000"/>
                </a:solidFill>
              </a:rPr>
              <a:t>(r</a:t>
            </a:r>
            <a:r>
              <a:rPr lang="en-US" sz="2800" b="1" baseline="-25000" dirty="0">
                <a:solidFill>
                  <a:srgbClr val="FF0000"/>
                </a:solidFill>
              </a:rPr>
              <a:t>f</a:t>
            </a:r>
            <a:r>
              <a:rPr lang="en-US" sz="2800" b="1" baseline="30000" dirty="0">
                <a:solidFill>
                  <a:srgbClr val="FF0000"/>
                </a:solidFill>
              </a:rPr>
              <a:t>-r</a:t>
            </a:r>
            <a:r>
              <a:rPr lang="en-US" sz="2800" b="1" baseline="-25000" dirty="0">
                <a:solidFill>
                  <a:srgbClr val="FF0000"/>
                </a:solidFill>
              </a:rPr>
              <a:t>d</a:t>
            </a:r>
            <a:r>
              <a:rPr lang="en-US" sz="2800" b="1" baseline="30000" dirty="0">
                <a:solidFill>
                  <a:srgbClr val="FF0000"/>
                </a:solidFill>
              </a:rPr>
              <a:t>)T</a:t>
            </a:r>
          </a:p>
        </p:txBody>
      </p:sp>
      <p:pic>
        <p:nvPicPr>
          <p:cNvPr id="5" name="Picture 4">
            <a:extLst>
              <a:ext uri="{FF2B5EF4-FFF2-40B4-BE49-F238E27FC236}">
                <a16:creationId xmlns:a16="http://schemas.microsoft.com/office/drawing/2014/main" id="{1B4BDE04-8592-4349-8C26-C5A41BAF6FAA}"/>
              </a:ext>
            </a:extLst>
          </p:cNvPr>
          <p:cNvPicPr>
            <a:picLocks noChangeAspect="1"/>
          </p:cNvPicPr>
          <p:nvPr/>
        </p:nvPicPr>
        <p:blipFill>
          <a:blip r:embed="rId2"/>
          <a:stretch>
            <a:fillRect/>
          </a:stretch>
        </p:blipFill>
        <p:spPr>
          <a:xfrm>
            <a:off x="1136821" y="4444611"/>
            <a:ext cx="6433316" cy="1828173"/>
          </a:xfrm>
          <a:prstGeom prst="rect">
            <a:avLst/>
          </a:prstGeom>
        </p:spPr>
      </p:pic>
    </p:spTree>
    <p:extLst>
      <p:ext uri="{BB962C8B-B14F-4D97-AF65-F5344CB8AC3E}">
        <p14:creationId xmlns:p14="http://schemas.microsoft.com/office/powerpoint/2010/main" val="234264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67E-1ADA-4B4D-B88C-791820C4743B}"/>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D7CB2FB7-2741-41B6-B209-0C9D74B5EBAF}"/>
              </a:ext>
            </a:extLst>
          </p:cNvPr>
          <p:cNvSpPr>
            <a:spLocks noGrp="1"/>
          </p:cNvSpPr>
          <p:nvPr>
            <p:ph idx="1"/>
          </p:nvPr>
        </p:nvSpPr>
        <p:spPr/>
        <p:txBody>
          <a:bodyPr/>
          <a:lstStyle/>
          <a:p>
            <a:r>
              <a:rPr lang="en-US" dirty="0"/>
              <a:t>Assume the current AUD/USD spot price is 1.3335. The Australian dollar is the price currency or foreign currency, and the US dollar is the base or domestic currency (AUD1.3335 = USD1). The six-month Australian dollar risk-free rate is 0.05%, and the six-month US dollar risk-free rate is 0.20%.</a:t>
            </a:r>
          </a:p>
        </p:txBody>
      </p:sp>
    </p:spTree>
    <p:extLst>
      <p:ext uri="{BB962C8B-B14F-4D97-AF65-F5344CB8AC3E}">
        <p14:creationId xmlns:p14="http://schemas.microsoft.com/office/powerpoint/2010/main" val="346483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F053-FED7-48E2-A00B-BBB5E8B473DC}"/>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A74D2138-8CC3-4F9F-9181-583CABEC6842}"/>
              </a:ext>
            </a:extLst>
          </p:cNvPr>
          <p:cNvSpPr>
            <a:spLocks noGrp="1"/>
          </p:cNvSpPr>
          <p:nvPr>
            <p:ph idx="1"/>
          </p:nvPr>
        </p:nvSpPr>
        <p:spPr/>
        <p:txBody>
          <a:bodyPr>
            <a:normAutofit/>
          </a:bodyPr>
          <a:lstStyle/>
          <a:p>
            <a:r>
              <a:rPr lang="en-US" sz="2400" dirty="0"/>
              <a:t>This mark-to-market value of a contract reflects the change in the underlying price and other factors that would result in a gain or loss to a counterparty if the forward contract were to be settled immediately.</a:t>
            </a:r>
          </a:p>
          <a:p>
            <a:r>
              <a:rPr lang="en-US" sz="2000" dirty="0"/>
              <a:t>Pricing and Valuation of Forward Contracts </a:t>
            </a:r>
            <a:r>
              <a:rPr lang="en-US" sz="2000" dirty="0">
                <a:solidFill>
                  <a:srgbClr val="FF0000"/>
                </a:solidFill>
              </a:rPr>
              <a:t>at</a:t>
            </a:r>
            <a:r>
              <a:rPr lang="en-US" sz="2000" dirty="0"/>
              <a:t> </a:t>
            </a:r>
            <a:r>
              <a:rPr lang="en-US" sz="2000" dirty="0">
                <a:solidFill>
                  <a:srgbClr val="FF0000"/>
                </a:solidFill>
              </a:rPr>
              <a:t>Initiation:</a:t>
            </a:r>
          </a:p>
          <a:p>
            <a:r>
              <a:rPr lang="en-US" sz="2800" dirty="0">
                <a:solidFill>
                  <a:srgbClr val="FF0000"/>
                </a:solidFill>
              </a:rPr>
              <a:t>V</a:t>
            </a:r>
            <a:r>
              <a:rPr lang="en-US" sz="2800" baseline="-25000" dirty="0">
                <a:solidFill>
                  <a:srgbClr val="FF0000"/>
                </a:solidFill>
              </a:rPr>
              <a:t>0</a:t>
            </a:r>
            <a:r>
              <a:rPr lang="en-US" sz="2800" dirty="0">
                <a:solidFill>
                  <a:srgbClr val="FF0000"/>
                </a:solidFill>
              </a:rPr>
              <a:t>(T) = 0</a:t>
            </a:r>
          </a:p>
          <a:p>
            <a:r>
              <a:rPr lang="en-US" sz="2000" dirty="0"/>
              <a:t>Pricing and Valuation of Forward Contracts </a:t>
            </a:r>
            <a:r>
              <a:rPr lang="en-US" sz="2000" dirty="0">
                <a:solidFill>
                  <a:srgbClr val="FF0000"/>
                </a:solidFill>
              </a:rPr>
              <a:t>at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S</a:t>
            </a:r>
            <a:r>
              <a:rPr lang="en-US" sz="2800" baseline="-25000" dirty="0">
                <a:solidFill>
                  <a:srgbClr val="FF0000"/>
                </a:solidFill>
              </a:rPr>
              <a:t>T</a:t>
            </a:r>
            <a:r>
              <a:rPr lang="en-US" sz="2800" dirty="0">
                <a:solidFill>
                  <a:srgbClr val="FF0000"/>
                </a:solidFill>
              </a:rPr>
              <a:t> − F</a:t>
            </a:r>
            <a:r>
              <a:rPr lang="en-US" sz="2800" baseline="-25000" dirty="0">
                <a:solidFill>
                  <a:srgbClr val="FF0000"/>
                </a:solidFill>
              </a:rPr>
              <a:t>0</a:t>
            </a:r>
            <a:r>
              <a:rPr lang="en-US" sz="2800" dirty="0">
                <a:solidFill>
                  <a:srgbClr val="FF0000"/>
                </a:solidFill>
              </a:rPr>
              <a:t>(T)</a:t>
            </a:r>
          </a:p>
          <a:p>
            <a:endParaRPr lang="en-US" sz="2800"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7007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859F-1B7B-4EF2-B38C-4347693C57A0}"/>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087072C0-88A0-4004-90A9-A48EFC192439}"/>
              </a:ext>
            </a:extLst>
          </p:cNvPr>
          <p:cNvSpPr>
            <a:spLocks noGrp="1"/>
          </p:cNvSpPr>
          <p:nvPr>
            <p:ph idx="1"/>
          </p:nvPr>
        </p:nvSpPr>
        <p:spPr/>
        <p:txBody>
          <a:bodyPr>
            <a:normAutofit/>
          </a:bodyPr>
          <a:lstStyle/>
          <a:p>
            <a:r>
              <a:rPr lang="en-US" sz="2400" dirty="0"/>
              <a:t>The mark-to-market value of a contract </a:t>
            </a:r>
            <a:r>
              <a:rPr lang="en-US" sz="2400" dirty="0">
                <a:solidFill>
                  <a:srgbClr val="FF0000"/>
                </a:solidFill>
              </a:rPr>
              <a:t>at any point in time from inception to maturity, Vt(T), </a:t>
            </a:r>
            <a:r>
              <a:rPr lang="en-US" sz="2400" dirty="0"/>
              <a:t>reflects the relationship between the current spot price at time t (St) and the present value of the forward price at time t discounted at the </a:t>
            </a:r>
            <a:r>
              <a:rPr lang="en-US" sz="2400" dirty="0">
                <a:solidFill>
                  <a:srgbClr val="FF0000"/>
                </a:solidFill>
              </a:rPr>
              <a:t>current risk-free rate</a:t>
            </a:r>
            <a:r>
              <a:rPr lang="en-US" sz="2400" dirty="0"/>
              <a:t>.</a:t>
            </a:r>
          </a:p>
          <a:p>
            <a:r>
              <a:rPr lang="en-US" sz="2400" dirty="0"/>
              <a:t>Pricing and Valuation of Forward Contracts during the Life of the Contract: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Pricing and Valuation of Forward Contracts with Additional Costs or Benefit: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–PVB</a:t>
            </a:r>
            <a:r>
              <a:rPr lang="en-US" sz="2400" baseline="-25000" dirty="0">
                <a:solidFill>
                  <a:srgbClr val="FF0000"/>
                </a:solidFill>
              </a:rPr>
              <a:t>t</a:t>
            </a:r>
            <a:r>
              <a:rPr lang="en-US" sz="2400" dirty="0">
                <a:solidFill>
                  <a:srgbClr val="FF0000"/>
                </a:solidFill>
              </a:rPr>
              <a:t>+ PVC</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3200" baseline="30000" dirty="0"/>
          </a:p>
        </p:txBody>
      </p:sp>
    </p:spTree>
    <p:extLst>
      <p:ext uri="{BB962C8B-B14F-4D97-AF65-F5344CB8AC3E}">
        <p14:creationId xmlns:p14="http://schemas.microsoft.com/office/powerpoint/2010/main" val="371048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F79F-38A7-422A-AA21-0F6DC9F09FC3}"/>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F2FB3E75-1B4A-4CC9-944D-FE1440DD3CC0}"/>
              </a:ext>
            </a:extLst>
          </p:cNvPr>
          <p:cNvSpPr>
            <a:spLocks noGrp="1"/>
          </p:cNvSpPr>
          <p:nvPr>
            <p:ph idx="1"/>
          </p:nvPr>
        </p:nvSpPr>
        <p:spPr/>
        <p:txBody>
          <a:bodyPr/>
          <a:lstStyle/>
          <a:p>
            <a:r>
              <a:rPr lang="en-US" dirty="0"/>
              <a:t>VFO enters into a six-month forward contract with a financial intermediary to sell </a:t>
            </a:r>
            <a:r>
              <a:rPr lang="en-US" dirty="0" err="1"/>
              <a:t>Biomian</a:t>
            </a:r>
            <a:r>
              <a:rPr lang="en-US" dirty="0"/>
              <a:t> shares at F0(T) = INR300.84 per share. The spot price at t = 0 is INR295 per share and the risk-free rate is 4%.</a:t>
            </a:r>
          </a:p>
          <a:p>
            <a:r>
              <a:rPr lang="en-US" dirty="0"/>
              <a:t>1. Calculate the forward contract MTM from VFO’s perspective in three months (t = 0.25) if </a:t>
            </a:r>
            <a:r>
              <a:rPr lang="en-US" dirty="0" err="1"/>
              <a:t>Biomian’s</a:t>
            </a:r>
            <a:r>
              <a:rPr lang="en-US" dirty="0"/>
              <a:t> spot price (St) falls to INR285 per share.</a:t>
            </a:r>
          </a:p>
          <a:p>
            <a:r>
              <a:rPr lang="en-US" dirty="0"/>
              <a:t>2. Show the forward contract MTM from VFO’s perspective in Question (1) if the risk-free rate doubles from 4% to 8%, and interpret the results.</a:t>
            </a:r>
          </a:p>
        </p:txBody>
      </p:sp>
    </p:spTree>
    <p:extLst>
      <p:ext uri="{BB962C8B-B14F-4D97-AF65-F5344CB8AC3E}">
        <p14:creationId xmlns:p14="http://schemas.microsoft.com/office/powerpoint/2010/main" val="1948890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4B43-E25A-46B5-92AE-1702C1D940B9}"/>
              </a:ext>
            </a:extLst>
          </p:cNvPr>
          <p:cNvSpPr>
            <a:spLocks noGrp="1"/>
          </p:cNvSpPr>
          <p:nvPr>
            <p:ph type="title"/>
          </p:nvPr>
        </p:nvSpPr>
        <p:spPr/>
        <p:txBody>
          <a:bodyPr>
            <a:normAutofit/>
          </a:bodyPr>
          <a:lstStyle/>
          <a:p>
            <a:r>
              <a:rPr lang="en-US" sz="4000" dirty="0"/>
              <a:t>Pricing and valuation of forward</a:t>
            </a:r>
          </a:p>
        </p:txBody>
      </p:sp>
      <p:sp>
        <p:nvSpPr>
          <p:cNvPr id="3" name="Content Placeholder 2">
            <a:extLst>
              <a:ext uri="{FF2B5EF4-FFF2-40B4-BE49-F238E27FC236}">
                <a16:creationId xmlns:a16="http://schemas.microsoft.com/office/drawing/2014/main" id="{B91C6A0F-B006-463D-BFE1-E1169E836FA1}"/>
              </a:ext>
            </a:extLst>
          </p:cNvPr>
          <p:cNvSpPr>
            <a:spLocks noGrp="1"/>
          </p:cNvSpPr>
          <p:nvPr>
            <p:ph idx="1"/>
          </p:nvPr>
        </p:nvSpPr>
        <p:spPr/>
        <p:txBody>
          <a:bodyPr/>
          <a:lstStyle/>
          <a:p>
            <a:r>
              <a:rPr lang="en-US" dirty="0" err="1"/>
              <a:t>Hightest</a:t>
            </a:r>
            <a:r>
              <a:rPr lang="en-US" dirty="0"/>
              <a:t> Capital agreed to deliver 1,000 Unilever (UL) shares to a financial intermediary in six months under a forward contract at a price of EUR 50,631.10, or EUR 50.6311 per share. Unilever pays a quarterly dividend of EUR 0.30 three months after contract inception and at time T, and the risk-free rate (r) is 5%. Calculate the forward contract breakeven price, St, where Vt(T) = MTM = 0 four months after contract inception if the risk-free rate, r, remains unchanged at 5%.</a:t>
            </a:r>
          </a:p>
        </p:txBody>
      </p:sp>
    </p:spTree>
    <p:extLst>
      <p:ext uri="{BB962C8B-B14F-4D97-AF65-F5344CB8AC3E}">
        <p14:creationId xmlns:p14="http://schemas.microsoft.com/office/powerpoint/2010/main" val="391508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72B8-6634-407B-970A-02D4481182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207D9F-BCCF-4476-AE47-B89EDD5A18C7}"/>
              </a:ext>
            </a:extLst>
          </p:cNvPr>
          <p:cNvSpPr>
            <a:spLocks noGrp="1"/>
          </p:cNvSpPr>
          <p:nvPr>
            <p:ph idx="1"/>
          </p:nvPr>
        </p:nvSpPr>
        <p:spPr/>
        <p:txBody>
          <a:bodyPr/>
          <a:lstStyle/>
          <a:p>
            <a:r>
              <a:rPr lang="en-US" dirty="0"/>
              <a:t>At any given time t, the MTM value of the FX forward is the difference between the current spot FX price (</a:t>
            </a:r>
            <a:r>
              <a:rPr lang="en-US" dirty="0" err="1"/>
              <a:t>St,f</a:t>
            </a:r>
            <a:r>
              <a:rPr lang="en-US" dirty="0"/>
              <a:t>/d) and the present value of the forward price discounted by the current difference in risk-free rates (rf − rd) for the remaining period through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S</a:t>
            </a:r>
            <a:r>
              <a:rPr lang="en-US" sz="2800" baseline="-25000" dirty="0">
                <a:solidFill>
                  <a:srgbClr val="FF0000"/>
                </a:solidFill>
              </a:rPr>
              <a:t>t</a:t>
            </a:r>
            <a:r>
              <a:rPr lang="en-US" sz="2800" dirty="0">
                <a:solidFill>
                  <a:srgbClr val="FF0000"/>
                </a:solidFill>
              </a:rPr>
              <a:t>,</a:t>
            </a:r>
            <a:r>
              <a:rPr lang="en-US" sz="2800" baseline="-25000" dirty="0">
                <a:solidFill>
                  <a:srgbClr val="FF0000"/>
                </a:solidFill>
              </a:rPr>
              <a:t>f/d </a:t>
            </a:r>
            <a:r>
              <a:rPr lang="en-US" sz="2800" dirty="0">
                <a:solidFill>
                  <a:srgbClr val="FF0000"/>
                </a:solidFill>
              </a:rPr>
              <a:t>− F</a:t>
            </a:r>
            <a:r>
              <a:rPr lang="en-US" sz="2800" baseline="-25000" dirty="0">
                <a:solidFill>
                  <a:srgbClr val="FF0000"/>
                </a:solidFill>
              </a:rPr>
              <a:t>0</a:t>
            </a:r>
            <a:r>
              <a:rPr lang="en-US" sz="2800" dirty="0">
                <a:solidFill>
                  <a:srgbClr val="FF0000"/>
                </a:solidFill>
              </a:rPr>
              <a:t>,</a:t>
            </a:r>
            <a:r>
              <a:rPr lang="en-US" sz="2800" baseline="-25000" dirty="0">
                <a:solidFill>
                  <a:srgbClr val="FF0000"/>
                </a:solidFill>
              </a:rPr>
              <a:t>f/d</a:t>
            </a:r>
            <a:r>
              <a:rPr lang="en-US" sz="2800" dirty="0">
                <a:solidFill>
                  <a:srgbClr val="FF0000"/>
                </a:solidFill>
              </a:rPr>
              <a:t>(T)e</a:t>
            </a:r>
            <a:r>
              <a:rPr lang="en-US" sz="2800" baseline="30000" dirty="0">
                <a:solidFill>
                  <a:srgbClr val="FF0000"/>
                </a:solidFill>
              </a:rPr>
              <a:t>-(r</a:t>
            </a:r>
            <a:r>
              <a:rPr lang="en-US" sz="2800" baseline="-10000" dirty="0">
                <a:solidFill>
                  <a:srgbClr val="FF0000"/>
                </a:solidFill>
              </a:rPr>
              <a:t>f</a:t>
            </a:r>
            <a:r>
              <a:rPr lang="en-US" sz="2800" baseline="30000" dirty="0">
                <a:solidFill>
                  <a:srgbClr val="FF0000"/>
                </a:solidFill>
              </a:rPr>
              <a:t>–r</a:t>
            </a:r>
            <a:r>
              <a:rPr lang="en-US" sz="2800" baseline="-10000" dirty="0">
                <a:solidFill>
                  <a:srgbClr val="FF0000"/>
                </a:solidFill>
              </a:rPr>
              <a:t>d</a:t>
            </a:r>
            <a:r>
              <a:rPr lang="en-US" sz="2800" baseline="30000" dirty="0">
                <a:solidFill>
                  <a:srgbClr val="FF0000"/>
                </a:solidFill>
              </a:rPr>
              <a:t>)(T–t)</a:t>
            </a:r>
          </a:p>
          <a:p>
            <a:endParaRPr lang="en-US" dirty="0"/>
          </a:p>
        </p:txBody>
      </p:sp>
    </p:spTree>
    <p:extLst>
      <p:ext uri="{BB962C8B-B14F-4D97-AF65-F5344CB8AC3E}">
        <p14:creationId xmlns:p14="http://schemas.microsoft.com/office/powerpoint/2010/main" val="1404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051-E92F-4DAF-B538-3469CE9432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F1E216-6E55-49A1-95E8-427C2E800C48}"/>
              </a:ext>
            </a:extLst>
          </p:cNvPr>
          <p:cNvSpPr>
            <a:spLocks noGrp="1"/>
          </p:cNvSpPr>
          <p:nvPr>
            <p:ph idx="1"/>
          </p:nvPr>
        </p:nvSpPr>
        <p:spPr/>
        <p:txBody>
          <a:bodyPr/>
          <a:lstStyle/>
          <a:p>
            <a:r>
              <a:rPr lang="en-US" dirty="0"/>
              <a:t>Rook Point Investors LLC has entered into a long one-year USD/EUR forward contract. That is, it has agreed to purchase EUR1,000,000 in exchange for USD1,201,000 in one year. At time t = 0 when the contract is initiated, the USD/EUR spot exchange rate is 1.192 (i.e., USD1.192 = EUR1), the one-year USD risk-free rate is 0.50%, and the one-year EUR risk-free rate is −0.25%.</a:t>
            </a:r>
          </a:p>
          <a:p>
            <a:r>
              <a:rPr lang="en-US" dirty="0"/>
              <a:t>Describe the MTM impact on the FX forward contract from Rook Point’s perspective if the one-year USD risk-free rate instantaneously rises by 0.25% once the contract is initiated, with other details unchanged.</a:t>
            </a:r>
          </a:p>
        </p:txBody>
      </p:sp>
    </p:spTree>
    <p:extLst>
      <p:ext uri="{BB962C8B-B14F-4D97-AF65-F5344CB8AC3E}">
        <p14:creationId xmlns:p14="http://schemas.microsoft.com/office/powerpoint/2010/main" val="30036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66C-2F29-4F15-BB94-1890DFC49D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A9F40E-9C88-40CC-9E3A-5FF2BBCE18A7}"/>
              </a:ext>
            </a:extLst>
          </p:cNvPr>
          <p:cNvSpPr>
            <a:spLocks noGrp="1"/>
          </p:cNvSpPr>
          <p:nvPr>
            <p:ph idx="1"/>
          </p:nvPr>
        </p:nvSpPr>
        <p:spPr/>
        <p:txBody>
          <a:bodyPr/>
          <a:lstStyle/>
          <a:p>
            <a:r>
              <a:rPr lang="en-US" dirty="0"/>
              <a:t>Rook Point Investors LLC has entered into a short six-month FX forward contract. That is, Rook Point agrees to sell South African rand (ZAR) and buy EUR at a forward ZAR/EUR price of 17.2506 in six months. The ZAR/EUR spot price is 16.909, the six-month South African risk-free rate is 3.5%, and the six-month EUR risk-free rate is −0.5%. Describe the FX forward MTM impact from Rook Point’s perspective of an immediate appreciation in ZAR/EUR to 16.5 if other parameters are unchanged.</a:t>
            </a:r>
          </a:p>
        </p:txBody>
      </p:sp>
    </p:spTree>
    <p:extLst>
      <p:ext uri="{BB962C8B-B14F-4D97-AF65-F5344CB8AC3E}">
        <p14:creationId xmlns:p14="http://schemas.microsoft.com/office/powerpoint/2010/main" val="2530656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4360</TotalTime>
  <Words>5294</Words>
  <Application>Microsoft Office PowerPoint</Application>
  <PresentationFormat>Widescreen</PresentationFormat>
  <Paragraphs>513</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vt:lpstr>
      <vt:lpstr>Option Contracts</vt:lpstr>
      <vt:lpstr>Option Contracts Practices</vt:lpstr>
      <vt:lpstr>Forward commitment and contingent claim</vt:lpstr>
      <vt:lpstr>Forward commitment and contingent claim</vt:lpstr>
      <vt:lpstr>practices</vt:lpstr>
      <vt:lpstr>practices</vt:lpstr>
      <vt:lpstr>practices</vt:lpstr>
      <vt:lpstr>practices</vt:lpstr>
      <vt:lpstr>Credit Derivatives  </vt:lpstr>
      <vt:lpstr>Credit Derivatives</vt:lpstr>
      <vt:lpstr>Credit Derivatives</vt:lpstr>
      <vt:lpstr>Credit Derivatives</vt:lpstr>
      <vt:lpstr>practices</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PowerPoint Presentation</vt:lpstr>
      <vt:lpstr>PowerPoint Presentation</vt:lpstr>
      <vt:lpstr>PowerPoint Presentation</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37</cp:revision>
  <dcterms:created xsi:type="dcterms:W3CDTF">2022-07-30T00:39:30Z</dcterms:created>
  <dcterms:modified xsi:type="dcterms:W3CDTF">2022-08-05T09:20:18Z</dcterms:modified>
</cp:coreProperties>
</file>