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9"/>
    <p:restoredTop sz="94737"/>
  </p:normalViewPr>
  <p:slideViewPr>
    <p:cSldViewPr snapToGrid="0">
      <p:cViewPr varScale="1">
        <p:scale>
          <a:sx n="145" d="100"/>
          <a:sy n="145" d="100"/>
        </p:scale>
        <p:origin x="8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10/14/22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Source of repayment proceeds</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dirty="0">
                <a:solidFill>
                  <a:srgbClr val="FF0000"/>
                </a:solidFill>
              </a:rPr>
              <a:t>Asset or collateral backing</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a:t>1.The major advantage of issuing bonds through a special legal entity is:</a:t>
            </a:r>
          </a:p>
          <a:p>
            <a:pPr marL="342900" indent="-342900">
              <a:buFont typeface="+mj-lt"/>
              <a:buAutoNum type="alphaUcPeriod"/>
            </a:pPr>
            <a:r>
              <a:rPr lang="en-US" sz="2000" b="1">
                <a:latin typeface="MyriadPro"/>
              </a:rPr>
              <a:t>bankruptcy remoteness.</a:t>
            </a:r>
          </a:p>
          <a:p>
            <a:pPr marL="342900" indent="-342900">
              <a:buFont typeface="+mj-lt"/>
              <a:buAutoNum type="alphaUcPeriod"/>
            </a:pPr>
            <a:r>
              <a:rPr lang="en-US" sz="2000" b="1">
                <a:latin typeface="MyriadPro"/>
              </a:rPr>
              <a:t>beneficial tax treatments.</a:t>
            </a:r>
          </a:p>
          <a:p>
            <a:pPr marL="342900" indent="-342900">
              <a:buFont typeface="+mj-lt"/>
              <a:buAutoNum type="alphaUcPeriod"/>
            </a:pPr>
            <a:r>
              <a:rPr lang="en-US" sz="2000" b="1">
                <a:latin typeface="MyriadPro"/>
              </a:rPr>
              <a:t>greater liquidity and lower issuing costs.</a:t>
            </a:r>
          </a:p>
          <a:p>
            <a:pPr marL="0" indent="0">
              <a:buNone/>
            </a:pPr>
            <a:r>
              <a:rPr lang="en-US" sz="2000"/>
              <a:t>2.The category of bond most likely repaid from the repayment of previous loans made by the issuer is:</a:t>
            </a:r>
          </a:p>
          <a:p>
            <a:pPr marL="342900" indent="-342900">
              <a:buFont typeface="+mj-lt"/>
              <a:buAutoNum type="alphaUcPeriod"/>
            </a:pPr>
            <a:r>
              <a:rPr lang="en-US" sz="2000" b="1">
                <a:latin typeface="MyriadPro"/>
              </a:rPr>
              <a:t>sovereign bonds.</a:t>
            </a:r>
          </a:p>
          <a:p>
            <a:pPr marL="342900" indent="-342900">
              <a:buFont typeface="+mj-lt"/>
              <a:buAutoNum type="alphaUcPeriod"/>
            </a:pPr>
            <a:r>
              <a:rPr lang="en-US" sz="2000" b="1">
                <a:latin typeface="MyriadPro"/>
              </a:rPr>
              <a:t>supranational bonds.</a:t>
            </a:r>
          </a:p>
          <a:p>
            <a:pPr marL="342900" indent="-342900">
              <a:buFont typeface="+mj-lt"/>
              <a:buAutoNum type="alphaUcPeriod"/>
            </a:pPr>
            <a:r>
              <a:rPr lang="en-US" sz="2000" b="1">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a:t>3.The external credit enhancement that has the </a:t>
            </a:r>
            <a:r>
              <a:rPr lang="en-US" sz="2000" i="1"/>
              <a:t>least </a:t>
            </a:r>
            <a:r>
              <a:rPr lang="en-US" sz="2000"/>
              <a:t>amount of third-party risk is a:</a:t>
            </a:r>
          </a:p>
          <a:p>
            <a:pPr marL="342900" indent="-342900">
              <a:buFont typeface="+mj-lt"/>
              <a:buAutoNum type="alphaUcPeriod"/>
            </a:pPr>
            <a:r>
              <a:rPr lang="en-US" sz="2000" b="1">
                <a:latin typeface="MyriadPro"/>
              </a:rPr>
              <a:t>surety bond.</a:t>
            </a:r>
          </a:p>
          <a:p>
            <a:pPr marL="342900" indent="-342900">
              <a:buFont typeface="+mj-lt"/>
              <a:buAutoNum type="alphaUcPeriod"/>
            </a:pPr>
            <a:r>
              <a:rPr lang="en-US" sz="2000" b="1">
                <a:latin typeface="MyriadPro"/>
              </a:rPr>
              <a:t>letter of credit.</a:t>
            </a:r>
          </a:p>
          <a:p>
            <a:pPr marL="342900" indent="-342900">
              <a:buFont typeface="+mj-lt"/>
              <a:buAutoNum type="alphaUcPeriod"/>
            </a:pPr>
            <a:r>
              <a:rPr lang="en-US" sz="2000" b="1">
                <a:latin typeface="MyriadPro"/>
              </a:rPr>
              <a:t>cash collateral account.</a:t>
            </a:r>
          </a:p>
          <a:p>
            <a:pPr marL="0" indent="0">
              <a:buNone/>
            </a:pPr>
            <a:r>
              <a:rPr lang="en-US" sz="2000"/>
              <a:t>4.An example of a covenant that protects bondholders against the dilution of their claims is a restriction on:</a:t>
            </a:r>
          </a:p>
          <a:p>
            <a:pPr marL="342900" indent="-342900">
              <a:buFont typeface="+mj-lt"/>
              <a:buAutoNum type="alphaUcPeriod"/>
            </a:pPr>
            <a:r>
              <a:rPr lang="en-US" sz="2000" b="1">
                <a:latin typeface="MyriadPro"/>
              </a:rPr>
              <a:t>debt.</a:t>
            </a:r>
          </a:p>
          <a:p>
            <a:pPr marL="342900" indent="-342900">
              <a:buFont typeface="+mj-lt"/>
              <a:buAutoNum type="alphaUcPeriod"/>
            </a:pPr>
            <a:r>
              <a:rPr lang="en-US" sz="2000" b="1">
                <a:latin typeface="MyriadPro"/>
              </a:rPr>
              <a:t>investments.</a:t>
            </a:r>
          </a:p>
          <a:p>
            <a:pPr marL="342900" indent="-342900">
              <a:buFont typeface="+mj-lt"/>
              <a:buAutoNum type="alphaUcPeriod"/>
            </a:pPr>
            <a:r>
              <a:rPr lang="en-US" sz="2000" b="1">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1570</Words>
  <Application>Microsoft Macintosh PowerPoint</Application>
  <PresentationFormat>宽屏</PresentationFormat>
  <Paragraphs>166</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2022-10-14T11:21:35Z</dcterms:created>
  <dcterms:modified xsi:type="dcterms:W3CDTF">2022-10-14T11:22:05Z</dcterms:modified>
</cp:coreProperties>
</file>