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5" r:id="rId2"/>
    <p:sldId id="257" r:id="rId3"/>
    <p:sldId id="258" r:id="rId4"/>
    <p:sldId id="259" r:id="rId5"/>
    <p:sldId id="260" r:id="rId6"/>
    <p:sldId id="261" r:id="rId7"/>
    <p:sldId id="262" r:id="rId8"/>
    <p:sldId id="263"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p:restoredTop sz="94734"/>
  </p:normalViewPr>
  <p:slideViewPr>
    <p:cSldViewPr snapToGrid="0">
      <p:cViewPr varScale="1">
        <p:scale>
          <a:sx n="147" d="100"/>
          <a:sy n="147"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10/7/22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a:bodyPr>
          <a:lstStyle/>
          <a:p>
            <a:pPr marL="0" indent="0">
              <a:buNone/>
            </a:pPr>
            <a:r>
              <a:rPr lang="en" altLang="zh-CN" sz="1500">
                <a:effectLst/>
                <a:latin typeface="WarnockPro"/>
              </a:rPr>
              <a:t>3.A bond has a par value of £100 and a coupon rate of 5%. Coupon payments are made semi-annually. The periodic interest payment is: </a:t>
            </a:r>
            <a:endParaRPr lang="en" altLang="zh-CN" sz="1500">
              <a:effectLst/>
            </a:endParaRPr>
          </a:p>
          <a:p>
            <a:pPr marL="342900" indent="-342900">
              <a:buFont typeface="+mj-lt"/>
              <a:buAutoNum type="alphaUcPeriod"/>
            </a:pPr>
            <a:r>
              <a:rPr lang="en" altLang="zh-CN" sz="1500" b="1">
                <a:effectLst/>
                <a:latin typeface="WarnockPro"/>
              </a:rPr>
              <a:t>£2.50, paid twice a year. </a:t>
            </a:r>
            <a:endParaRPr lang="en" altLang="zh-CN" sz="1500" b="1">
              <a:effectLst/>
              <a:latin typeface="MyriadPro"/>
            </a:endParaRPr>
          </a:p>
          <a:p>
            <a:pPr marL="342900" indent="-342900">
              <a:buFont typeface="+mj-lt"/>
              <a:buAutoNum type="alphaUcPeriod"/>
            </a:pPr>
            <a:r>
              <a:rPr lang="en" altLang="zh-CN" sz="1500" b="1">
                <a:effectLst/>
                <a:latin typeface="WarnockPro"/>
              </a:rPr>
              <a:t>£5.00, paid once a year. </a:t>
            </a:r>
            <a:endParaRPr lang="en" altLang="zh-CN" sz="1500" b="1">
              <a:effectLst/>
              <a:latin typeface="MyriadPro"/>
            </a:endParaRPr>
          </a:p>
          <a:p>
            <a:pPr marL="342900" indent="-342900">
              <a:buFont typeface="+mj-lt"/>
              <a:buAutoNum type="alphaUcPeriod"/>
            </a:pPr>
            <a:r>
              <a:rPr lang="en" altLang="zh-CN" sz="1500" b="1">
                <a:effectLst/>
                <a:latin typeface="WarnockPro"/>
              </a:rPr>
              <a:t>£5.00, paid twice a year. </a:t>
            </a:r>
          </a:p>
          <a:p>
            <a:pPr marL="0" indent="0">
              <a:buNone/>
            </a:pPr>
            <a:r>
              <a:rPr lang="en" altLang="zh-CN" sz="150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500">
              <a:effectLst/>
            </a:endParaRPr>
          </a:p>
          <a:p>
            <a:pPr marL="342900" indent="-342900">
              <a:buFont typeface="+mj-lt"/>
              <a:buAutoNum type="alphaUcPeriod"/>
            </a:pPr>
            <a:r>
              <a:rPr lang="en" altLang="zh-CN" sz="1500" b="1">
                <a:effectLst/>
                <a:latin typeface="MyriadPro"/>
              </a:rPr>
              <a:t> </a:t>
            </a:r>
            <a:r>
              <a:rPr lang="en" altLang="zh-CN" sz="1500" b="1">
                <a:latin typeface="WarnockPro"/>
              </a:rPr>
              <a:t>3.25%. </a:t>
            </a:r>
          </a:p>
          <a:p>
            <a:pPr marL="342900" indent="-342900">
              <a:buFont typeface="+mj-lt"/>
              <a:buAutoNum type="alphaUcPeriod"/>
            </a:pPr>
            <a:r>
              <a:rPr lang="en" altLang="zh-CN" sz="1500" b="1">
                <a:latin typeface="WarnockPro"/>
              </a:rPr>
              <a:t> 3.50%. </a:t>
            </a:r>
          </a:p>
          <a:p>
            <a:pPr marL="342900" indent="-342900">
              <a:buFont typeface="+mj-lt"/>
              <a:buAutoNum type="alphaUcPeriod"/>
            </a:pPr>
            <a:r>
              <a:rPr lang="en" altLang="zh-CN" sz="1500" b="1">
                <a:latin typeface="WarnockPro"/>
              </a:rPr>
              <a:t> 3.75%. </a:t>
            </a:r>
          </a:p>
          <a:p>
            <a:pPr marL="0" indent="0">
              <a:buNone/>
            </a:pPr>
            <a:endParaRPr lang="en" altLang="zh-CN" sz="1500" b="1">
              <a:effectLst/>
              <a:latin typeface="MyriadPro"/>
            </a:endParaRPr>
          </a:p>
          <a:p>
            <a:endParaRPr kumimoji="1" lang="zh-CN" altLang="en-US" sz="150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2"/>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dirty="0">
                <a:solidFill>
                  <a:srgbClr val="000000"/>
                </a:solidFill>
              </a:rPr>
              <a:t>Basic Features of a Bond</a:t>
            </a:r>
          </a:p>
          <a:p>
            <a:pPr lvl="1"/>
            <a:r>
              <a:rPr lang="en-US" sz="2000" dirty="0">
                <a:solidFill>
                  <a:srgbClr val="000000"/>
                </a:solidFill>
              </a:rPr>
              <a:t>ISSUER</a:t>
            </a:r>
          </a:p>
          <a:p>
            <a:pPr lvl="1"/>
            <a:r>
              <a:rPr lang="en-US" sz="2000" dirty="0">
                <a:solidFill>
                  <a:srgbClr val="000000"/>
                </a:solidFill>
              </a:rPr>
              <a:t>Maturity</a:t>
            </a:r>
          </a:p>
          <a:p>
            <a:pPr lvl="1"/>
            <a:r>
              <a:rPr lang="en-US" sz="2000" dirty="0">
                <a:solidFill>
                  <a:srgbClr val="000000"/>
                </a:solidFill>
              </a:rPr>
              <a:t>Par or principal amount</a:t>
            </a:r>
          </a:p>
          <a:p>
            <a:pPr lvl="1"/>
            <a:r>
              <a:rPr lang="en-US" sz="2000" dirty="0">
                <a:solidFill>
                  <a:srgbClr val="000000"/>
                </a:solidFill>
              </a:rPr>
              <a:t>Coupon size</a:t>
            </a:r>
          </a:p>
          <a:p>
            <a:pPr lvl="1"/>
            <a:r>
              <a:rPr lang="en-US" sz="2000" dirty="0">
                <a:solidFill>
                  <a:srgbClr val="000000"/>
                </a:solidFill>
              </a:rPr>
              <a:t>Frequency</a:t>
            </a:r>
          </a:p>
          <a:p>
            <a:pPr lvl="1"/>
            <a:r>
              <a:rPr lang="en-US" sz="20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a:t>Issuer</a:t>
            </a:r>
          </a:p>
          <a:p>
            <a:pPr lvl="1"/>
            <a:r>
              <a:rPr lang="en-US"/>
              <a:t>Supranational organizations, such as the World Bank or the European Investment Bank</a:t>
            </a:r>
          </a:p>
          <a:p>
            <a:pPr lvl="1"/>
            <a:r>
              <a:rPr lang="en-US"/>
              <a:t>Sovereign (national) governments, such as the United States or Japan</a:t>
            </a:r>
          </a:p>
          <a:p>
            <a:pPr lvl="1"/>
            <a:r>
              <a:rPr lang="en-US"/>
              <a:t>Non-sovereign (local) governments, such as the State of Minnesota in the United States, the Catalonia region in Spain</a:t>
            </a:r>
          </a:p>
          <a:p>
            <a:pPr lvl="1"/>
            <a:r>
              <a:rPr lang="en-US"/>
              <a:t>Quasi-government entities (i.e., agencies that are owned or sponsored by governments), such as postal services in many countries</a:t>
            </a:r>
          </a:p>
          <a:p>
            <a:pPr lvl="1"/>
            <a:r>
              <a:rPr lang="en-US"/>
              <a:t>Companies (i.e., corporate issuers)</a:t>
            </a:r>
          </a:p>
          <a:p>
            <a:pPr lvl="1"/>
            <a:r>
              <a:rPr lang="en-US"/>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a:t>Market participants often classify fixed-income markets by the type of issuer, which leads to the identification of three bond market sectors:</a:t>
            </a:r>
          </a:p>
          <a:p>
            <a:pPr lvl="2"/>
            <a:r>
              <a:rPr lang="en-US"/>
              <a:t>The government and government-related sector</a:t>
            </a:r>
          </a:p>
          <a:p>
            <a:pPr lvl="2"/>
            <a:r>
              <a:rPr lang="en-US"/>
              <a:t>The corporate sector</a:t>
            </a:r>
          </a:p>
          <a:p>
            <a:pPr lvl="2"/>
            <a:r>
              <a:rPr lang="en-US"/>
              <a:t>The structured finance sector</a:t>
            </a:r>
          </a:p>
          <a:p>
            <a:pPr marL="128016" lvl="1" indent="0">
              <a:buNone/>
            </a:pPr>
            <a:r>
              <a:rPr lang="en-US"/>
              <a:t>The three largest credit rating agencies are Moody’s Investors Service, Standard&amp; Poor’s, and Fitch Ratings</a:t>
            </a:r>
          </a:p>
          <a:p>
            <a:pPr lvl="2"/>
            <a:r>
              <a:rPr lang="en-US"/>
              <a:t>Investment-grade</a:t>
            </a:r>
          </a:p>
          <a:p>
            <a:pPr lvl="2"/>
            <a:r>
              <a:rPr lang="en-US"/>
              <a:t>Non-investment-grade/ high yield/ speculative bond</a:t>
            </a:r>
          </a:p>
          <a:p>
            <a:pPr marL="128016" lvl="1" indent="0">
              <a:buNone/>
            </a:pPr>
            <a:endParaRPr lang="en-US"/>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2">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dirty="0"/>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pPr lvl="1"/>
            <a:r>
              <a:rPr lang="en-US" dirty="0"/>
              <a:t>Money market security</a:t>
            </a:r>
          </a:p>
          <a:p>
            <a:pPr lvl="1"/>
            <a:r>
              <a:rPr lang="en-US" dirty="0"/>
              <a:t>Capital market security</a:t>
            </a:r>
          </a:p>
          <a:p>
            <a:pPr lvl="1"/>
            <a:r>
              <a:rPr lang="en-US"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1700" dirty="0"/>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dirty="0"/>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t>Zero-coupon,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dirty="0"/>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a:bodyPr>
          <a:lstStyle/>
          <a:p>
            <a:pPr marL="0" indent="0">
              <a:buNone/>
            </a:pPr>
            <a:r>
              <a:rPr lang="en" altLang="zh-CN" sz="2000">
                <a:effectLst/>
                <a:latin typeface="WarnockPro"/>
              </a:rPr>
              <a:t>1.The risk of loss resulting from the issuer failing to make full and timely payment of interest is called: </a:t>
            </a:r>
            <a:endParaRPr lang="en" altLang="zh-CN" sz="2000"/>
          </a:p>
          <a:p>
            <a:pPr marL="457200" indent="-457200">
              <a:buFont typeface="+mj-lt"/>
              <a:buAutoNum type="alphaUcPeriod"/>
            </a:pPr>
            <a:r>
              <a:rPr lang="en" altLang="zh-CN" sz="2000" b="1">
                <a:effectLst/>
                <a:latin typeface="WarnockPro"/>
              </a:rPr>
              <a:t>credit risk. </a:t>
            </a:r>
            <a:endParaRPr lang="en" altLang="zh-CN" sz="2000" b="1">
              <a:effectLst/>
              <a:latin typeface="MyriadPro"/>
            </a:endParaRPr>
          </a:p>
          <a:p>
            <a:pPr marL="457200" indent="-457200">
              <a:buFont typeface="+mj-lt"/>
              <a:buAutoNum type="alphaUcPeriod"/>
            </a:pPr>
            <a:r>
              <a:rPr lang="en" altLang="zh-CN" sz="2000" b="1">
                <a:effectLst/>
                <a:latin typeface="WarnockPro"/>
              </a:rPr>
              <a:t>systemic risk. </a:t>
            </a:r>
            <a:endParaRPr lang="en" altLang="zh-CN" sz="2000" b="1">
              <a:effectLst/>
              <a:latin typeface="MyriadPro"/>
            </a:endParaRPr>
          </a:p>
          <a:p>
            <a:pPr marL="457200" indent="-457200">
              <a:buFont typeface="+mj-lt"/>
              <a:buAutoNum type="alphaUcPeriod"/>
            </a:pPr>
            <a:r>
              <a:rPr lang="en" altLang="zh-CN" sz="2000" b="1">
                <a:effectLst/>
                <a:latin typeface="WarnockPro"/>
              </a:rPr>
              <a:t>interest rate risk. </a:t>
            </a:r>
          </a:p>
          <a:p>
            <a:pPr marL="0" indent="0">
              <a:buNone/>
            </a:pPr>
            <a:r>
              <a:rPr lang="en" altLang="zh-CN" sz="2000">
                <a:effectLst/>
                <a:latin typeface="WarnockPro"/>
              </a:rPr>
              <a:t>2.If the bond’s price is higher than its par value, the bond is trading at: </a:t>
            </a:r>
            <a:endParaRPr lang="en" altLang="zh-CN" sz="2000">
              <a:effectLst/>
            </a:endParaRPr>
          </a:p>
          <a:p>
            <a:pPr marL="342900" indent="-342900">
              <a:buFont typeface="+mj-lt"/>
              <a:buAutoNum type="alphaUcPeriod"/>
            </a:pPr>
            <a:r>
              <a:rPr lang="en" altLang="zh-CN" sz="2000" b="1">
                <a:latin typeface="WarnockPro"/>
              </a:rPr>
              <a:t>par. </a:t>
            </a:r>
          </a:p>
          <a:p>
            <a:pPr marL="342900" indent="-342900">
              <a:buFont typeface="+mj-lt"/>
              <a:buAutoNum type="alphaUcPeriod"/>
            </a:pPr>
            <a:r>
              <a:rPr lang="en" altLang="zh-CN" sz="2000" b="1">
                <a:effectLst/>
                <a:latin typeface="WarnockPro"/>
              </a:rPr>
              <a:t>a discount. </a:t>
            </a:r>
            <a:endParaRPr lang="en" altLang="zh-CN" sz="2000" b="1">
              <a:effectLst/>
              <a:latin typeface="MyriadPro"/>
            </a:endParaRPr>
          </a:p>
          <a:p>
            <a:pPr marL="342900" indent="-342900">
              <a:buFont typeface="+mj-lt"/>
              <a:buAutoNum type="alphaUcPeriod"/>
            </a:pPr>
            <a:r>
              <a:rPr lang="en" altLang="zh-CN" sz="2000" b="1">
                <a:effectLst/>
                <a:latin typeface="WarnockPro"/>
              </a:rPr>
              <a:t>a premium. </a:t>
            </a:r>
            <a:endParaRPr lang="en" altLang="zh-CN" sz="2000" b="1">
              <a:effectLst/>
              <a:latin typeface="MyriadPro"/>
            </a:endParaRPr>
          </a:p>
          <a:p>
            <a:pPr marL="0" indent="0">
              <a:buNone/>
            </a:pPr>
            <a:endParaRPr lang="en" altLang="zh-CN" sz="2000" b="1">
              <a:effectLst/>
              <a:latin typeface="MyriadPro"/>
            </a:endParaRPr>
          </a:p>
          <a:p>
            <a:endParaRPr kumimoji="1" lang="zh-CN" altLang="en-US" sz="200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838</Words>
  <Application>Microsoft Macintosh PowerPoint</Application>
  <PresentationFormat>宽屏</PresentationFormat>
  <Paragraphs>73</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MyriadPro</vt:lpstr>
      <vt:lpstr>WarnockPro</vt:lpstr>
      <vt:lpstr>Calibri</vt:lpstr>
      <vt:lpstr>Tw Cen MT</vt:lpstr>
      <vt:lpstr>Tw Cen MT Condensed</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2</cp:revision>
  <dcterms:created xsi:type="dcterms:W3CDTF">2022-10-07T10:56:21Z</dcterms:created>
  <dcterms:modified xsi:type="dcterms:W3CDTF">2022-10-07T12:12:00Z</dcterms:modified>
</cp:coreProperties>
</file>