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96" r:id="rId2"/>
    <p:sldId id="397" r:id="rId3"/>
    <p:sldId id="398" r:id="rId4"/>
    <p:sldId id="399" r:id="rId5"/>
    <p:sldId id="400" r:id="rId6"/>
    <p:sldId id="40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4/23/2023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2800" b="1" dirty="0">
                    <a:solidFill>
                      <a:srgbClr val="FF0000"/>
                    </a:solidFill>
                  </a:rPr>
                  <a:t>PROPERTIES OF BOND DURATION</a:t>
                </a:r>
              </a:p>
              <a:p>
                <a:r>
                  <a:rPr lang="en-US" sz="2400" dirty="0"/>
                  <a:t>The Macaulay and modified yield duration statistics for a traditional fixed-rate bond are functions of the input variables: the coupon rate or payment per period, the yield-to-maturity per period, the number of periods to maturity (as of the beginning of the period), and the fraction of the period that has gone by.</a:t>
                </a:r>
              </a:p>
              <a:p>
                <a:pPr marL="0" indent="0">
                  <a:buNone/>
                </a:pPr>
                <a:r>
                  <a:rPr lang="en-US" sz="2400" dirty="0"/>
                  <a:t> </a:t>
                </a:r>
                <a:r>
                  <a:rPr lang="en-US" sz="2800" dirty="0" err="1"/>
                  <a:t>M</a:t>
                </a:r>
                <a:r>
                  <a:rPr lang="en-US" altLang="zh-CN" sz="2800" dirty="0" err="1"/>
                  <a:t>acDur</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r>
                          <a:rPr lang="en-US" altLang="zh-CN" sz="2800" i="1">
                            <a:latin typeface="Cambria Math" panose="02040503050406030204" pitchFamily="18" charset="0"/>
                          </a:rPr>
                          <m:t>𝑟</m:t>
                        </m:r>
                      </m:num>
                      <m:den>
                        <m:r>
                          <a:rPr lang="en-US" altLang="zh-CN" sz="2800" i="1">
                            <a:latin typeface="Cambria Math" panose="02040503050406030204" pitchFamily="18" charset="0"/>
                          </a:rPr>
                          <m:t>𝑟</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r>
                          <a:rPr lang="en-US" altLang="zh-CN" sz="2800" i="1">
                            <a:latin typeface="Cambria Math" panose="02040503050406030204" pitchFamily="18" charset="0"/>
                          </a:rPr>
                          <m:t>𝑁</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𝑟</m:t>
                        </m:r>
                        <m:r>
                          <a:rPr lang="en-US" altLang="zh-CN" sz="2800" i="1">
                            <a:latin typeface="Cambria Math" panose="02040503050406030204" pitchFamily="18" charset="0"/>
                          </a:rPr>
                          <m:t>)]</m:t>
                        </m:r>
                      </m:num>
                      <m:den>
                        <m:r>
                          <a:rPr lang="en-US" altLang="zh-CN" sz="2800" i="1">
                            <a:latin typeface="Cambria Math" panose="02040503050406030204" pitchFamily="18" charset="0"/>
                          </a:rPr>
                          <m:t>𝑐</m:t>
                        </m:r>
                        <m:r>
                          <a:rPr lang="en-US" altLang="zh-CN" sz="2800" i="1">
                            <a:latin typeface="Cambria Math" panose="02040503050406030204" pitchFamily="18" charset="0"/>
                          </a:rPr>
                          <m:t> ∗</m:t>
                        </m:r>
                        <m:d>
                          <m:dPr>
                            <m:begChr m:val="["/>
                            <m:endChr m:val="]"/>
                            <m:ctrlPr>
                              <a:rPr lang="en-US" altLang="zh-CN" sz="2800" i="1">
                                <a:latin typeface="Cambria Math" panose="02040503050406030204" pitchFamily="18" charset="0"/>
                              </a:rPr>
                            </m:ctrlPr>
                          </m:d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r>
                              <a:rPr lang="en-US" altLang="zh-CN" sz="2800" i="1" baseline="30000">
                                <a:latin typeface="Cambria Math" panose="02040503050406030204" pitchFamily="18" charset="0"/>
                              </a:rPr>
                              <m:t>𝑁</m:t>
                            </m:r>
                            <m:r>
                              <a:rPr lang="en-US" altLang="zh-CN" sz="2800" i="1">
                                <a:latin typeface="Cambria Math" panose="02040503050406030204" pitchFamily="18" charset="0"/>
                              </a:rPr>
                              <m:t>−1</m:t>
                            </m:r>
                          </m:e>
                        </m:d>
                        <m:r>
                          <a:rPr lang="en-US" altLang="zh-CN" sz="2800" i="1">
                            <a:latin typeface="Cambria Math" panose="02040503050406030204" pitchFamily="18" charset="0"/>
                          </a:rPr>
                          <m:t>+</m:t>
                        </m:r>
                        <m:r>
                          <a:rPr lang="en-US" altLang="zh-CN" sz="2800" i="1">
                            <a:latin typeface="Cambria Math" panose="02040503050406030204" pitchFamily="18" charset="0"/>
                          </a:rPr>
                          <m:t>𝑟</m:t>
                        </m:r>
                      </m:den>
                    </m:f>
                  </m:oMath>
                </a14:m>
                <a:r>
                  <a:rPr lang="en-US" altLang="zh-CN" sz="2800" dirty="0"/>
                  <a:t>} – (t/T)</a:t>
                </a:r>
              </a:p>
              <a:p>
                <a:pPr marL="0" indent="0">
                  <a:buNone/>
                </a:pPr>
                <a:endParaRPr lang="en-US" sz="2400" dirty="0"/>
              </a:p>
              <a:p>
                <a:endParaRPr lang="en-US" sz="2400" dirty="0"/>
              </a:p>
              <a:p>
                <a:endParaRPr lang="en-US" sz="2400" b="1" baseline="30000" dirty="0"/>
              </a:p>
            </p:txBody>
          </p:sp>
        </mc:Choice>
        <mc:Fallback>
          <p:sp>
            <p:nvSpPr>
              <p:cNvPr id="3" name="Content Placeholder 2">
                <a:extLst>
                  <a:ext uri="{FF2B5EF4-FFF2-40B4-BE49-F238E27FC236}">
                    <a16:creationId xmlns:a16="http://schemas.microsoft.com/office/drawing/2014/main" id="{B77D3E3F-F4BC-46DB-B308-33226C73EB26}"/>
                  </a:ext>
                </a:extLst>
              </p:cNvPr>
              <p:cNvSpPr>
                <a:spLocks noGrp="1" noRot="1" noChangeAspect="1" noMove="1" noResize="1" noEditPoints="1" noAdjustHandles="1" noChangeArrowheads="1" noChangeShapeType="1" noTextEdit="1"/>
              </p:cNvSpPr>
              <p:nvPr>
                <p:ph idx="1"/>
              </p:nvPr>
            </p:nvSpPr>
            <p:spPr>
              <a:blipFill>
                <a:blip r:embed="rId2"/>
                <a:stretch>
                  <a:fillRect l="-1066" t="-2424"/>
                </a:stretch>
              </a:blipFill>
            </p:spPr>
            <p:txBody>
              <a:bodyPr/>
              <a:lstStyle/>
              <a:p>
                <a:r>
                  <a:rPr lang="en-US">
                    <a:noFill/>
                  </a:rPr>
                  <a:t> </a:t>
                </a:r>
              </a:p>
            </p:txBody>
          </p:sp>
        </mc:Fallback>
      </mc:AlternateContent>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25FB-D661-46D0-9D49-E2794DFFCC02}"/>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1CF4CAE4-74F6-41AB-B7BD-08A6CE6A4121}"/>
              </a:ext>
            </a:extLst>
          </p:cNvPr>
          <p:cNvSpPr>
            <a:spLocks noGrp="1"/>
          </p:cNvSpPr>
          <p:nvPr>
            <p:ph idx="1"/>
          </p:nvPr>
        </p:nvSpPr>
        <p:spPr/>
        <p:txBody>
          <a:bodyPr>
            <a:normAutofit/>
          </a:bodyPr>
          <a:lstStyle/>
          <a:p>
            <a:r>
              <a:rPr lang="en-US" sz="2400" b="1" dirty="0">
                <a:solidFill>
                  <a:srgbClr val="FF0000"/>
                </a:solidFill>
              </a:rPr>
              <a:t>Macaulay duration between coupon payments with a constant YTM</a:t>
            </a:r>
          </a:p>
          <a:p>
            <a:endParaRPr lang="en-US" sz="2400" b="1" dirty="0">
              <a:solidFill>
                <a:srgbClr val="FF0000"/>
              </a:solidFill>
            </a:endParaRPr>
          </a:p>
        </p:txBody>
      </p:sp>
      <p:pic>
        <p:nvPicPr>
          <p:cNvPr id="5" name="Picture 4">
            <a:extLst>
              <a:ext uri="{FF2B5EF4-FFF2-40B4-BE49-F238E27FC236}">
                <a16:creationId xmlns:a16="http://schemas.microsoft.com/office/drawing/2014/main" id="{2C521A38-F43C-4A55-B36D-7D887E04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82" y="2895558"/>
            <a:ext cx="6141830" cy="3499246"/>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1D7DBE-EBE8-4370-87D4-251F18FDA835}"/>
                  </a:ext>
                </a:extLst>
              </p:cNvPr>
              <p:cNvSpPr/>
              <p:nvPr/>
            </p:nvSpPr>
            <p:spPr>
              <a:xfrm>
                <a:off x="5884164" y="3141292"/>
                <a:ext cx="4860036" cy="672043"/>
              </a:xfrm>
              <a:prstGeom prst="rect">
                <a:avLst/>
              </a:prstGeom>
            </p:spPr>
            <p:txBody>
              <a:bodyPr wrap="square">
                <a:spAutoFit/>
              </a:bodyPr>
              <a:lstStyle/>
              <a:p>
                <a:r>
                  <a:rPr lang="en-US" sz="2400" dirty="0"/>
                  <a:t>M</a:t>
                </a:r>
                <a:r>
                  <a:rPr lang="en-US" altLang="zh-CN" sz="2400" dirty="0" err="1"/>
                  <a:t>acDur</a:t>
                </a:r>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r>
                          <a:rPr lang="en-US" altLang="zh-CN" sz="2400" i="1">
                            <a:latin typeface="Cambria Math" panose="02040503050406030204" pitchFamily="18" charset="0"/>
                          </a:rPr>
                          <m:t>𝑟</m:t>
                        </m:r>
                      </m:num>
                      <m:den>
                        <m:r>
                          <a:rPr lang="en-US" altLang="zh-CN" sz="2400" i="1">
                            <a:latin typeface="Cambria Math" panose="02040503050406030204" pitchFamily="18" charset="0"/>
                          </a:rPr>
                          <m:t>𝑟</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m:t>
                        </m:r>
                      </m:num>
                      <m:den>
                        <m:r>
                          <a:rPr lang="en-US" altLang="zh-CN" sz="2400" i="1">
                            <a:latin typeface="Cambria Math" panose="02040503050406030204" pitchFamily="18" charset="0"/>
                          </a:rPr>
                          <m:t>𝑐</m:t>
                        </m:r>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𝑟</m:t>
                                </m:r>
                              </m:e>
                            </m:d>
                            <m:r>
                              <a:rPr lang="en-US" altLang="zh-CN" sz="2400" i="1" baseline="30000">
                                <a:latin typeface="Cambria Math" panose="02040503050406030204" pitchFamily="18" charset="0"/>
                              </a:rPr>
                              <m:t>𝑁</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i="1">
                            <a:latin typeface="Cambria Math" panose="02040503050406030204" pitchFamily="18" charset="0"/>
                          </a:rPr>
                          <m:t>𝑟</m:t>
                        </m:r>
                      </m:den>
                    </m:f>
                  </m:oMath>
                </a14:m>
                <a:r>
                  <a:rPr lang="en-US" altLang="zh-CN" sz="2400" dirty="0"/>
                  <a:t>} – (t/T)</a:t>
                </a:r>
              </a:p>
            </p:txBody>
          </p:sp>
        </mc:Choice>
        <mc:Fallback xmlns="">
          <p:sp>
            <p:nvSpPr>
              <p:cNvPr id="6" name="Rectangle 5">
                <a:extLst>
                  <a:ext uri="{FF2B5EF4-FFF2-40B4-BE49-F238E27FC236}">
                    <a16:creationId xmlns:a16="http://schemas.microsoft.com/office/drawing/2014/main" id="{F41D7DBE-EBE8-4370-87D4-251F18FDA835}"/>
                  </a:ext>
                </a:extLst>
              </p:cNvPr>
              <p:cNvSpPr>
                <a:spLocks noRot="1" noChangeAspect="1" noMove="1" noResize="1" noEditPoints="1" noAdjustHandles="1" noChangeArrowheads="1" noChangeShapeType="1" noTextEdit="1"/>
              </p:cNvSpPr>
              <p:nvPr/>
            </p:nvSpPr>
            <p:spPr>
              <a:xfrm>
                <a:off x="5884164" y="3141292"/>
                <a:ext cx="4860036" cy="672043"/>
              </a:xfrm>
              <a:prstGeom prst="rect">
                <a:avLst/>
              </a:prstGeom>
              <a:blipFill>
                <a:blip r:embed="rId3"/>
                <a:stretch>
                  <a:fillRect l="-1880" r="-3885" b="-1802"/>
                </a:stretch>
              </a:blipFill>
            </p:spPr>
            <p:txBody>
              <a:bodyPr/>
              <a:lstStyle/>
              <a:p>
                <a:r>
                  <a:rPr lang="en-US">
                    <a:noFill/>
                  </a:rPr>
                  <a:t> </a:t>
                </a:r>
              </a:p>
            </p:txBody>
          </p:sp>
        </mc:Fallback>
      </mc:AlternateContent>
    </p:spTree>
    <p:extLst>
      <p:ext uri="{BB962C8B-B14F-4D97-AF65-F5344CB8AC3E}">
        <p14:creationId xmlns:p14="http://schemas.microsoft.com/office/powerpoint/2010/main" val="151368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3C65-442C-4983-8EB7-748DB8F328E9}"/>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8582E0CA-6FE8-4C28-B9B9-8933EFB73F5E}"/>
              </a:ext>
            </a:extLst>
          </p:cNvPr>
          <p:cNvSpPr>
            <a:spLocks noGrp="1"/>
          </p:cNvSpPr>
          <p:nvPr>
            <p:ph idx="1"/>
          </p:nvPr>
        </p:nvSpPr>
        <p:spPr/>
        <p:txBody>
          <a:bodyPr/>
          <a:lstStyle/>
          <a:p>
            <a:r>
              <a:rPr lang="en-US" sz="2400" b="1" dirty="0">
                <a:solidFill>
                  <a:srgbClr val="FF0000"/>
                </a:solidFill>
              </a:rPr>
              <a:t>Properties of the Macaulay yield duration</a:t>
            </a:r>
          </a:p>
          <a:p>
            <a:endParaRPr lang="en-US" dirty="0"/>
          </a:p>
        </p:txBody>
      </p:sp>
      <p:pic>
        <p:nvPicPr>
          <p:cNvPr id="5" name="Picture 4">
            <a:extLst>
              <a:ext uri="{FF2B5EF4-FFF2-40B4-BE49-F238E27FC236}">
                <a16:creationId xmlns:a16="http://schemas.microsoft.com/office/drawing/2014/main" id="{0A738C00-5695-4E2C-9DFF-2846BCBDD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20" y="2954672"/>
            <a:ext cx="6535087" cy="3555856"/>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BB0FFB2-2F4C-4B6D-AF2B-3F3B7FA2C692}"/>
                  </a:ext>
                </a:extLst>
              </p:cNvPr>
              <p:cNvSpPr/>
              <p:nvPr/>
            </p:nvSpPr>
            <p:spPr>
              <a:xfrm>
                <a:off x="7038406" y="3625637"/>
                <a:ext cx="4860036" cy="672043"/>
              </a:xfrm>
              <a:prstGeom prst="rect">
                <a:avLst/>
              </a:prstGeom>
            </p:spPr>
            <p:txBody>
              <a:bodyPr wrap="square">
                <a:spAutoFit/>
              </a:bodyPr>
              <a:lstStyle/>
              <a:p>
                <a:r>
                  <a:rPr lang="en-US" sz="2400" dirty="0"/>
                  <a:t>M</a:t>
                </a:r>
                <a:r>
                  <a:rPr lang="en-US" altLang="zh-CN" sz="2400" dirty="0" err="1"/>
                  <a:t>acDur</a:t>
                </a:r>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r>
                          <a:rPr lang="en-US" altLang="zh-CN" sz="2400" i="1">
                            <a:latin typeface="Cambria Math" panose="02040503050406030204" pitchFamily="18" charset="0"/>
                          </a:rPr>
                          <m:t>𝑟</m:t>
                        </m:r>
                      </m:num>
                      <m:den>
                        <m:r>
                          <a:rPr lang="en-US" altLang="zh-CN" sz="2400" i="1">
                            <a:latin typeface="Cambria Math" panose="02040503050406030204" pitchFamily="18" charset="0"/>
                          </a:rPr>
                          <m:t>𝑟</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m:t>
                        </m:r>
                      </m:num>
                      <m:den>
                        <m:r>
                          <a:rPr lang="en-US" altLang="zh-CN" sz="2400" i="1">
                            <a:latin typeface="Cambria Math" panose="02040503050406030204" pitchFamily="18" charset="0"/>
                          </a:rPr>
                          <m:t>𝑐</m:t>
                        </m:r>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𝑟</m:t>
                                </m:r>
                              </m:e>
                            </m:d>
                            <m:r>
                              <a:rPr lang="en-US" altLang="zh-CN" sz="2400" i="1" baseline="30000">
                                <a:latin typeface="Cambria Math" panose="02040503050406030204" pitchFamily="18" charset="0"/>
                              </a:rPr>
                              <m:t>𝑁</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i="1">
                            <a:latin typeface="Cambria Math" panose="02040503050406030204" pitchFamily="18" charset="0"/>
                          </a:rPr>
                          <m:t>𝑟</m:t>
                        </m:r>
                      </m:den>
                    </m:f>
                  </m:oMath>
                </a14:m>
                <a:r>
                  <a:rPr lang="en-US" altLang="zh-CN" sz="2400" dirty="0"/>
                  <a:t>} – (t/T)</a:t>
                </a:r>
              </a:p>
            </p:txBody>
          </p:sp>
        </mc:Choice>
        <mc:Fallback xmlns="">
          <p:sp>
            <p:nvSpPr>
              <p:cNvPr id="6" name="Rectangle 5">
                <a:extLst>
                  <a:ext uri="{FF2B5EF4-FFF2-40B4-BE49-F238E27FC236}">
                    <a16:creationId xmlns:a16="http://schemas.microsoft.com/office/drawing/2014/main" id="{6BB0FFB2-2F4C-4B6D-AF2B-3F3B7FA2C692}"/>
                  </a:ext>
                </a:extLst>
              </p:cNvPr>
              <p:cNvSpPr>
                <a:spLocks noRot="1" noChangeAspect="1" noMove="1" noResize="1" noEditPoints="1" noAdjustHandles="1" noChangeArrowheads="1" noChangeShapeType="1" noTextEdit="1"/>
              </p:cNvSpPr>
              <p:nvPr/>
            </p:nvSpPr>
            <p:spPr>
              <a:xfrm>
                <a:off x="7038406" y="3625637"/>
                <a:ext cx="4860036" cy="672043"/>
              </a:xfrm>
              <a:prstGeom prst="rect">
                <a:avLst/>
              </a:prstGeom>
              <a:blipFill>
                <a:blip r:embed="rId3"/>
                <a:stretch>
                  <a:fillRect l="-2008" r="-3890" b="-2727"/>
                </a:stretch>
              </a:blipFill>
            </p:spPr>
            <p:txBody>
              <a:bodyPr/>
              <a:lstStyle/>
              <a:p>
                <a:r>
                  <a:rPr lang="en-US">
                    <a:noFill/>
                  </a:rPr>
                  <a:t> </a:t>
                </a:r>
              </a:p>
            </p:txBody>
          </p:sp>
        </mc:Fallback>
      </mc:AlternateContent>
    </p:spTree>
    <p:extLst>
      <p:ext uri="{BB962C8B-B14F-4D97-AF65-F5344CB8AC3E}">
        <p14:creationId xmlns:p14="http://schemas.microsoft.com/office/powerpoint/2010/main" val="102590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1D3D-CA62-465D-B82C-2811E5835EFF}"/>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3CEEC8C2-4B43-41C0-B0F3-1A35CD134E1A}"/>
              </a:ext>
            </a:extLst>
          </p:cNvPr>
          <p:cNvSpPr>
            <a:spLocks noGrp="1"/>
          </p:cNvSpPr>
          <p:nvPr>
            <p:ph idx="1"/>
          </p:nvPr>
        </p:nvSpPr>
        <p:spPr/>
        <p:txBody>
          <a:bodyPr/>
          <a:lstStyle/>
          <a:p>
            <a:r>
              <a:rPr lang="en-US" dirty="0">
                <a:solidFill>
                  <a:srgbClr val="FF0000"/>
                </a:solidFill>
              </a:rPr>
              <a:t>A higher coupon rate or a higher yield-to-maturity reduces the duration measures. A longer time-to-maturity usually leads to a higher duration. </a:t>
            </a:r>
            <a:r>
              <a:rPr lang="en-US" dirty="0"/>
              <a:t>It always does so for a bond priced at a premium or at par value. But if the bond is priced at a discount, a longer time-to-maturity might lead to a lower duration. This situation only occurs if the coupon rate is low (but not zero) relative to the yield and the time-to-maturity is long.</a:t>
            </a:r>
          </a:p>
        </p:txBody>
      </p:sp>
    </p:spTree>
    <p:extLst>
      <p:ext uri="{BB962C8B-B14F-4D97-AF65-F5344CB8AC3E}">
        <p14:creationId xmlns:p14="http://schemas.microsoft.com/office/powerpoint/2010/main" val="16870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43F0-4E93-4393-9DF1-1BF69B8291FC}"/>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E6DEB320-47E7-4D78-9D31-B262654E0C2F}"/>
              </a:ext>
            </a:extLst>
          </p:cNvPr>
          <p:cNvSpPr>
            <a:spLocks noGrp="1"/>
          </p:cNvSpPr>
          <p:nvPr>
            <p:ph idx="1"/>
          </p:nvPr>
        </p:nvSpPr>
        <p:spPr/>
        <p:txBody>
          <a:bodyPr/>
          <a:lstStyle/>
          <a:p>
            <a:r>
              <a:rPr lang="en-US" sz="2400" b="1" dirty="0">
                <a:solidFill>
                  <a:srgbClr val="FF0000"/>
                </a:solidFill>
              </a:rPr>
              <a:t>Interest rate risk characteristics of a callable bond</a:t>
            </a:r>
          </a:p>
          <a:p>
            <a:endParaRPr lang="en-US" dirty="0"/>
          </a:p>
        </p:txBody>
      </p:sp>
      <p:pic>
        <p:nvPicPr>
          <p:cNvPr id="5" name="Picture 4">
            <a:extLst>
              <a:ext uri="{FF2B5EF4-FFF2-40B4-BE49-F238E27FC236}">
                <a16:creationId xmlns:a16="http://schemas.microsoft.com/office/drawing/2014/main" id="{2AE6AE08-A58E-42FA-A556-A9AD3F192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95" y="2907030"/>
            <a:ext cx="5939228" cy="3803190"/>
          </a:xfrm>
          <a:prstGeom prst="rect">
            <a:avLst/>
          </a:prstGeom>
        </p:spPr>
      </p:pic>
      <p:sp>
        <p:nvSpPr>
          <p:cNvPr id="6" name="TextBox 5">
            <a:extLst>
              <a:ext uri="{FF2B5EF4-FFF2-40B4-BE49-F238E27FC236}">
                <a16:creationId xmlns:a16="http://schemas.microsoft.com/office/drawing/2014/main" id="{8132B831-E750-4A2C-B90E-DE679A239709}"/>
              </a:ext>
            </a:extLst>
          </p:cNvPr>
          <p:cNvSpPr txBox="1"/>
          <p:nvPr/>
        </p:nvSpPr>
        <p:spPr>
          <a:xfrm>
            <a:off x="7180289" y="2907030"/>
            <a:ext cx="4691920" cy="2554545"/>
          </a:xfrm>
          <a:prstGeom prst="rect">
            <a:avLst/>
          </a:prstGeom>
          <a:noFill/>
        </p:spPr>
        <p:txBody>
          <a:bodyPr wrap="square" rtlCol="0">
            <a:spAutoFit/>
          </a:bodyPr>
          <a:lstStyle/>
          <a:p>
            <a:r>
              <a:rPr lang="en-US" sz="2000" dirty="0"/>
              <a:t>Therefore, an embedded call option reduces the effective duration of the bond, especially when interest rates are falling and the bond is more likely to be called. The lower effective duration can also be interpreted as a shorter expected life—the weighted average of time to receipt of cash flow is reduced.</a:t>
            </a:r>
          </a:p>
        </p:txBody>
      </p:sp>
    </p:spTree>
    <p:extLst>
      <p:ext uri="{BB962C8B-B14F-4D97-AF65-F5344CB8AC3E}">
        <p14:creationId xmlns:p14="http://schemas.microsoft.com/office/powerpoint/2010/main" val="89913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9C9F-AFB7-41AC-AC4C-7945A484BA8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2523C18F-6A62-4CD2-AD49-D196059C768C}"/>
              </a:ext>
            </a:extLst>
          </p:cNvPr>
          <p:cNvSpPr>
            <a:spLocks noGrp="1"/>
          </p:cNvSpPr>
          <p:nvPr>
            <p:ph idx="1"/>
          </p:nvPr>
        </p:nvSpPr>
        <p:spPr/>
        <p:txBody>
          <a:bodyPr/>
          <a:lstStyle/>
          <a:p>
            <a:r>
              <a:rPr lang="en-US" sz="2000" b="1" dirty="0">
                <a:solidFill>
                  <a:srgbClr val="FF0000"/>
                </a:solidFill>
              </a:rPr>
              <a:t>Interest rate risk characteristics of a putable bond</a:t>
            </a:r>
          </a:p>
          <a:p>
            <a:endParaRPr lang="en-US" dirty="0"/>
          </a:p>
        </p:txBody>
      </p:sp>
      <p:pic>
        <p:nvPicPr>
          <p:cNvPr id="5" name="Picture 4">
            <a:extLst>
              <a:ext uri="{FF2B5EF4-FFF2-40B4-BE49-F238E27FC236}">
                <a16:creationId xmlns:a16="http://schemas.microsoft.com/office/drawing/2014/main" id="{0AEA2915-CAD7-4D94-A20F-E504ABB6A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50" y="2877038"/>
            <a:ext cx="6281738" cy="3792261"/>
          </a:xfrm>
          <a:prstGeom prst="rect">
            <a:avLst/>
          </a:prstGeom>
        </p:spPr>
      </p:pic>
      <p:sp>
        <p:nvSpPr>
          <p:cNvPr id="7" name="TextBox 6">
            <a:extLst>
              <a:ext uri="{FF2B5EF4-FFF2-40B4-BE49-F238E27FC236}">
                <a16:creationId xmlns:a16="http://schemas.microsoft.com/office/drawing/2014/main" id="{910D590B-0E78-4BDA-AE56-1CA224A90197}"/>
              </a:ext>
            </a:extLst>
          </p:cNvPr>
          <p:cNvSpPr txBox="1"/>
          <p:nvPr/>
        </p:nvSpPr>
        <p:spPr>
          <a:xfrm>
            <a:off x="7305865" y="2692371"/>
            <a:ext cx="4486596" cy="2246769"/>
          </a:xfrm>
          <a:prstGeom prst="rect">
            <a:avLst/>
          </a:prstGeom>
          <a:noFill/>
        </p:spPr>
        <p:txBody>
          <a:bodyPr wrap="square" rtlCol="0">
            <a:spAutoFit/>
          </a:bodyPr>
          <a:lstStyle/>
          <a:p>
            <a:r>
              <a:rPr lang="en-US" sz="2000" dirty="0"/>
              <a:t>An embedded put option reduces the effective duration of the bond, especially when rates are rising. In summary, the presence of an embedded option reduces the sensitivity of the bond price to changes in the benchmark yield curve, assuming no change in credit risk.</a:t>
            </a:r>
          </a:p>
        </p:txBody>
      </p:sp>
    </p:spTree>
    <p:extLst>
      <p:ext uri="{BB962C8B-B14F-4D97-AF65-F5344CB8AC3E}">
        <p14:creationId xmlns:p14="http://schemas.microsoft.com/office/powerpoint/2010/main" val="2426549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13161</TotalTime>
  <Words>326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Tw Cen MT</vt:lpstr>
      <vt:lpstr>Tw Cen MT Condensed</vt:lpstr>
      <vt:lpstr>华文仿宋</vt:lpstr>
      <vt:lpstr>Calibri</vt:lpstr>
      <vt:lpstr>Cambria Math</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208</cp:revision>
  <dcterms:created xsi:type="dcterms:W3CDTF">2023-02-20T01:14:47Z</dcterms:created>
  <dcterms:modified xsi:type="dcterms:W3CDTF">2023-04-23T02:49:31Z</dcterms:modified>
</cp:coreProperties>
</file>