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328" r:id="rId6"/>
    <p:sldId id="335" r:id="rId7"/>
    <p:sldId id="329" r:id="rId8"/>
    <p:sldId id="330" r:id="rId9"/>
    <p:sldId id="331" r:id="rId10"/>
    <p:sldId id="332" r:id="rId11"/>
    <p:sldId id="333" r:id="rId12"/>
    <p:sldId id="334" r:id="rId13"/>
    <p:sldId id="270" r:id="rId14"/>
    <p:sldId id="263" r:id="rId15"/>
    <p:sldId id="264" r:id="rId16"/>
    <p:sldId id="261" r:id="rId17"/>
    <p:sldId id="336" r:id="rId18"/>
    <p:sldId id="338" r:id="rId19"/>
    <p:sldId id="339" r:id="rId20"/>
    <p:sldId id="340" r:id="rId21"/>
    <p:sldId id="341" r:id="rId22"/>
    <p:sldId id="342" r:id="rId23"/>
    <p:sldId id="273" r:id="rId24"/>
    <p:sldId id="265" r:id="rId25"/>
    <p:sldId id="343" r:id="rId26"/>
    <p:sldId id="346" r:id="rId27"/>
    <p:sldId id="344" r:id="rId28"/>
    <p:sldId id="345" r:id="rId29"/>
    <p:sldId id="317" r:id="rId30"/>
    <p:sldId id="269" r:id="rId31"/>
    <p:sldId id="274" r:id="rId32"/>
    <p:sldId id="275" r:id="rId33"/>
    <p:sldId id="276" r:id="rId34"/>
    <p:sldId id="277" r:id="rId35"/>
    <p:sldId id="318" r:id="rId36"/>
    <p:sldId id="278" r:id="rId37"/>
    <p:sldId id="279" r:id="rId38"/>
    <p:sldId id="280" r:id="rId39"/>
    <p:sldId id="281" r:id="rId40"/>
    <p:sldId id="282" r:id="rId41"/>
    <p:sldId id="283" r:id="rId42"/>
    <p:sldId id="284" r:id="rId43"/>
    <p:sldId id="285" r:id="rId44"/>
    <p:sldId id="286" r:id="rId45"/>
    <p:sldId id="287" r:id="rId46"/>
    <p:sldId id="288" r:id="rId47"/>
    <p:sldId id="319" r:id="rId48"/>
    <p:sldId id="320" r:id="rId49"/>
    <p:sldId id="289" r:id="rId50"/>
    <p:sldId id="290" r:id="rId51"/>
    <p:sldId id="291" r:id="rId52"/>
    <p:sldId id="292" r:id="rId53"/>
    <p:sldId id="293" r:id="rId54"/>
    <p:sldId id="294" r:id="rId55"/>
    <p:sldId id="321" r:id="rId56"/>
    <p:sldId id="295" r:id="rId57"/>
    <p:sldId id="296" r:id="rId58"/>
    <p:sldId id="297" r:id="rId59"/>
    <p:sldId id="302" r:id="rId60"/>
    <p:sldId id="303" r:id="rId61"/>
    <p:sldId id="298" r:id="rId62"/>
    <p:sldId id="299" r:id="rId63"/>
    <p:sldId id="322" r:id="rId64"/>
    <p:sldId id="323" r:id="rId65"/>
    <p:sldId id="324" r:id="rId66"/>
    <p:sldId id="301" r:id="rId67"/>
    <p:sldId id="300" r:id="rId68"/>
    <p:sldId id="306" r:id="rId69"/>
    <p:sldId id="304" r:id="rId70"/>
    <p:sldId id="305" r:id="rId71"/>
    <p:sldId id="307" r:id="rId72"/>
    <p:sldId id="308" r:id="rId73"/>
    <p:sldId id="309" r:id="rId74"/>
    <p:sldId id="310" r:id="rId75"/>
    <p:sldId id="325" r:id="rId76"/>
    <p:sldId id="326" r:id="rId77"/>
    <p:sldId id="327" r:id="rId78"/>
    <p:sldId id="311" r:id="rId79"/>
    <p:sldId id="312" r:id="rId80"/>
    <p:sldId id="313"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6" id="{348F82F4-F16C-4145-B9F4-DB5DE3A5162B}">
          <p14:sldIdLst>
            <p14:sldId id="315"/>
          </p14:sldIdLst>
        </p14:section>
        <p14:section name="Objective" id="{77AB60C5-F4CF-4D52-ACDA-EFBFFE2A5B6F}">
          <p14:sldIdLst>
            <p14:sldId id="257"/>
            <p14:sldId id="259"/>
          </p14:sldIdLst>
        </p14:section>
        <p14:section name="Basic derivative concepts" id="{B74288DA-37E7-41FE-B048-DBECE349D372}">
          <p14:sldIdLst>
            <p14:sldId id="260"/>
            <p14:sldId id="328"/>
            <p14:sldId id="335"/>
          </p14:sldIdLst>
        </p14:section>
        <p14:section name="Pricing the Underlying" id="{9EFB3D90-38E8-4E05-A7C5-4CDBD9F8F8DA}">
          <p14:sldIdLst>
            <p14:sldId id="329"/>
            <p14:sldId id="330"/>
            <p14:sldId id="331"/>
            <p14:sldId id="332"/>
            <p14:sldId id="333"/>
            <p14:sldId id="334"/>
          </p14:sldIdLst>
        </p14:section>
        <p14:section name="Pricing and Valuation of Forward" id="{A348F803-1053-4D88-ABBE-115895454312}">
          <p14:sldIdLst>
            <p14:sldId id="270"/>
            <p14:sldId id="263"/>
            <p14:sldId id="264"/>
            <p14:sldId id="261"/>
            <p14:sldId id="336"/>
            <p14:sldId id="338"/>
            <p14:sldId id="339"/>
          </p14:sldIdLst>
        </p14:section>
        <p14:section name="FRA" id="{60DB516B-0702-40BB-BECA-0C89FD776AEA}">
          <p14:sldIdLst>
            <p14:sldId id="340"/>
            <p14:sldId id="341"/>
            <p14:sldId id="342"/>
          </p14:sldIdLst>
        </p14:section>
        <p14:section name="Pricing and Valuation of Futures" id="{9C038C63-4C16-4EA1-8C07-C65F6FC04218}">
          <p14:sldIdLst>
            <p14:sldId id="273"/>
            <p14:sldId id="265"/>
            <p14:sldId id="343"/>
            <p14:sldId id="346"/>
            <p14:sldId id="344"/>
            <p14:sldId id="345"/>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 id="322"/>
            <p14:sldId id="323"/>
            <p14:sldId id="324"/>
          </p14:sldIdLst>
        </p14:section>
        <p14:section name="purpose and benefit" id="{DFCD8F40-C5FF-4F2A-85AB-0D1F29166946}">
          <p14:sldIdLst>
            <p14:sldId id="301"/>
            <p14:sldId id="300"/>
            <p14:sldId id="306"/>
          </p14:sldIdLst>
        </p14:section>
        <p14:section name="criticism" id="{0FACB368-7460-48E2-A811-7504E01E4768}">
          <p14:sldIdLst>
            <p14:sldId id="304"/>
            <p14:sldId id="305"/>
            <p14:sldId id="307"/>
          </p14:sldIdLst>
        </p14:section>
        <p14:section name="principles of pricing" id="{C566820F-18DA-4089-994A-C84560A4E417}">
          <p14:sldIdLst>
            <p14:sldId id="308"/>
            <p14:sldId id="309"/>
            <p14:sldId id="310"/>
            <p14:sldId id="325"/>
            <p14:sldId id="326"/>
            <p14:sldId id="327"/>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varScale="1">
        <p:scale>
          <a:sx n="59" d="100"/>
          <a:sy n="59" d="100"/>
        </p:scale>
        <p:origin x="8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3200" dirty="0"/>
              <a:t>Reading 45</a:t>
            </a:r>
          </a:p>
          <a:p>
            <a:pPr lvl="1"/>
            <a:r>
              <a:rPr lang="en-US" sz="3200" dirty="0">
                <a:solidFill>
                  <a:schemeClr val="tx1"/>
                </a:solidFill>
              </a:rPr>
              <a:t>Derivative Markets and Instruments</a:t>
            </a:r>
          </a:p>
          <a:p>
            <a:r>
              <a:rPr lang="en-US" sz="3200" dirty="0"/>
              <a:t>Reading 46</a:t>
            </a:r>
          </a:p>
          <a:p>
            <a:pPr lvl="1"/>
            <a:r>
              <a:rPr lang="en-US" sz="3200" u="sng" dirty="0">
                <a:solidFill>
                  <a:srgbClr val="FF0000"/>
                </a:solidFill>
              </a:rPr>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783-47F6-4A96-9BC0-8DBA7D9B343B}"/>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69D636B-F407-4D97-8CA1-C79B1CC413AD}"/>
              </a:ext>
            </a:extLst>
          </p:cNvPr>
          <p:cNvSpPr>
            <a:spLocks noGrp="1"/>
          </p:cNvSpPr>
          <p:nvPr>
            <p:ph idx="1"/>
          </p:nvPr>
        </p:nvSpPr>
        <p:spPr/>
        <p:txBody>
          <a:bodyPr/>
          <a:lstStyle/>
          <a:p>
            <a:r>
              <a:rPr lang="en-US" sz="2000" dirty="0"/>
              <a:t>Other benefits and costs of holding an asset</a:t>
            </a:r>
          </a:p>
          <a:p>
            <a:pPr lvl="1"/>
            <a:r>
              <a:rPr lang="en-US" sz="2000" dirty="0"/>
              <a:t>Benefit</a:t>
            </a:r>
          </a:p>
          <a:p>
            <a:pPr lvl="2"/>
            <a:r>
              <a:rPr lang="en-US" sz="2000" dirty="0"/>
              <a:t>Monetary: dividend, interest</a:t>
            </a:r>
          </a:p>
          <a:p>
            <a:pPr lvl="2"/>
            <a:r>
              <a:rPr lang="en-US" sz="2000" dirty="0"/>
              <a:t>Non-monetary: convenience yield</a:t>
            </a:r>
          </a:p>
          <a:p>
            <a:pPr lvl="1"/>
            <a:r>
              <a:rPr lang="en-US" sz="2000" dirty="0"/>
              <a:t>Cost</a:t>
            </a:r>
          </a:p>
          <a:p>
            <a:pPr lvl="2"/>
            <a:r>
              <a:rPr lang="en-US" sz="2000" dirty="0"/>
              <a:t>Cost of storage</a:t>
            </a:r>
          </a:p>
          <a:p>
            <a:pPr lvl="2"/>
            <a:r>
              <a:rPr lang="en-US" sz="2000" dirty="0"/>
              <a:t>Opportunity cost of money invested</a:t>
            </a:r>
          </a:p>
          <a:p>
            <a:endParaRPr lang="en-US" dirty="0"/>
          </a:p>
        </p:txBody>
      </p:sp>
    </p:spTree>
    <p:extLst>
      <p:ext uri="{BB962C8B-B14F-4D97-AF65-F5344CB8AC3E}">
        <p14:creationId xmlns:p14="http://schemas.microsoft.com/office/powerpoint/2010/main" val="129303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057C-9AF9-4538-BD47-8BF986948520}"/>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B86D8D23-5DB3-4E6F-931C-9128B9391FF7}"/>
              </a:ext>
            </a:extLst>
          </p:cNvPr>
          <p:cNvSpPr>
            <a:spLocks noGrp="1"/>
          </p:cNvSpPr>
          <p:nvPr>
            <p:ph idx="1"/>
          </p:nvPr>
        </p:nvSpPr>
        <p:spPr/>
        <p:txBody>
          <a:bodyPr/>
          <a:lstStyle/>
          <a:p>
            <a:r>
              <a:rPr lang="en-US" dirty="0"/>
              <a:t>The net of costs and benefits is often referred to by the term </a:t>
            </a:r>
            <a:r>
              <a:rPr lang="en-US" dirty="0">
                <a:solidFill>
                  <a:srgbClr val="FF0000"/>
                </a:solidFill>
              </a:rPr>
              <a:t>carry</a:t>
            </a:r>
            <a:r>
              <a:rPr lang="en-US" dirty="0"/>
              <a:t>, or sometimes </a:t>
            </a:r>
            <a:r>
              <a:rPr lang="en-US" dirty="0">
                <a:solidFill>
                  <a:srgbClr val="FF0000"/>
                </a:solidFill>
              </a:rPr>
              <a:t>cost of carry</a:t>
            </a:r>
            <a:r>
              <a:rPr lang="en-US" dirty="0"/>
              <a:t>.</a:t>
            </a:r>
          </a:p>
          <a:p>
            <a:r>
              <a:rPr lang="en-US" dirty="0"/>
              <a:t>We use the symbol θ (theta) to denote the present value of the costs and γ (gamma) as the present value of any benefits.</a:t>
            </a:r>
          </a:p>
          <a:p>
            <a:endParaRPr lang="en-US" dirty="0"/>
          </a:p>
        </p:txBody>
      </p:sp>
      <p:pic>
        <p:nvPicPr>
          <p:cNvPr id="7" name="Picture 6">
            <a:extLst>
              <a:ext uri="{FF2B5EF4-FFF2-40B4-BE49-F238E27FC236}">
                <a16:creationId xmlns:a16="http://schemas.microsoft.com/office/drawing/2014/main" id="{8F561D12-8CE5-4A6E-9D45-2B722F6A7A32}"/>
              </a:ext>
            </a:extLst>
          </p:cNvPr>
          <p:cNvPicPr>
            <a:picLocks noChangeAspect="1"/>
          </p:cNvPicPr>
          <p:nvPr/>
        </p:nvPicPr>
        <p:blipFill>
          <a:blip r:embed="rId2"/>
          <a:stretch>
            <a:fillRect/>
          </a:stretch>
        </p:blipFill>
        <p:spPr>
          <a:xfrm>
            <a:off x="1544411" y="3651948"/>
            <a:ext cx="7501618" cy="2990336"/>
          </a:xfrm>
          <a:prstGeom prst="rect">
            <a:avLst/>
          </a:prstGeom>
        </p:spPr>
      </p:pic>
    </p:spTree>
    <p:extLst>
      <p:ext uri="{BB962C8B-B14F-4D97-AF65-F5344CB8AC3E}">
        <p14:creationId xmlns:p14="http://schemas.microsoft.com/office/powerpoint/2010/main" val="361561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F760-A6A2-454B-B484-743EC4510FFD}"/>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631A2A8-B5E5-4C11-8D35-F162FEC44805}"/>
              </a:ext>
            </a:extLst>
          </p:cNvPr>
          <p:cNvSpPr>
            <a:spLocks noGrp="1"/>
          </p:cNvSpPr>
          <p:nvPr>
            <p:ph idx="1"/>
          </p:nvPr>
        </p:nvSpPr>
        <p:spPr/>
        <p:txBody>
          <a:bodyPr/>
          <a:lstStyle/>
          <a:p>
            <a:r>
              <a:rPr lang="en-US" dirty="0"/>
              <a:t>1 Which of the following factors does not affect the spot price of an asset that has no interim costs or benefits?</a:t>
            </a:r>
          </a:p>
          <a:p>
            <a:pPr lvl="1"/>
            <a:r>
              <a:rPr lang="en-US" dirty="0"/>
              <a:t>A The time value of money</a:t>
            </a:r>
          </a:p>
          <a:p>
            <a:pPr lvl="1"/>
            <a:r>
              <a:rPr lang="en-US" dirty="0"/>
              <a:t>B The risk aversion of investors</a:t>
            </a:r>
          </a:p>
          <a:p>
            <a:pPr lvl="1"/>
            <a:r>
              <a:rPr lang="en-US" dirty="0"/>
              <a:t>C The price recently paid by other investors</a:t>
            </a:r>
          </a:p>
          <a:p>
            <a:r>
              <a:rPr lang="en-US" dirty="0"/>
              <a:t>2 Which of the following does not represent a benefit of holding an asset?</a:t>
            </a:r>
          </a:p>
          <a:p>
            <a:pPr lvl="1"/>
            <a:r>
              <a:rPr lang="en-US" dirty="0"/>
              <a:t>A The convenience yield</a:t>
            </a:r>
          </a:p>
          <a:p>
            <a:pPr lvl="1"/>
            <a:r>
              <a:rPr lang="en-US" dirty="0"/>
              <a:t>B An optimistic expected outlook for the asset</a:t>
            </a:r>
          </a:p>
          <a:p>
            <a:pPr lvl="1"/>
            <a:r>
              <a:rPr lang="en-US" dirty="0"/>
              <a:t>C Dividends if the asset is a stock or interest if the asset is a bond</a:t>
            </a:r>
          </a:p>
        </p:txBody>
      </p:sp>
    </p:spTree>
    <p:extLst>
      <p:ext uri="{BB962C8B-B14F-4D97-AF65-F5344CB8AC3E}">
        <p14:creationId xmlns:p14="http://schemas.microsoft.com/office/powerpoint/2010/main" val="39376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Pricing and Valuation of Forward</a:t>
            </a:r>
            <a:br>
              <a:rPr lang="en-US" sz="4000" dirty="0"/>
            </a:br>
            <a:endParaRPr lang="en-US"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normAutofit/>
          </a:bodyPr>
          <a:lstStyle/>
          <a:p>
            <a:r>
              <a:rPr lang="en-US" sz="2800" dirty="0"/>
              <a:t>The forward, futures, or swap </a:t>
            </a:r>
            <a:r>
              <a:rPr lang="en-US" sz="2800" dirty="0">
                <a:solidFill>
                  <a:srgbClr val="FF0000"/>
                </a:solidFill>
              </a:rPr>
              <a:t>price</a:t>
            </a:r>
            <a:r>
              <a:rPr lang="en-US" sz="2800" dirty="0"/>
              <a:t> is a concept that represents the fixed price or rate at which the underlying will be purchased at a later date.</a:t>
            </a:r>
          </a:p>
          <a:p>
            <a:r>
              <a:rPr lang="en-US" sz="2800" dirty="0"/>
              <a:t>In the financial world, we generally define value as the value to the </a:t>
            </a:r>
            <a:r>
              <a:rPr lang="en-US" sz="2800" dirty="0">
                <a:solidFill>
                  <a:srgbClr val="FF0000"/>
                </a:solidFill>
              </a:rPr>
              <a:t>long</a:t>
            </a:r>
            <a:r>
              <a:rPr lang="en-US" sz="2800" dirty="0"/>
              <a:t> position</a:t>
            </a:r>
            <a:endParaRPr lang="en-US" sz="2800" i="1" dirty="0">
              <a:solidFill>
                <a:srgbClr val="FF0000"/>
              </a:solidFill>
            </a:endParaRPr>
          </a:p>
          <a:p>
            <a:endParaRPr lang="en-US" sz="2800" dirty="0"/>
          </a:p>
        </p:txBody>
      </p:sp>
    </p:spTree>
    <p:extLst>
      <p:ext uri="{BB962C8B-B14F-4D97-AF65-F5344CB8AC3E}">
        <p14:creationId xmlns:p14="http://schemas.microsoft.com/office/powerpoint/2010/main" val="226578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8" name="Content Placeholder 7">
            <a:extLst>
              <a:ext uri="{FF2B5EF4-FFF2-40B4-BE49-F238E27FC236}">
                <a16:creationId xmlns:a16="http://schemas.microsoft.com/office/drawing/2014/main" id="{47ED2222-EA9F-4034-B8EA-DB3071908D67}"/>
              </a:ext>
            </a:extLst>
          </p:cNvPr>
          <p:cNvSpPr>
            <a:spLocks noGrp="1"/>
          </p:cNvSpPr>
          <p:nvPr>
            <p:ph idx="1"/>
          </p:nvPr>
        </p:nvSpPr>
        <p:spPr/>
        <p:txBody>
          <a:bodyPr>
            <a:normAutofit/>
          </a:bodyPr>
          <a:lstStyle/>
          <a:p>
            <a:r>
              <a:rPr lang="en-US" sz="2400" dirty="0"/>
              <a:t>When a forward contract is initiated, neither party pays anything to the other. It is a valueless contract, neither an asset nor a liability. Therefore, its value at initiation is zero:</a:t>
            </a:r>
          </a:p>
          <a:p>
            <a:r>
              <a:rPr lang="en-US" sz="2400" i="1" dirty="0">
                <a:solidFill>
                  <a:srgbClr val="FF0000"/>
                </a:solidFill>
              </a:rPr>
              <a:t>V</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 = 0</a:t>
            </a:r>
          </a:p>
          <a:p>
            <a:endParaRPr lang="en-US" dirty="0">
              <a:solidFill>
                <a:schemeClr val="tx1"/>
              </a:solidFill>
            </a:endParaRPr>
          </a:p>
        </p:txBody>
      </p:sp>
    </p:spTree>
    <p:extLst>
      <p:ext uri="{BB962C8B-B14F-4D97-AF65-F5344CB8AC3E}">
        <p14:creationId xmlns:p14="http://schemas.microsoft.com/office/powerpoint/2010/main" val="53277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Pricing and Valuation of Forward</a:t>
            </a:r>
            <a:br>
              <a:rPr lang="en-US" sz="4000" dirty="0"/>
            </a:br>
            <a:r>
              <a:rPr lang="en-US" dirty="0"/>
              <a:t>Initiation</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lnSpcReduction="10000"/>
          </a:bodyPr>
          <a:lstStyle/>
          <a:p>
            <a:r>
              <a:rPr lang="en-US" sz="2800" dirty="0"/>
              <a:t>We can easily solve for the forward price to obtain</a:t>
            </a: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endParaRPr lang="en-US" sz="2800" baseline="30000" dirty="0">
              <a:solidFill>
                <a:srgbClr val="FF0000"/>
              </a:solidFill>
            </a:endParaRPr>
          </a:p>
          <a:p>
            <a:r>
              <a:rPr lang="en-US" sz="2800" dirty="0">
                <a:solidFill>
                  <a:schemeClr val="tx1"/>
                </a:solidFill>
              </a:rPr>
              <a:t>The forward price is the spot price compounded at the risk-free rate over the life of the contract</a:t>
            </a:r>
            <a:endParaRPr lang="en-US" sz="2800" dirty="0"/>
          </a:p>
          <a:p>
            <a:r>
              <a:rPr lang="en-US" sz="2800" dirty="0"/>
              <a:t>Now suppose the asset generates cash payments and/or benefits and incurs storage costs.</a:t>
            </a:r>
            <a:endParaRPr lang="en-US" sz="2800" i="1" dirty="0">
              <a:solidFill>
                <a:srgbClr val="FF0000"/>
              </a:solidFill>
            </a:endParaRPr>
          </a:p>
          <a:p>
            <a:r>
              <a:rPr lang="en-US" sz="2800" i="1" dirty="0">
                <a:solidFill>
                  <a:srgbClr val="FF0000"/>
                </a:solidFill>
              </a:rPr>
              <a:t>F</a:t>
            </a:r>
            <a:r>
              <a:rPr lang="en-US" sz="2800" baseline="-25000" dirty="0">
                <a:solidFill>
                  <a:srgbClr val="FF0000"/>
                </a:solidFill>
              </a:rPr>
              <a:t>0</a:t>
            </a:r>
            <a:r>
              <a:rPr lang="en-US" sz="2800" dirty="0">
                <a:solidFill>
                  <a:srgbClr val="FF0000"/>
                </a:solidFill>
              </a:rPr>
              <a:t>(</a:t>
            </a:r>
            <a:r>
              <a:rPr lang="en-US" sz="2800" i="1" dirty="0">
                <a:solidFill>
                  <a:srgbClr val="FF0000"/>
                </a:solidFill>
              </a:rPr>
              <a:t>T</a:t>
            </a:r>
            <a:r>
              <a:rPr lang="en-US" sz="2800" dirty="0">
                <a:solidFill>
                  <a:srgbClr val="FF0000"/>
                </a:solidFill>
              </a:rPr>
              <a:t>) = (</a:t>
            </a:r>
            <a:r>
              <a:rPr lang="en-US" sz="2800" i="1" dirty="0">
                <a:solidFill>
                  <a:srgbClr val="FF0000"/>
                </a:solidFill>
              </a:rPr>
              <a:t>S</a:t>
            </a:r>
            <a:r>
              <a:rPr lang="en-US" sz="2800" baseline="-25000" dirty="0">
                <a:solidFill>
                  <a:srgbClr val="FF0000"/>
                </a:solidFill>
              </a:rPr>
              <a:t>0</a:t>
            </a:r>
            <a:r>
              <a:rPr lang="en-US" sz="2800" dirty="0">
                <a:solidFill>
                  <a:srgbClr val="FF0000"/>
                </a:solidFill>
              </a:rPr>
              <a:t>-</a:t>
            </a:r>
            <a:r>
              <a:rPr lang="el-GR" sz="2800" dirty="0">
                <a:solidFill>
                  <a:srgbClr val="FF0000"/>
                </a:solidFill>
              </a:rPr>
              <a:t>γ</a:t>
            </a:r>
            <a:r>
              <a:rPr lang="en-US" sz="2800" baseline="-25000" dirty="0">
                <a:solidFill>
                  <a:srgbClr val="FF0000"/>
                </a:solidFill>
              </a:rPr>
              <a:t>0</a:t>
            </a:r>
            <a:r>
              <a:rPr lang="en-US" sz="2800" dirty="0">
                <a:solidFill>
                  <a:srgbClr val="FF0000"/>
                </a:solidFill>
              </a:rPr>
              <a:t>+</a:t>
            </a:r>
            <a:r>
              <a:rPr lang="el-GR" sz="2800" dirty="0">
                <a:solidFill>
                  <a:srgbClr val="FF0000"/>
                </a:solidFill>
              </a:rPr>
              <a:t>θ</a:t>
            </a:r>
            <a:r>
              <a:rPr lang="en-US" sz="2800" baseline="-25000" dirty="0">
                <a:solidFill>
                  <a:srgbClr val="FF0000"/>
                </a:solidFill>
              </a:rPr>
              <a:t>0</a:t>
            </a:r>
            <a:r>
              <a:rPr lang="en-US" sz="2800" dirty="0">
                <a:solidFill>
                  <a:srgbClr val="FF0000"/>
                </a:solidFill>
              </a:rPr>
              <a:t>)(1 + </a:t>
            </a:r>
            <a:r>
              <a:rPr lang="en-US" sz="2800" i="1" dirty="0">
                <a:solidFill>
                  <a:srgbClr val="FF0000"/>
                </a:solidFill>
              </a:rPr>
              <a:t>r</a:t>
            </a:r>
            <a:r>
              <a:rPr lang="en-US" sz="2800" dirty="0">
                <a:solidFill>
                  <a:srgbClr val="FF0000"/>
                </a:solidFill>
              </a:rPr>
              <a:t>)</a:t>
            </a:r>
            <a:r>
              <a:rPr lang="en-US" sz="2800" i="1" baseline="30000" dirty="0">
                <a:solidFill>
                  <a:srgbClr val="FF0000"/>
                </a:solidFill>
              </a:rPr>
              <a:t>T</a:t>
            </a:r>
          </a:p>
          <a:p>
            <a:endParaRPr lang="en-US" dirty="0">
              <a:solidFill>
                <a:srgbClr val="FF0000"/>
              </a:solidFill>
            </a:endParaRPr>
          </a:p>
          <a:p>
            <a:endParaRPr lang="en-US" dirty="0"/>
          </a:p>
        </p:txBody>
      </p:sp>
    </p:spTree>
    <p:extLst>
      <p:ext uri="{BB962C8B-B14F-4D97-AF65-F5344CB8AC3E}">
        <p14:creationId xmlns:p14="http://schemas.microsoft.com/office/powerpoint/2010/main" val="80766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fontScale="90000"/>
          </a:bodyPr>
          <a:lstStyle/>
          <a:p>
            <a:r>
              <a:rPr lang="en-US" sz="4400" dirty="0"/>
              <a:t>Pricing and Valuation of Forward</a:t>
            </a:r>
            <a:br>
              <a:rPr lang="en-US" sz="4000" dirty="0"/>
            </a:br>
            <a:r>
              <a:rPr lang="en-US" sz="4000" dirty="0"/>
              <a:t>Expiration</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400" dirty="0"/>
              <a:t>The forward price, established at the initiation date of contract is </a:t>
            </a:r>
            <a:r>
              <a:rPr lang="en-US" sz="2400" i="1" dirty="0"/>
              <a:t>F</a:t>
            </a:r>
            <a:r>
              <a:rPr lang="en-US" sz="2400" baseline="-25000" dirty="0"/>
              <a:t>0</a:t>
            </a:r>
            <a:r>
              <a:rPr lang="en-US" sz="2400" dirty="0"/>
              <a:t>(</a:t>
            </a:r>
            <a:r>
              <a:rPr lang="en-US" sz="2400" i="1" dirty="0"/>
              <a:t>T</a:t>
            </a:r>
            <a:r>
              <a:rPr lang="en-US" sz="2400" dirty="0"/>
              <a:t>). Let us denote the value at expiration of the forward contract as </a:t>
            </a:r>
            <a:r>
              <a:rPr lang="en-US" sz="2400" i="1" dirty="0"/>
              <a:t>V</a:t>
            </a:r>
            <a:r>
              <a:rPr lang="en-US" sz="2400" i="1" baseline="-25000" dirty="0"/>
              <a:t>T</a:t>
            </a:r>
            <a:r>
              <a:rPr lang="en-US" sz="2400" dirty="0"/>
              <a:t>(</a:t>
            </a:r>
            <a:r>
              <a:rPr lang="en-US" sz="2400" i="1" dirty="0"/>
              <a:t>T</a:t>
            </a:r>
            <a:r>
              <a:rPr lang="en-US" sz="2400" dirty="0"/>
              <a:t>). This value is formally stated as</a:t>
            </a:r>
          </a:p>
          <a:p>
            <a:r>
              <a:rPr lang="en-US" sz="2400" i="1" dirty="0">
                <a:solidFill>
                  <a:srgbClr val="FF0000"/>
                </a:solidFill>
              </a:rPr>
              <a:t>V</a:t>
            </a:r>
            <a:r>
              <a:rPr lang="en-US" sz="2400" i="1" baseline="-25000" dirty="0">
                <a:solidFill>
                  <a:srgbClr val="FF0000"/>
                </a:solidFill>
              </a:rPr>
              <a:t>T</a:t>
            </a:r>
            <a:r>
              <a:rPr lang="en-US" sz="2400" dirty="0">
                <a:solidFill>
                  <a:srgbClr val="FF0000"/>
                </a:solidFill>
              </a:rPr>
              <a:t>(</a:t>
            </a:r>
            <a:r>
              <a:rPr lang="en-US" sz="2400" i="1" dirty="0">
                <a:solidFill>
                  <a:srgbClr val="FF0000"/>
                </a:solidFill>
              </a:rPr>
              <a:t>T</a:t>
            </a:r>
            <a:r>
              <a:rPr lang="en-US" sz="2400" dirty="0">
                <a:solidFill>
                  <a:srgbClr val="FF0000"/>
                </a:solidFill>
              </a:rPr>
              <a:t>) = </a:t>
            </a:r>
            <a:r>
              <a:rPr lang="en-US" sz="2400" i="1" dirty="0">
                <a:solidFill>
                  <a:srgbClr val="FF0000"/>
                </a:solidFill>
              </a:rPr>
              <a:t>S</a:t>
            </a:r>
            <a:r>
              <a:rPr lang="en-US" sz="2400" i="1" baseline="-25000" dirty="0">
                <a:solidFill>
                  <a:srgbClr val="FF0000"/>
                </a:solidFill>
              </a:rPr>
              <a:t>T</a:t>
            </a:r>
            <a:r>
              <a:rPr lang="en-US" sz="2400" i="1" dirty="0">
                <a:solidFill>
                  <a:srgbClr val="FF0000"/>
                </a:solidFill>
              </a:rPr>
              <a:t> </a:t>
            </a:r>
            <a:r>
              <a:rPr lang="en-US" sz="2400" dirty="0">
                <a:solidFill>
                  <a:srgbClr val="FF0000"/>
                </a:solidFill>
              </a:rPr>
              <a:t>– </a:t>
            </a:r>
            <a:r>
              <a:rPr lang="en-US" sz="2400" i="1" dirty="0">
                <a:solidFill>
                  <a:srgbClr val="FF0000"/>
                </a:solidFill>
              </a:rPr>
              <a:t>F</a:t>
            </a:r>
            <a:r>
              <a:rPr lang="en-US" sz="2400" baseline="-25000" dirty="0">
                <a:solidFill>
                  <a:srgbClr val="FF0000"/>
                </a:solidFill>
              </a:rPr>
              <a:t>0</a:t>
            </a:r>
            <a:r>
              <a:rPr lang="en-US" sz="2400" dirty="0">
                <a:solidFill>
                  <a:srgbClr val="FF0000"/>
                </a:solidFill>
              </a:rPr>
              <a:t>(</a:t>
            </a:r>
            <a:r>
              <a:rPr lang="en-US" sz="2400" i="1" dirty="0">
                <a:solidFill>
                  <a:srgbClr val="FF0000"/>
                </a:solidFill>
              </a:rPr>
              <a:t>T</a:t>
            </a:r>
            <a:r>
              <a:rPr lang="en-US" sz="2400" dirty="0">
                <a:solidFill>
                  <a:srgbClr val="FF0000"/>
                </a:solidFill>
              </a:rPr>
              <a:t>)</a:t>
            </a:r>
          </a:p>
        </p:txBody>
      </p:sp>
    </p:spTree>
    <p:extLst>
      <p:ext uri="{BB962C8B-B14F-4D97-AF65-F5344CB8AC3E}">
        <p14:creationId xmlns:p14="http://schemas.microsoft.com/office/powerpoint/2010/main" val="349215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A4CB-FCAB-4C22-8025-12A7B7D54D86}"/>
              </a:ext>
            </a:extLst>
          </p:cNvPr>
          <p:cNvSpPr>
            <a:spLocks noGrp="1"/>
          </p:cNvSpPr>
          <p:nvPr>
            <p:ph type="title"/>
          </p:nvPr>
        </p:nvSpPr>
        <p:spPr/>
        <p:txBody>
          <a:bodyPr/>
          <a:lstStyle/>
          <a:p>
            <a:r>
              <a:rPr lang="en-US" sz="4000" dirty="0"/>
              <a:t>Pricing and Valuation of Forward</a:t>
            </a:r>
            <a:br>
              <a:rPr lang="en-US" sz="3200" dirty="0"/>
            </a:br>
            <a:r>
              <a:rPr lang="en-US" dirty="0"/>
              <a:t>Between Initiation and Expiration</a:t>
            </a:r>
          </a:p>
        </p:txBody>
      </p:sp>
      <p:sp>
        <p:nvSpPr>
          <p:cNvPr id="3" name="Content Placeholder 2">
            <a:extLst>
              <a:ext uri="{FF2B5EF4-FFF2-40B4-BE49-F238E27FC236}">
                <a16:creationId xmlns:a16="http://schemas.microsoft.com/office/drawing/2014/main" id="{29E066F2-8F96-4941-8382-1A700F54F94E}"/>
              </a:ext>
            </a:extLst>
          </p:cNvPr>
          <p:cNvSpPr>
            <a:spLocks noGrp="1"/>
          </p:cNvSpPr>
          <p:nvPr>
            <p:ph idx="1"/>
          </p:nvPr>
        </p:nvSpPr>
        <p:spPr/>
        <p:txBody>
          <a:bodyPr>
            <a:normAutofit/>
          </a:bodyPr>
          <a:lstStyle/>
          <a:p>
            <a:r>
              <a:rPr lang="en-US" sz="2400" dirty="0"/>
              <a:t>In general, we can say that:</a:t>
            </a:r>
          </a:p>
          <a:p>
            <a:r>
              <a:rPr lang="en-US" sz="2400" dirty="0"/>
              <a:t>The value of a forward contract is the spot price of the underlying asset minus the present value of the forward price.</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r>
              <a:rPr lang="en-US" sz="2400" dirty="0"/>
              <a:t>If the asset has a cost of carry, we must make only a small adjustment:</a:t>
            </a:r>
          </a:p>
          <a:p>
            <a:r>
              <a:rPr lang="en-US" sz="2400" dirty="0">
                <a:solidFill>
                  <a:srgbClr val="FF0000"/>
                </a:solidFill>
              </a:rPr>
              <a:t>V</a:t>
            </a:r>
            <a:r>
              <a:rPr lang="en-US" sz="2400" baseline="-25000" dirty="0">
                <a:solidFill>
                  <a:srgbClr val="FF0000"/>
                </a:solidFill>
              </a:rPr>
              <a:t>t</a:t>
            </a:r>
            <a:r>
              <a:rPr lang="en-US" sz="2400" dirty="0">
                <a:solidFill>
                  <a:srgbClr val="FF0000"/>
                </a:solidFill>
              </a:rPr>
              <a:t>(T) = S</a:t>
            </a:r>
            <a:r>
              <a:rPr lang="en-US" sz="2400" baseline="-25000" dirty="0">
                <a:solidFill>
                  <a:srgbClr val="FF0000"/>
                </a:solidFill>
              </a:rPr>
              <a:t>t</a:t>
            </a:r>
            <a:r>
              <a:rPr lang="en-US" sz="2400" dirty="0">
                <a:solidFill>
                  <a:srgbClr val="FF0000"/>
                </a:solidFill>
              </a:rPr>
              <a:t> – (γ</a:t>
            </a:r>
            <a:r>
              <a:rPr lang="en-US" sz="2400" baseline="-25000" dirty="0">
                <a:solidFill>
                  <a:srgbClr val="FF0000"/>
                </a:solidFill>
              </a:rPr>
              <a:t>0</a:t>
            </a:r>
            <a:r>
              <a:rPr lang="en-US" sz="2400" dirty="0">
                <a:solidFill>
                  <a:srgbClr val="FF0000"/>
                </a:solidFill>
              </a:rPr>
              <a:t> – θ</a:t>
            </a:r>
            <a:r>
              <a:rPr lang="en-US" sz="2400" baseline="-25000" dirty="0">
                <a:solidFill>
                  <a:srgbClr val="FF0000"/>
                </a:solidFill>
              </a:rPr>
              <a:t>0</a:t>
            </a:r>
            <a:r>
              <a:rPr lang="en-US" sz="2400" dirty="0">
                <a:solidFill>
                  <a:srgbClr val="FF0000"/>
                </a:solidFill>
              </a:rPr>
              <a:t>)(1 + r)</a:t>
            </a:r>
            <a:r>
              <a:rPr lang="en-US" sz="2400" baseline="30000" dirty="0">
                <a:solidFill>
                  <a:srgbClr val="FF0000"/>
                </a:solidFill>
              </a:rPr>
              <a:t>t</a:t>
            </a:r>
            <a:r>
              <a:rPr lang="en-US" sz="2400" dirty="0">
                <a:solidFill>
                  <a:srgbClr val="FF0000"/>
                </a:solidFill>
              </a:rPr>
              <a:t> – F</a:t>
            </a:r>
            <a:r>
              <a:rPr lang="en-US" sz="2400" baseline="-25000" dirty="0">
                <a:solidFill>
                  <a:srgbClr val="FF0000"/>
                </a:solidFill>
              </a:rPr>
              <a:t>0</a:t>
            </a:r>
            <a:r>
              <a:rPr lang="en-US" sz="2400" dirty="0">
                <a:solidFill>
                  <a:srgbClr val="FF0000"/>
                </a:solidFill>
              </a:rPr>
              <a:t>(T)(1 + r)</a:t>
            </a:r>
            <a:r>
              <a:rPr lang="en-US" sz="2400" baseline="30000" dirty="0">
                <a:solidFill>
                  <a:srgbClr val="FF0000"/>
                </a:solidFill>
              </a:rPr>
              <a:t>–(T–t)</a:t>
            </a: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a:p>
            <a:endParaRPr lang="en-US" sz="2400" baseline="30000" dirty="0">
              <a:solidFill>
                <a:srgbClr val="FF0000"/>
              </a:solidFill>
            </a:endParaRPr>
          </a:p>
        </p:txBody>
      </p:sp>
    </p:spTree>
    <p:extLst>
      <p:ext uri="{BB962C8B-B14F-4D97-AF65-F5344CB8AC3E}">
        <p14:creationId xmlns:p14="http://schemas.microsoft.com/office/powerpoint/2010/main" val="64577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DF94-1C91-4AAB-B970-3C0C61EA63AF}"/>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8A07ED40-B086-4B0B-BB68-EC1694F9E2F1}"/>
              </a:ext>
            </a:extLst>
          </p:cNvPr>
          <p:cNvSpPr>
            <a:spLocks noGrp="1"/>
          </p:cNvSpPr>
          <p:nvPr>
            <p:ph idx="1"/>
          </p:nvPr>
        </p:nvSpPr>
        <p:spPr/>
        <p:txBody>
          <a:bodyPr>
            <a:normAutofit/>
          </a:bodyPr>
          <a:lstStyle/>
          <a:p>
            <a:r>
              <a:rPr lang="en-US" dirty="0"/>
              <a:t>1 Which of the following best describes the difference between the price of a forward contract and its value?</a:t>
            </a:r>
          </a:p>
          <a:p>
            <a:pPr lvl="1"/>
            <a:r>
              <a:rPr lang="en-US" sz="1800" dirty="0"/>
              <a:t>A The forward price is fixed at the start, and the value starts at zero and then changes.</a:t>
            </a:r>
          </a:p>
          <a:p>
            <a:pPr lvl="1"/>
            <a:r>
              <a:rPr lang="en-US" sz="1800" dirty="0"/>
              <a:t>B The price determines the profit to the buyer, and the value determines the profit to the seller.</a:t>
            </a:r>
          </a:p>
          <a:p>
            <a:pPr lvl="1"/>
            <a:r>
              <a:rPr lang="en-US" sz="1800" dirty="0"/>
              <a:t>C The forward contract value is a benchmark against which the price is compared for the purposes of determining whether a trade is advisable.</a:t>
            </a:r>
          </a:p>
        </p:txBody>
      </p:sp>
    </p:spTree>
    <p:extLst>
      <p:ext uri="{BB962C8B-B14F-4D97-AF65-F5344CB8AC3E}">
        <p14:creationId xmlns:p14="http://schemas.microsoft.com/office/powerpoint/2010/main" val="33526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D4B4-8523-44E6-B26A-C11BCE40B3B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5860A36-51F3-44B8-83EA-E1F08E8326BB}"/>
              </a:ext>
            </a:extLst>
          </p:cNvPr>
          <p:cNvSpPr>
            <a:spLocks noGrp="1"/>
          </p:cNvSpPr>
          <p:nvPr>
            <p:ph idx="1"/>
          </p:nvPr>
        </p:nvSpPr>
        <p:spPr/>
        <p:txBody>
          <a:bodyPr>
            <a:normAutofit/>
          </a:bodyPr>
          <a:lstStyle/>
          <a:p>
            <a:r>
              <a:rPr lang="en-US" dirty="0"/>
              <a:t>2 Which of the following best describes the value of the forward contract at expiration? The value is the price of the underlying:</a:t>
            </a:r>
          </a:p>
          <a:p>
            <a:pPr lvl="1"/>
            <a:r>
              <a:rPr lang="en-US" sz="1800" dirty="0"/>
              <a:t>A minus the forward price.</a:t>
            </a:r>
          </a:p>
          <a:p>
            <a:pPr lvl="1"/>
            <a:r>
              <a:rPr lang="en-US" sz="1800" dirty="0"/>
              <a:t>B divided by the forward price.</a:t>
            </a:r>
          </a:p>
          <a:p>
            <a:pPr lvl="1"/>
            <a:r>
              <a:rPr lang="en-US" sz="1800" dirty="0"/>
              <a:t>C minus the compounded forward price.</a:t>
            </a:r>
          </a:p>
          <a:p>
            <a:r>
              <a:rPr lang="en-US" dirty="0"/>
              <a:t>3 Which of the following factors does not affect the forward price?</a:t>
            </a:r>
          </a:p>
          <a:p>
            <a:pPr lvl="1"/>
            <a:r>
              <a:rPr lang="en-US" sz="1800" dirty="0"/>
              <a:t>A The costs of holding the underlying</a:t>
            </a:r>
          </a:p>
          <a:p>
            <a:pPr lvl="1"/>
            <a:r>
              <a:rPr lang="en-US" sz="1800" dirty="0"/>
              <a:t>B Dividends or interest paid by the underlying</a:t>
            </a:r>
          </a:p>
          <a:p>
            <a:pPr lvl="1"/>
            <a:r>
              <a:rPr lang="en-US" sz="1800" dirty="0"/>
              <a:t>C Whether the investor is risk averse, risk seeking, or risk neutral</a:t>
            </a:r>
          </a:p>
        </p:txBody>
      </p:sp>
    </p:spTree>
    <p:extLst>
      <p:ext uri="{BB962C8B-B14F-4D97-AF65-F5344CB8AC3E}">
        <p14:creationId xmlns:p14="http://schemas.microsoft.com/office/powerpoint/2010/main" val="20806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a:xfrm>
            <a:off x="677334" y="609600"/>
            <a:ext cx="8596668" cy="1320800"/>
          </a:xfrm>
        </p:spPr>
        <p:txBody>
          <a:bodyPr>
            <a:normAutofit fontScale="90000"/>
          </a:bodyPr>
          <a:lstStyle/>
          <a:p>
            <a:r>
              <a:rPr lang="en-US" sz="4400" dirty="0"/>
              <a:t>R</a:t>
            </a:r>
            <a:r>
              <a:rPr lang="en-US" altLang="zh-CN" sz="4400" dirty="0"/>
              <a:t>eading 46</a:t>
            </a:r>
            <a:br>
              <a:rPr lang="en-US" altLang="zh-CN"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noAutofit/>
          </a:bodyPr>
          <a:lstStyle/>
          <a:p>
            <a:r>
              <a:rPr lang="en-US" dirty="0"/>
              <a:t>a. explain how the concepts of arbitrage, replication, and risk neutrality are used in pricing derivatives;</a:t>
            </a:r>
          </a:p>
          <a:p>
            <a:r>
              <a:rPr lang="en-US" dirty="0"/>
              <a:t>b. explain the difference between value and price of forward and futures contracts;</a:t>
            </a:r>
          </a:p>
          <a:p>
            <a:r>
              <a:rPr lang="en-US" dirty="0"/>
              <a:t>c. calculate a forward price of an asset with zero, positive, or negative net cost of carry;</a:t>
            </a:r>
          </a:p>
          <a:p>
            <a:r>
              <a:rPr lang="en-US" dirty="0"/>
              <a:t>d. explain how the value and price of a forward contract are determined at expiration, during the life of the contract, and at initiation;</a:t>
            </a:r>
          </a:p>
          <a:p>
            <a:r>
              <a:rPr lang="en-US" dirty="0"/>
              <a:t>e. describe monetary and nonmonetary benefits and costs associated with holding the underlying asset and explain how they affect the value and price of a forward contract;</a:t>
            </a:r>
          </a:p>
          <a:p>
            <a:r>
              <a:rPr lang="en-US" dirty="0"/>
              <a:t>f. define a forward rate agreement and describe its uses;</a:t>
            </a:r>
          </a:p>
          <a:p>
            <a:r>
              <a:rPr lang="en-US" dirty="0"/>
              <a:t>g. explain why forward and futures prices differ;</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735-10ED-4AAF-A2D5-17FA1E19087E}"/>
              </a:ext>
            </a:extLst>
          </p:cNvPr>
          <p:cNvSpPr>
            <a:spLocks noGrp="1"/>
          </p:cNvSpPr>
          <p:nvPr>
            <p:ph type="title"/>
          </p:nvPr>
        </p:nvSpPr>
        <p:spPr/>
        <p:txBody>
          <a:bodyPr>
            <a:normAutofit/>
          </a:bodyPr>
          <a:lstStyle/>
          <a:p>
            <a:r>
              <a:rPr lang="en-US" sz="4000" dirty="0"/>
              <a:t>Forward Rate Agreement</a:t>
            </a:r>
          </a:p>
        </p:txBody>
      </p:sp>
      <p:sp>
        <p:nvSpPr>
          <p:cNvPr id="3" name="Content Placeholder 2">
            <a:extLst>
              <a:ext uri="{FF2B5EF4-FFF2-40B4-BE49-F238E27FC236}">
                <a16:creationId xmlns:a16="http://schemas.microsoft.com/office/drawing/2014/main" id="{B10EA527-4BD5-4EA8-9093-5B5E4ADC3E3F}"/>
              </a:ext>
            </a:extLst>
          </p:cNvPr>
          <p:cNvSpPr>
            <a:spLocks noGrp="1"/>
          </p:cNvSpPr>
          <p:nvPr>
            <p:ph idx="1"/>
          </p:nvPr>
        </p:nvSpPr>
        <p:spPr/>
        <p:txBody>
          <a:bodyPr>
            <a:normAutofit/>
          </a:bodyPr>
          <a:lstStyle/>
          <a:p>
            <a:r>
              <a:rPr lang="en-US" sz="2400" dirty="0"/>
              <a:t>Spot rate and forward rate</a:t>
            </a:r>
          </a:p>
          <a:p>
            <a:r>
              <a:rPr lang="en-US" sz="2400" dirty="0"/>
              <a:t>Forward contracts in which the underlying is an interest rate are called forward rate agreements, or </a:t>
            </a:r>
            <a:r>
              <a:rPr lang="en-US" sz="2400" dirty="0">
                <a:solidFill>
                  <a:srgbClr val="FF0000"/>
                </a:solidFill>
              </a:rPr>
              <a:t>FRAs</a:t>
            </a:r>
            <a:r>
              <a:rPr lang="en-US" sz="2400" dirty="0"/>
              <a:t>.</a:t>
            </a:r>
          </a:p>
          <a:p>
            <a:r>
              <a:rPr lang="en-US" sz="2400" dirty="0"/>
              <a:t>FRAs have often historically been based on </a:t>
            </a:r>
            <a:r>
              <a:rPr lang="en-US" sz="2400" dirty="0">
                <a:solidFill>
                  <a:srgbClr val="FF0000"/>
                </a:solidFill>
              </a:rPr>
              <a:t>Libor</a:t>
            </a:r>
            <a:r>
              <a:rPr lang="en-US" sz="2400" dirty="0"/>
              <a:t>, the London Interbank Offered Rate.</a:t>
            </a:r>
          </a:p>
          <a:p>
            <a:r>
              <a:rPr lang="en-US" sz="2400" dirty="0">
                <a:solidFill>
                  <a:srgbClr val="FF0000"/>
                </a:solidFill>
              </a:rPr>
              <a:t>30-Day FRA on 90-Day Libor</a:t>
            </a:r>
          </a:p>
          <a:p>
            <a:r>
              <a:rPr lang="en-US" sz="2400" dirty="0">
                <a:solidFill>
                  <a:srgbClr val="FF0000"/>
                </a:solidFill>
              </a:rPr>
              <a:t>3*12 FRA</a:t>
            </a:r>
          </a:p>
          <a:p>
            <a:endParaRPr lang="en-US" sz="2400" dirty="0"/>
          </a:p>
        </p:txBody>
      </p:sp>
    </p:spTree>
    <p:extLst>
      <p:ext uri="{BB962C8B-B14F-4D97-AF65-F5344CB8AC3E}">
        <p14:creationId xmlns:p14="http://schemas.microsoft.com/office/powerpoint/2010/main" val="3645223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23BA1-6772-4C82-9527-CAA40CCA6A96}"/>
              </a:ext>
            </a:extLst>
          </p:cNvPr>
          <p:cNvSpPr>
            <a:spLocks noGrp="1"/>
          </p:cNvSpPr>
          <p:nvPr>
            <p:ph type="title"/>
          </p:nvPr>
        </p:nvSpPr>
        <p:spPr/>
        <p:txBody>
          <a:bodyPr>
            <a:normAutofit/>
          </a:bodyPr>
          <a:lstStyle/>
          <a:p>
            <a:r>
              <a:rPr lang="en-US" sz="4000" dirty="0"/>
              <a:t>Forward Rate Agreement</a:t>
            </a:r>
          </a:p>
        </p:txBody>
      </p:sp>
      <p:pic>
        <p:nvPicPr>
          <p:cNvPr id="5" name="Content Placeholder 4">
            <a:extLst>
              <a:ext uri="{FF2B5EF4-FFF2-40B4-BE49-F238E27FC236}">
                <a16:creationId xmlns:a16="http://schemas.microsoft.com/office/drawing/2014/main" id="{E8966A3C-82F2-45F1-AACF-22B235E6FB74}"/>
              </a:ext>
            </a:extLst>
          </p:cNvPr>
          <p:cNvPicPr>
            <a:picLocks noGrp="1" noChangeAspect="1"/>
          </p:cNvPicPr>
          <p:nvPr>
            <p:ph idx="1"/>
          </p:nvPr>
        </p:nvPicPr>
        <p:blipFill>
          <a:blip r:embed="rId2"/>
          <a:stretch>
            <a:fillRect/>
          </a:stretch>
        </p:blipFill>
        <p:spPr>
          <a:xfrm>
            <a:off x="1379913" y="1921250"/>
            <a:ext cx="7597832" cy="4606011"/>
          </a:xfrm>
        </p:spPr>
      </p:pic>
    </p:spTree>
    <p:extLst>
      <p:ext uri="{BB962C8B-B14F-4D97-AF65-F5344CB8AC3E}">
        <p14:creationId xmlns:p14="http://schemas.microsoft.com/office/powerpoint/2010/main" val="357726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4044-48DC-4FFC-BC37-2E75B02EE67E}"/>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D8EE2DC-9E14-48A2-9E6A-16C131C9A1EC}"/>
              </a:ext>
            </a:extLst>
          </p:cNvPr>
          <p:cNvSpPr>
            <a:spLocks noGrp="1"/>
          </p:cNvSpPr>
          <p:nvPr>
            <p:ph idx="1"/>
          </p:nvPr>
        </p:nvSpPr>
        <p:spPr/>
        <p:txBody>
          <a:bodyPr>
            <a:normAutofit/>
          </a:bodyPr>
          <a:lstStyle/>
          <a:p>
            <a:r>
              <a:rPr lang="en-US" sz="2400" dirty="0"/>
              <a:t>Which of the following best describes the forward rate of an FRA?</a:t>
            </a:r>
          </a:p>
          <a:p>
            <a:pPr lvl="1"/>
            <a:r>
              <a:rPr lang="en-US" sz="2400" dirty="0"/>
              <a:t>A The spot rate implied by the term structure</a:t>
            </a:r>
          </a:p>
          <a:p>
            <a:pPr lvl="1"/>
            <a:r>
              <a:rPr lang="en-US" sz="2400" dirty="0"/>
              <a:t>B The forward rate implied by the term structure</a:t>
            </a:r>
          </a:p>
          <a:p>
            <a:pPr lvl="1"/>
            <a:r>
              <a:rPr lang="en-US" sz="2400" dirty="0"/>
              <a:t>C The rate on a zero-coupon bond of maturity equal to that of the forward contract</a:t>
            </a:r>
          </a:p>
        </p:txBody>
      </p:sp>
    </p:spTree>
    <p:extLst>
      <p:ext uri="{BB962C8B-B14F-4D97-AF65-F5344CB8AC3E}">
        <p14:creationId xmlns:p14="http://schemas.microsoft.com/office/powerpoint/2010/main" val="3398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930400"/>
            <a:ext cx="8596668" cy="3664642"/>
          </a:xfrm>
        </p:spPr>
        <p:txBody>
          <a:bodyPr/>
          <a:lstStyle/>
          <a:p>
            <a:r>
              <a:rPr lang="en-US" altLang="zh-CN" dirty="0"/>
              <a:t>Futures price=110, initial margin=11, 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715523458"/>
              </p:ext>
            </p:extLst>
          </p:nvPr>
        </p:nvGraphicFramePr>
        <p:xfrm>
          <a:off x="677334" y="2445413"/>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110</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108</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104</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102</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98</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100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a:bodyPr>
          <a:lstStyle/>
          <a:p>
            <a:r>
              <a:rPr lang="en-US" sz="2400" dirty="0"/>
              <a:t>The value of a futures contract is the accumulated gain or loss on a futures contract since its previous day’s settlement.</a:t>
            </a:r>
          </a:p>
          <a:p>
            <a:r>
              <a:rPr lang="en-US" sz="2400" dirty="0"/>
              <a:t>When that value is paid out in the daily settlement, the futures price is effectively reset to the settlement price and the value goes to zero.</a:t>
            </a:r>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4C2F-800D-4982-A5D7-634F24D26196}"/>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4F03B5-7BE9-4AE6-98EC-7FA9289B2706}"/>
              </a:ext>
            </a:extLst>
          </p:cNvPr>
          <p:cNvSpPr>
            <a:spLocks noGrp="1"/>
          </p:cNvSpPr>
          <p:nvPr>
            <p:ph idx="1"/>
          </p:nvPr>
        </p:nvSpPr>
        <p:spPr/>
        <p:txBody>
          <a:bodyPr>
            <a:normAutofit/>
          </a:bodyPr>
          <a:lstStyle/>
          <a:p>
            <a:r>
              <a:rPr lang="en-US" sz="2400" dirty="0"/>
              <a:t>The different patterns of cash flows for forwards and futures can lead to differences in the pricing of forwards versus futures. But there are some conditions under which the pricing is the same.</a:t>
            </a:r>
          </a:p>
          <a:p>
            <a:r>
              <a:rPr lang="en-US" sz="2400" dirty="0"/>
              <a:t>1. The interest rates were constant.</a:t>
            </a:r>
          </a:p>
          <a:p>
            <a:r>
              <a:rPr lang="en-US" sz="2400" dirty="0"/>
              <a:t>2. Futures prices and interest rates are uncorrelated.</a:t>
            </a:r>
          </a:p>
          <a:p>
            <a:endParaRPr lang="en-US" sz="2400" dirty="0"/>
          </a:p>
        </p:txBody>
      </p:sp>
    </p:spTree>
    <p:extLst>
      <p:ext uri="{BB962C8B-B14F-4D97-AF65-F5344CB8AC3E}">
        <p14:creationId xmlns:p14="http://schemas.microsoft.com/office/powerpoint/2010/main" val="792941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07-2574-4B35-9BD2-D18E389756CF}"/>
              </a:ext>
            </a:extLst>
          </p:cNvPr>
          <p:cNvSpPr>
            <a:spLocks noGrp="1"/>
          </p:cNvSpPr>
          <p:nvPr>
            <p:ph type="title"/>
          </p:nvPr>
        </p:nvSpPr>
        <p:spPr/>
        <p:txBody>
          <a:bodyPr>
            <a:normAutofit/>
          </a:bodyPr>
          <a:lstStyle/>
          <a:p>
            <a:r>
              <a:rPr lang="en-US" sz="4000" dirty="0"/>
              <a:t>Pricing and Valuation of Futures</a:t>
            </a:r>
          </a:p>
        </p:txBody>
      </p:sp>
      <p:sp>
        <p:nvSpPr>
          <p:cNvPr id="3" name="Content Placeholder 2">
            <a:extLst>
              <a:ext uri="{FF2B5EF4-FFF2-40B4-BE49-F238E27FC236}">
                <a16:creationId xmlns:a16="http://schemas.microsoft.com/office/drawing/2014/main" id="{C61E596C-B255-4603-A253-09A023F0B2FA}"/>
              </a:ext>
            </a:extLst>
          </p:cNvPr>
          <p:cNvSpPr>
            <a:spLocks noGrp="1"/>
          </p:cNvSpPr>
          <p:nvPr>
            <p:ph idx="1"/>
          </p:nvPr>
        </p:nvSpPr>
        <p:spPr/>
        <p:txBody>
          <a:bodyPr>
            <a:normAutofit/>
          </a:bodyPr>
          <a:lstStyle/>
          <a:p>
            <a:r>
              <a:rPr lang="en-US" sz="2400" dirty="0"/>
              <a:t>Futures price and interest rate(long position)</a:t>
            </a:r>
          </a:p>
          <a:p>
            <a:pPr lvl="1"/>
            <a:r>
              <a:rPr lang="en-US" sz="2400" dirty="0"/>
              <a:t>Positive correlation</a:t>
            </a:r>
          </a:p>
          <a:p>
            <a:pPr lvl="2"/>
            <a:r>
              <a:rPr lang="en-US" sz="2400" dirty="0"/>
              <a:t>Futures price &gt; forward price</a:t>
            </a:r>
          </a:p>
          <a:p>
            <a:pPr lvl="1"/>
            <a:r>
              <a:rPr lang="en-US" sz="2400" dirty="0"/>
              <a:t>Negative correlation</a:t>
            </a:r>
          </a:p>
          <a:p>
            <a:pPr lvl="2"/>
            <a:r>
              <a:rPr lang="en-US" sz="2400" dirty="0"/>
              <a:t>Futures price &lt; forward price</a:t>
            </a:r>
          </a:p>
        </p:txBody>
      </p:sp>
    </p:spTree>
    <p:extLst>
      <p:ext uri="{BB962C8B-B14F-4D97-AF65-F5344CB8AC3E}">
        <p14:creationId xmlns:p14="http://schemas.microsoft.com/office/powerpoint/2010/main" val="357098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153B-028B-47A5-A492-AA523CDBD1D8}"/>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992956AB-C35F-4935-A84C-EA0B708AD560}"/>
              </a:ext>
            </a:extLst>
          </p:cNvPr>
          <p:cNvSpPr>
            <a:spLocks noGrp="1"/>
          </p:cNvSpPr>
          <p:nvPr>
            <p:ph idx="1"/>
          </p:nvPr>
        </p:nvSpPr>
        <p:spPr/>
        <p:txBody>
          <a:bodyPr>
            <a:normAutofit/>
          </a:bodyPr>
          <a:lstStyle/>
          <a:p>
            <a:r>
              <a:rPr lang="en-US" dirty="0"/>
              <a:t>1 Which of the following best describes how futures contract payoffs differ from forward contract payoffs?</a:t>
            </a:r>
          </a:p>
          <a:p>
            <a:pPr lvl="1"/>
            <a:r>
              <a:rPr lang="en-US" dirty="0"/>
              <a:t>A Forward contract payoffs are larger.</a:t>
            </a:r>
          </a:p>
          <a:p>
            <a:pPr lvl="1"/>
            <a:r>
              <a:rPr lang="en-US" dirty="0"/>
              <a:t>B They are equal, ignoring the time value of money.</a:t>
            </a:r>
          </a:p>
          <a:p>
            <a:pPr lvl="1"/>
            <a:r>
              <a:rPr lang="en-US" dirty="0"/>
              <a:t>C Futures contract payoffs are larger if the underlying is a commodity.</a:t>
            </a:r>
          </a:p>
          <a:p>
            <a:r>
              <a:rPr lang="en-US" dirty="0"/>
              <a:t>2 Which of the following conditions will not make futures and forward prices equivalent?</a:t>
            </a:r>
          </a:p>
          <a:p>
            <a:pPr lvl="1"/>
            <a:r>
              <a:rPr lang="en-US" dirty="0"/>
              <a:t>A Interest rates are constant.</a:t>
            </a:r>
          </a:p>
          <a:p>
            <a:pPr lvl="1"/>
            <a:r>
              <a:rPr lang="en-US" dirty="0"/>
              <a:t>B Futures prices are uncorrelated with interest rates.</a:t>
            </a:r>
          </a:p>
          <a:p>
            <a:pPr lvl="1"/>
            <a:r>
              <a:rPr lang="en-US" dirty="0"/>
              <a:t>C The volatility of the forward price is different from the volatility of the futures price.</a:t>
            </a:r>
          </a:p>
        </p:txBody>
      </p:sp>
    </p:spTree>
    <p:extLst>
      <p:ext uri="{BB962C8B-B14F-4D97-AF65-F5344CB8AC3E}">
        <p14:creationId xmlns:p14="http://schemas.microsoft.com/office/powerpoint/2010/main" val="3677763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4E4A3-D7C6-4C8A-970F-F002E7DD0C8C}"/>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8ACCB2AF-A022-46AE-9D11-6261789B2A33}"/>
              </a:ext>
            </a:extLst>
          </p:cNvPr>
          <p:cNvSpPr>
            <a:spLocks noGrp="1"/>
          </p:cNvSpPr>
          <p:nvPr>
            <p:ph idx="1"/>
          </p:nvPr>
        </p:nvSpPr>
        <p:spPr/>
        <p:txBody>
          <a:bodyPr>
            <a:normAutofit/>
          </a:bodyPr>
          <a:lstStyle/>
          <a:p>
            <a:r>
              <a:rPr lang="en-US" sz="2400" dirty="0"/>
              <a:t>3 With respect to the value of a futures contract, which of the following statements is most accurate? The value is the:</a:t>
            </a:r>
          </a:p>
          <a:p>
            <a:pPr lvl="1"/>
            <a:r>
              <a:rPr lang="en-US" sz="2400" dirty="0"/>
              <a:t>A futures price minus the spot price.</a:t>
            </a:r>
          </a:p>
          <a:p>
            <a:pPr lvl="1"/>
            <a:r>
              <a:rPr lang="en-US" sz="2400" dirty="0"/>
              <a:t>B present value of the expected payoff at expiration.</a:t>
            </a:r>
          </a:p>
          <a:p>
            <a:pPr lvl="1"/>
            <a:r>
              <a:rPr lang="en-US" sz="2400" dirty="0"/>
              <a:t>C accumulated gain since the previous settlement, which resets to zero upon settlement.</a:t>
            </a:r>
          </a:p>
        </p:txBody>
      </p:sp>
    </p:spTree>
    <p:extLst>
      <p:ext uri="{BB962C8B-B14F-4D97-AF65-F5344CB8AC3E}">
        <p14:creationId xmlns:p14="http://schemas.microsoft.com/office/powerpoint/2010/main" val="369052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fontScale="90000"/>
          </a:bodyPr>
          <a:lstStyle/>
          <a:p>
            <a:r>
              <a:rPr lang="en-US" sz="4400" dirty="0"/>
              <a:t>R</a:t>
            </a:r>
            <a:r>
              <a:rPr lang="en-US" altLang="zh-CN" sz="4400" dirty="0"/>
              <a:t>eading 46</a:t>
            </a:r>
            <a:br>
              <a:rPr lang="en-US" altLang="zh-CN" sz="4000" dirty="0"/>
            </a:br>
            <a:r>
              <a:rPr lang="en-US" altLang="zh-CN" dirty="0"/>
              <a:t>Basics of Derivative Pricing and Valuation</a:t>
            </a:r>
            <a:endParaRPr lang="en-US"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noAutofit/>
          </a:bodyPr>
          <a:lstStyle/>
          <a:p>
            <a:r>
              <a:rPr lang="en-US" dirty="0"/>
              <a:t>h. explain how swap contracts are similar to but different from a series of forward contracts;</a:t>
            </a:r>
          </a:p>
          <a:p>
            <a:r>
              <a:rPr lang="en-US" dirty="0" err="1"/>
              <a:t>i</a:t>
            </a:r>
            <a:r>
              <a:rPr lang="en-US" dirty="0"/>
              <a:t>. explain the difference between value and price of swaps;</a:t>
            </a:r>
          </a:p>
          <a:p>
            <a:r>
              <a:rPr lang="en-US" dirty="0"/>
              <a:t>j. explain the exercise value, time value, and moneyness of an option;</a:t>
            </a:r>
          </a:p>
          <a:p>
            <a:r>
              <a:rPr lang="en-US" dirty="0"/>
              <a:t>k. identify the factors that determine the value of an option and explain how each factor affects the value of an option;</a:t>
            </a:r>
          </a:p>
          <a:p>
            <a:r>
              <a:rPr lang="en-US" dirty="0"/>
              <a:t>l. explain put–call parity for European options;</a:t>
            </a:r>
          </a:p>
          <a:p>
            <a:r>
              <a:rPr lang="en-US" dirty="0"/>
              <a:t>m. explain put–call–forward parity for European options;</a:t>
            </a:r>
          </a:p>
          <a:p>
            <a:r>
              <a:rPr lang="en-US" dirty="0"/>
              <a:t>n. explain how the value of an option is determined using a one-period binomial model;</a:t>
            </a:r>
          </a:p>
          <a:p>
            <a:r>
              <a:rPr lang="en-US" dirty="0"/>
              <a:t>o. explain under which circumstances the values of European and American options differ.</a:t>
            </a:r>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1.Which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2.Which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3.Which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normAutofit/>
          </a:bodyPr>
          <a:lstStyle/>
          <a:p>
            <a:r>
              <a:rPr lang="en-US" sz="2000" dirty="0"/>
              <a:t>A </a:t>
            </a:r>
            <a:r>
              <a:rPr lang="en-US" sz="2000" dirty="0">
                <a:solidFill>
                  <a:srgbClr val="FF0000"/>
                </a:solidFill>
              </a:rPr>
              <a:t>forward</a:t>
            </a:r>
            <a:r>
              <a:rPr lang="en-US" sz="2000" dirty="0"/>
              <a:t> contract is an over-the-counter derivative contract in which two parties agree that one party, the buyer, will purchase an underlying asset from the other party, the seller, at a later date at a fixed price they agree upon when the contract is signed.</a:t>
            </a:r>
          </a:p>
          <a:p>
            <a:r>
              <a:rPr lang="en-US" sz="2000" dirty="0"/>
              <a:t>A </a:t>
            </a:r>
            <a:r>
              <a:rPr lang="en-US" sz="2000" dirty="0">
                <a:solidFill>
                  <a:srgbClr val="FF0000"/>
                </a:solidFill>
              </a:rPr>
              <a:t>futures</a:t>
            </a:r>
            <a:r>
              <a:rPr lang="en-US" sz="2000" dirty="0"/>
              <a:t> contract is a standardized derivative contract created and traded on a futures exchange in which two parties agree that one party, the buyer, will purchase an underlying asset from the other party, the seller, at a later date at a price agreed upon by the two parties when the contract is initiated and in which there is a daily settling of gains and losses and a credit guarantee by the futures exchange through its clearinghouse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r>
              <a:rPr lang="en-US" sz="2400" dirty="0"/>
              <a:t>Buyer:</a:t>
            </a:r>
            <a:r>
              <a:rPr lang="zh-CN" altLang="en-US" sz="2400" dirty="0"/>
              <a:t>面临信用风险，买入信用保护</a:t>
            </a:r>
            <a:endParaRPr lang="en-US" altLang="zh-CN" sz="2400" dirty="0"/>
          </a:p>
          <a:p>
            <a:pPr lvl="1"/>
            <a:r>
              <a:rPr lang="zh-CN" altLang="en-US" sz="2200" dirty="0"/>
              <a:t>债券持有人，发放贷款机构</a:t>
            </a:r>
            <a:endParaRPr lang="en-US" altLang="zh-CN" sz="2200" dirty="0"/>
          </a:p>
          <a:p>
            <a:r>
              <a:rPr lang="en-US" sz="2400" dirty="0"/>
              <a:t>S</a:t>
            </a:r>
            <a:r>
              <a:rPr lang="en-US" altLang="zh-CN" sz="2400" dirty="0"/>
              <a:t>eller:</a:t>
            </a:r>
            <a:r>
              <a:rPr lang="zh-CN" altLang="en-US" sz="2400" dirty="0"/>
              <a:t>卖出信用保护</a:t>
            </a:r>
            <a:endParaRPr lang="en-US" altLang="zh-CN" sz="2400" dirty="0"/>
          </a:p>
          <a:p>
            <a:pPr lvl="1"/>
            <a:r>
              <a:rPr lang="zh-CN" altLang="en-US" sz="2200" dirty="0"/>
              <a:t>各类金融机构（保险公司，券商，投资银行）</a:t>
            </a:r>
            <a:endParaRPr lang="en-US" sz="2200" dirty="0"/>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7A3B-EF90-4B61-BA34-EA49A6D680EF}"/>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C71FD61-621A-4E0D-87F4-CC23D6D2065B}"/>
              </a:ext>
            </a:extLst>
          </p:cNvPr>
          <p:cNvSpPr>
            <a:spLocks noGrp="1"/>
          </p:cNvSpPr>
          <p:nvPr>
            <p:ph idx="1"/>
          </p:nvPr>
        </p:nvSpPr>
        <p:spPr/>
        <p:txBody>
          <a:bodyPr>
            <a:normAutofit/>
          </a:bodyPr>
          <a:lstStyle/>
          <a:p>
            <a:r>
              <a:rPr lang="en-US" sz="2000" dirty="0"/>
              <a:t>A </a:t>
            </a:r>
            <a:r>
              <a:rPr lang="en-US" sz="2000" dirty="0">
                <a:solidFill>
                  <a:srgbClr val="FF0000"/>
                </a:solidFill>
              </a:rPr>
              <a:t>swap</a:t>
            </a:r>
            <a:r>
              <a:rPr lang="en-US" sz="2000" dirty="0"/>
              <a:t> contract is an over-the-counter derivative contract in which two parties agree to exchange a series of cash flows whereby one party pays a variable series that will be determined by an underlying asset or rate and the other party pays either 1) a variable series determined by a different underlying asset or rate or 2) a fixed series.</a:t>
            </a:r>
          </a:p>
          <a:p>
            <a:r>
              <a:rPr lang="en-US" sz="2000" dirty="0"/>
              <a:t>An </a:t>
            </a:r>
            <a:r>
              <a:rPr lang="en-US" sz="2000" dirty="0">
                <a:solidFill>
                  <a:srgbClr val="FF0000"/>
                </a:solidFill>
              </a:rPr>
              <a:t>option</a:t>
            </a:r>
            <a:r>
              <a:rPr lang="en-US" sz="2000" dirty="0"/>
              <a:t> is a derivative contract in which one party, the buyer, pays a sum of money to the other party, the seller or writer, and receives the right to either buy or sell an underlying asset at a fixed price either on a specific expiration date or at any time prior to the expiration date.</a:t>
            </a:r>
          </a:p>
        </p:txBody>
      </p:sp>
    </p:spTree>
    <p:extLst>
      <p:ext uri="{BB962C8B-B14F-4D97-AF65-F5344CB8AC3E}">
        <p14:creationId xmlns:p14="http://schemas.microsoft.com/office/powerpoint/2010/main" val="3553284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1.A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sz="4400" dirty="0"/>
              <a:t>Classification </a:t>
            </a:r>
            <a:r>
              <a:rPr lang="en-US" sz="4400"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sz="2800" dirty="0"/>
              <a:t>Forward commitments</a:t>
            </a:r>
          </a:p>
          <a:p>
            <a:pPr lvl="1"/>
            <a:r>
              <a:rPr lang="en-US" sz="1800" dirty="0">
                <a:solidFill>
                  <a:schemeClr val="tx1"/>
                </a:solidFill>
              </a:rPr>
              <a:t>Forward</a:t>
            </a:r>
          </a:p>
          <a:p>
            <a:pPr lvl="1"/>
            <a:r>
              <a:rPr lang="en-US" sz="1800" dirty="0"/>
              <a:t>Futures</a:t>
            </a:r>
          </a:p>
          <a:p>
            <a:pPr lvl="1"/>
            <a:r>
              <a:rPr lang="en-US" sz="1800" dirty="0"/>
              <a:t>Swap</a:t>
            </a:r>
          </a:p>
          <a:p>
            <a:r>
              <a:rPr lang="en-US" sz="2800" dirty="0"/>
              <a:t>Contingent claims</a:t>
            </a:r>
          </a:p>
          <a:p>
            <a:pPr lvl="1"/>
            <a:r>
              <a:rPr lang="en-US" sz="1800" dirty="0"/>
              <a:t>Option</a:t>
            </a:r>
          </a:p>
          <a:p>
            <a:pPr lvl="1"/>
            <a:r>
              <a:rPr lang="en-US" sz="1800"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40F2-9E76-470E-BC99-F5092F4154FE}"/>
              </a:ext>
            </a:extLst>
          </p:cNvPr>
          <p:cNvSpPr>
            <a:spLocks noGrp="1"/>
          </p:cNvSpPr>
          <p:nvPr>
            <p:ph type="title"/>
          </p:nvPr>
        </p:nvSpPr>
        <p:spPr/>
        <p:txBody>
          <a:bodyPr>
            <a:normAutofit/>
          </a:bodyPr>
          <a:lstStyle/>
          <a:p>
            <a:r>
              <a:rPr lang="en-US" sz="4000" dirty="0"/>
              <a:t>Basic Derivative Concepts</a:t>
            </a:r>
          </a:p>
        </p:txBody>
      </p:sp>
      <p:sp>
        <p:nvSpPr>
          <p:cNvPr id="3" name="Content Placeholder 2">
            <a:extLst>
              <a:ext uri="{FF2B5EF4-FFF2-40B4-BE49-F238E27FC236}">
                <a16:creationId xmlns:a16="http://schemas.microsoft.com/office/drawing/2014/main" id="{807417CD-D225-44F8-8275-2241032C1F99}"/>
              </a:ext>
            </a:extLst>
          </p:cNvPr>
          <p:cNvSpPr>
            <a:spLocks noGrp="1"/>
          </p:cNvSpPr>
          <p:nvPr>
            <p:ph idx="1"/>
          </p:nvPr>
        </p:nvSpPr>
        <p:spPr/>
        <p:txBody>
          <a:bodyPr>
            <a:normAutofit/>
          </a:bodyPr>
          <a:lstStyle/>
          <a:p>
            <a:r>
              <a:rPr lang="en-US" sz="2800" dirty="0"/>
              <a:t>A derivative is a financial instrument that derives its performance from the performance of an underlying asset.</a:t>
            </a:r>
          </a:p>
        </p:txBody>
      </p:sp>
    </p:spTree>
    <p:extLst>
      <p:ext uri="{BB962C8B-B14F-4D97-AF65-F5344CB8AC3E}">
        <p14:creationId xmlns:p14="http://schemas.microsoft.com/office/powerpoint/2010/main" val="24803418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sz="4000" dirty="0"/>
              <a:t>Classification</a:t>
            </a:r>
            <a:r>
              <a:rPr lang="en-US" sz="4000" dirty="0"/>
              <a:t> 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sz="2800" dirty="0"/>
              <a:t>Over-the-counter market</a:t>
            </a:r>
          </a:p>
          <a:p>
            <a:pPr lvl="1"/>
            <a:r>
              <a:rPr lang="en-US" sz="1800" dirty="0"/>
              <a:t>Forward</a:t>
            </a:r>
          </a:p>
          <a:p>
            <a:pPr lvl="1"/>
            <a:r>
              <a:rPr lang="en-US" sz="1800" dirty="0"/>
              <a:t>Swap</a:t>
            </a:r>
          </a:p>
          <a:p>
            <a:pPr lvl="1"/>
            <a:r>
              <a:rPr lang="en-US" sz="1800" dirty="0"/>
              <a:t>Option</a:t>
            </a:r>
          </a:p>
          <a:p>
            <a:r>
              <a:rPr lang="en-US" sz="2800" dirty="0"/>
              <a:t>Exchange-traded market</a:t>
            </a:r>
          </a:p>
          <a:p>
            <a:pPr lvl="1"/>
            <a:r>
              <a:rPr lang="en-US" sz="1800" dirty="0"/>
              <a:t>Futures</a:t>
            </a:r>
          </a:p>
          <a:p>
            <a:pPr lvl="1"/>
            <a:r>
              <a:rPr lang="en-US" sz="1800"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sz="2800"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sz="4000" dirty="0"/>
              <a:t>Classification	</a:t>
            </a:r>
            <a:r>
              <a:rPr lang="en-US" sz="4000" dirty="0"/>
              <a:t>of derivatives	</a:t>
            </a:r>
            <a:r>
              <a:rPr lang="en-US" dirty="0"/>
              <a:t>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sz="2800" dirty="0"/>
              <a:t>Over-the-counter derivative market</a:t>
            </a:r>
          </a:p>
          <a:p>
            <a:r>
              <a:rPr lang="en-US" dirty="0"/>
              <a:t>characteristics</a:t>
            </a:r>
          </a:p>
          <a:p>
            <a:pPr lvl="1"/>
            <a:r>
              <a:rPr lang="en-US" dirty="0"/>
              <a:t>Customization</a:t>
            </a:r>
          </a:p>
          <a:p>
            <a:pPr lvl="1"/>
            <a:r>
              <a:rPr lang="en-US" dirty="0"/>
              <a:t>More flexible</a:t>
            </a:r>
          </a:p>
          <a:p>
            <a:pPr lvl="1"/>
            <a:r>
              <a:rPr lang="en-US" dirty="0"/>
              <a:t>Lower degree of regulation</a:t>
            </a:r>
          </a:p>
          <a:p>
            <a:pPr lvl="1"/>
            <a:r>
              <a:rPr lang="en-US" dirty="0"/>
              <a:t>Retain a degree of privacy with lower transparency</a:t>
            </a:r>
          </a:p>
          <a:p>
            <a:pPr lvl="1"/>
            <a:endParaRPr lang="en-US" dirty="0"/>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1E7E-561B-4C61-8404-6C29256855A2}"/>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CFF1D1EF-7E0F-48EE-98B9-A11615480828}"/>
              </a:ext>
            </a:extLst>
          </p:cNvPr>
          <p:cNvSpPr>
            <a:spLocks noGrp="1"/>
          </p:cNvSpPr>
          <p:nvPr>
            <p:ph idx="1"/>
          </p:nvPr>
        </p:nvSpPr>
        <p:spPr/>
        <p:txBody>
          <a:bodyPr/>
          <a:lstStyle/>
          <a:p>
            <a:r>
              <a:rPr lang="en-US" dirty="0"/>
              <a:t>1.Which of the following is not a forward commitment?</a:t>
            </a:r>
          </a:p>
          <a:p>
            <a:pPr lvl="1"/>
            <a:r>
              <a:rPr lang="en-US" dirty="0"/>
              <a:t>A An agreement to take out a loan at a future date at a specific rate</a:t>
            </a:r>
          </a:p>
          <a:p>
            <a:pPr lvl="1"/>
            <a:r>
              <a:rPr lang="en-US" dirty="0"/>
              <a:t>B An offer of employment that must be accepted or rejected in two weeks</a:t>
            </a:r>
          </a:p>
          <a:p>
            <a:pPr lvl="1"/>
            <a:r>
              <a:rPr lang="en-US" dirty="0"/>
              <a:t>C An agreement to lease a piece of machinery for one year with a series of fixed monthly payments</a:t>
            </a:r>
          </a:p>
          <a:p>
            <a:r>
              <a:rPr lang="en-US" dirty="0"/>
              <a:t>2.Which of the following statements is true about contingent claims?</a:t>
            </a:r>
          </a:p>
          <a:p>
            <a:pPr lvl="1"/>
            <a:r>
              <a:rPr lang="en-US" dirty="0"/>
              <a:t>A Either party can default to the other.</a:t>
            </a:r>
          </a:p>
          <a:p>
            <a:pPr lvl="1"/>
            <a:r>
              <a:rPr lang="en-US" dirty="0"/>
              <a:t>B The payoffs are linearly related to the performance of the underlying.</a:t>
            </a:r>
          </a:p>
          <a:p>
            <a:pPr lvl="1"/>
            <a:r>
              <a:rPr lang="en-US" dirty="0"/>
              <a:t>C The most the long can lose is the amount paid for the contingent claim.</a:t>
            </a:r>
          </a:p>
        </p:txBody>
      </p:sp>
    </p:spTree>
    <p:extLst>
      <p:ext uri="{BB962C8B-B14F-4D97-AF65-F5344CB8AC3E}">
        <p14:creationId xmlns:p14="http://schemas.microsoft.com/office/powerpoint/2010/main" val="1657439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3.Which of the following characteristics is not associated with exchange-traded derivatives?</a:t>
            </a:r>
          </a:p>
          <a:p>
            <a:pPr lvl="1"/>
            <a:r>
              <a:rPr lang="en-US" dirty="0"/>
              <a:t>A Margin or performance bonds are required.</a:t>
            </a:r>
          </a:p>
          <a:p>
            <a:pPr lvl="1"/>
            <a:r>
              <a:rPr lang="en-US" dirty="0"/>
              <a:t>B The exchange guarantees all payments in the event of default.</a:t>
            </a:r>
          </a:p>
          <a:p>
            <a:pPr lvl="1"/>
            <a:r>
              <a:rPr lang="en-US" dirty="0"/>
              <a:t>C All terms except the price are customized to the parties’ individual needs.</a:t>
            </a:r>
          </a:p>
          <a:p>
            <a:r>
              <a:rPr lang="en-US" dirty="0"/>
              <a:t>4.Which of the following characteristics is associated with over- the- counter derivatives?</a:t>
            </a:r>
          </a:p>
          <a:p>
            <a:pPr lvl="1"/>
            <a:r>
              <a:rPr lang="en-US" dirty="0"/>
              <a:t>A Trading occurs in a central location.</a:t>
            </a:r>
          </a:p>
          <a:p>
            <a:pPr lvl="1"/>
            <a:r>
              <a:rPr lang="en-US" dirty="0"/>
              <a:t>B They are more regulated than exchange- listed derivatives.</a:t>
            </a:r>
          </a:p>
          <a:p>
            <a:pPr lvl="1"/>
            <a:r>
              <a:rPr lang="en-US" dirty="0"/>
              <a:t>C They are less transparent than exchange- listed derivatives.</a:t>
            </a:r>
          </a:p>
        </p:txBody>
      </p:sp>
    </p:spTree>
    <p:extLst>
      <p:ext uri="{BB962C8B-B14F-4D97-AF65-F5344CB8AC3E}">
        <p14:creationId xmlns:p14="http://schemas.microsoft.com/office/powerpoint/2010/main" val="31212917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5F44-83D3-4C3D-AA1E-B7B8E357D44D}"/>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EA05F35-4584-4A6C-B5B8-1E6EAF96AE0E}"/>
              </a:ext>
            </a:extLst>
          </p:cNvPr>
          <p:cNvSpPr>
            <a:spLocks noGrp="1"/>
          </p:cNvSpPr>
          <p:nvPr>
            <p:ph idx="1"/>
          </p:nvPr>
        </p:nvSpPr>
        <p:spPr/>
        <p:txBody>
          <a:bodyPr>
            <a:normAutofit/>
          </a:bodyPr>
          <a:lstStyle/>
          <a:p>
            <a:r>
              <a:rPr lang="en-US" dirty="0"/>
              <a:t>5.Market makers earn a profit in both exchange and over- the- counter derivatives markets by:</a:t>
            </a:r>
          </a:p>
          <a:p>
            <a:pPr lvl="1"/>
            <a:r>
              <a:rPr lang="en-US" dirty="0"/>
              <a:t>A charging a commission on each trade.</a:t>
            </a:r>
          </a:p>
          <a:p>
            <a:pPr lvl="1"/>
            <a:r>
              <a:rPr lang="en-US" dirty="0"/>
              <a:t>B a combination of commissions and markups.</a:t>
            </a:r>
          </a:p>
          <a:p>
            <a:pPr lvl="1"/>
            <a:r>
              <a:rPr lang="en-US" dirty="0"/>
              <a:t>C buying at one price, selling at a higher price, and hedging any risk.</a:t>
            </a:r>
          </a:p>
          <a:p>
            <a:r>
              <a:rPr lang="en-US" dirty="0"/>
              <a:t>6.Which of the following statements most accurately describes exchange-traded derivatives relative to over- the- counter derivatives? Exchange-traded derivatives are more likely to have:</a:t>
            </a:r>
          </a:p>
          <a:p>
            <a:pPr lvl="1"/>
            <a:r>
              <a:rPr lang="en-US" dirty="0"/>
              <a:t>A greater credit risk.</a:t>
            </a:r>
          </a:p>
          <a:p>
            <a:pPr lvl="1"/>
            <a:r>
              <a:rPr lang="en-US" dirty="0"/>
              <a:t>B standardized contract terms.</a:t>
            </a:r>
          </a:p>
          <a:p>
            <a:pPr lvl="1"/>
            <a:r>
              <a:rPr lang="en-US" dirty="0"/>
              <a:t>C greater risk management uses</a:t>
            </a:r>
          </a:p>
        </p:txBody>
      </p:sp>
    </p:spTree>
    <p:extLst>
      <p:ext uri="{BB962C8B-B14F-4D97-AF65-F5344CB8AC3E}">
        <p14:creationId xmlns:p14="http://schemas.microsoft.com/office/powerpoint/2010/main" val="1189956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normAutofit/>
          </a:bodyPr>
          <a:lstStyle/>
          <a:p>
            <a:r>
              <a:rPr lang="en-US" sz="4000" dirty="0"/>
              <a:t>The</a:t>
            </a:r>
            <a:r>
              <a:rPr lang="zh-CN" altLang="en-US" sz="4000" dirty="0"/>
              <a:t> </a:t>
            </a:r>
            <a:r>
              <a:rPr lang="en-US" altLang="zh-CN" sz="4000" dirty="0"/>
              <a:t>purposes</a:t>
            </a:r>
            <a:r>
              <a:rPr lang="zh-CN" altLang="en-US" sz="4000" dirty="0"/>
              <a:t> </a:t>
            </a:r>
            <a:r>
              <a:rPr lang="en-US" altLang="zh-CN" sz="4000" dirty="0"/>
              <a:t>and</a:t>
            </a:r>
            <a:r>
              <a:rPr lang="zh-CN" altLang="en-US" sz="4000" dirty="0"/>
              <a:t> </a:t>
            </a:r>
            <a:r>
              <a:rPr lang="en-US" altLang="zh-CN" sz="4000" dirty="0"/>
              <a:t>benefits</a:t>
            </a:r>
            <a:r>
              <a:rPr lang="zh-CN" altLang="en-US" sz="4000" dirty="0"/>
              <a:t> </a:t>
            </a:r>
            <a:r>
              <a:rPr lang="en-US" altLang="zh-CN" sz="4000" dirty="0"/>
              <a:t>of</a:t>
            </a:r>
            <a:r>
              <a:rPr lang="zh-CN" altLang="en-US" sz="4000" dirty="0"/>
              <a:t> </a:t>
            </a:r>
            <a:r>
              <a:rPr lang="en-US" altLang="zh-CN" sz="4000" dirty="0"/>
              <a:t>derivatives</a:t>
            </a:r>
            <a:endParaRPr lang="en-US" sz="4000"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S</a:t>
            </a:r>
            <a:r>
              <a:rPr lang="en-US" altLang="zh-CN" sz="4000" dirty="0"/>
              <a:t>peculation and gambling</a:t>
            </a:r>
            <a:endParaRPr lang="en-US" sz="4000"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413E-3C52-4A96-B4B7-D949477196A8}"/>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7572C0F9-7509-4B3E-B285-5A2391F3BCAE}"/>
              </a:ext>
            </a:extLst>
          </p:cNvPr>
          <p:cNvSpPr>
            <a:spLocks noGrp="1"/>
          </p:cNvSpPr>
          <p:nvPr>
            <p:ph idx="1"/>
          </p:nvPr>
        </p:nvSpPr>
        <p:spPr/>
        <p:txBody>
          <a:bodyPr/>
          <a:lstStyle/>
          <a:p>
            <a:r>
              <a:rPr lang="en-US" dirty="0"/>
              <a:t>The price of a financial asset is often determined using a present value of future cash flows approach. </a:t>
            </a:r>
          </a:p>
          <a:p>
            <a:r>
              <a:rPr lang="en-US" dirty="0"/>
              <a:t>The value of the financial asset is the expected future price plus any interim payments such as dividends or coupon interest discounted at a rate appropriate for the risk assumed.</a:t>
            </a:r>
          </a:p>
          <a:p>
            <a:r>
              <a:rPr lang="en-US" dirty="0"/>
              <a:t>The risk aversion of the investor</a:t>
            </a:r>
          </a:p>
          <a:p>
            <a:pPr lvl="1"/>
            <a:r>
              <a:rPr lang="en-US" dirty="0"/>
              <a:t>We can generally characterize three potential types of investors by how they feel about risk: risk averse, risk neutral, or risk seeking</a:t>
            </a:r>
          </a:p>
          <a:p>
            <a:endParaRPr lang="en-US" dirty="0"/>
          </a:p>
        </p:txBody>
      </p:sp>
    </p:spTree>
    <p:extLst>
      <p:ext uri="{BB962C8B-B14F-4D97-AF65-F5344CB8AC3E}">
        <p14:creationId xmlns:p14="http://schemas.microsoft.com/office/powerpoint/2010/main" val="26242472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normAutofit/>
          </a:bodyPr>
          <a:lstStyle/>
          <a:p>
            <a:r>
              <a:rPr lang="en-US" sz="4000" dirty="0"/>
              <a:t>Criticisms and misuses of derivatives</a:t>
            </a:r>
            <a:br>
              <a:rPr lang="en-US" sz="4000" dirty="0"/>
            </a:br>
            <a:r>
              <a:rPr lang="en-US" sz="4000"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1.Which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normAutofit/>
          </a:bodyPr>
          <a:lstStyle/>
          <a:p>
            <a:r>
              <a:rPr lang="en-US" sz="4000"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a:t>
            </a:r>
            <a:r>
              <a:rPr lang="en-US" sz="3200" baseline="-25000" dirty="0"/>
              <a:t>0</a:t>
            </a:r>
            <a:r>
              <a:rPr lang="en-US" sz="3200" dirty="0"/>
              <a:t>-benefit</a:t>
            </a:r>
            <a:r>
              <a:rPr lang="en-US" sz="3200" baseline="-25000" dirty="0"/>
              <a:t>0</a:t>
            </a:r>
            <a:r>
              <a:rPr lang="en-US" sz="3200" dirty="0"/>
              <a: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normAutofit/>
          </a:bodyPr>
          <a:lstStyle/>
          <a:p>
            <a:r>
              <a:rPr lang="en-US" sz="4000"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B82-6AB7-4B2C-9CE0-91C5F1189BC5}"/>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1980A05C-5D81-4FA2-869F-6046DD73C512}"/>
              </a:ext>
            </a:extLst>
          </p:cNvPr>
          <p:cNvSpPr>
            <a:spLocks noGrp="1"/>
          </p:cNvSpPr>
          <p:nvPr>
            <p:ph idx="1"/>
          </p:nvPr>
        </p:nvSpPr>
        <p:spPr/>
        <p:txBody>
          <a:bodyPr/>
          <a:lstStyle/>
          <a:p>
            <a:r>
              <a:rPr lang="en-US" dirty="0"/>
              <a:t>Tencent  A:600  B:610</a:t>
            </a:r>
          </a:p>
        </p:txBody>
      </p:sp>
    </p:spTree>
    <p:extLst>
      <p:ext uri="{BB962C8B-B14F-4D97-AF65-F5344CB8AC3E}">
        <p14:creationId xmlns:p14="http://schemas.microsoft.com/office/powerpoint/2010/main" val="26254659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85EF-23C0-4996-B8AD-822F238FC53F}"/>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E052CFE4-4415-4BD8-9BF3-7801A1F1C482}"/>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=530 , RF=4%</a:t>
            </a:r>
          </a:p>
        </p:txBody>
      </p:sp>
    </p:spTree>
    <p:extLst>
      <p:ext uri="{BB962C8B-B14F-4D97-AF65-F5344CB8AC3E}">
        <p14:creationId xmlns:p14="http://schemas.microsoft.com/office/powerpoint/2010/main" val="22331009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22BD-DB45-4D1F-9302-275D4DA4CDD4}"/>
              </a:ext>
            </a:extLst>
          </p:cNvPr>
          <p:cNvSpPr>
            <a:spLocks noGrp="1"/>
          </p:cNvSpPr>
          <p:nvPr>
            <p:ph type="title"/>
          </p:nvPr>
        </p:nvSpPr>
        <p:spPr/>
        <p:txBody>
          <a:bodyPr>
            <a:normAutofit/>
          </a:bodyPr>
          <a:lstStyle/>
          <a:p>
            <a:r>
              <a:rPr lang="en-US" sz="4000" dirty="0"/>
              <a:t>Elementary principles of derivative pricing-Arbitrage</a:t>
            </a:r>
          </a:p>
        </p:txBody>
      </p:sp>
      <p:sp>
        <p:nvSpPr>
          <p:cNvPr id="3" name="Content Placeholder 2">
            <a:extLst>
              <a:ext uri="{FF2B5EF4-FFF2-40B4-BE49-F238E27FC236}">
                <a16:creationId xmlns:a16="http://schemas.microsoft.com/office/drawing/2014/main" id="{329461E7-752B-4F36-88E6-401BF4173B38}"/>
              </a:ext>
            </a:extLst>
          </p:cNvPr>
          <p:cNvSpPr>
            <a:spLocks noGrp="1"/>
          </p:cNvSpPr>
          <p:nvPr>
            <p:ph idx="1"/>
          </p:nvPr>
        </p:nvSpPr>
        <p:spPr/>
        <p:txBody>
          <a:bodyPr/>
          <a:lstStyle/>
          <a:p>
            <a:r>
              <a:rPr lang="en-US" dirty="0"/>
              <a:t>Tencent S</a:t>
            </a:r>
            <a:r>
              <a:rPr lang="en-US" baseline="-25000" dirty="0"/>
              <a:t>0</a:t>
            </a:r>
            <a:r>
              <a:rPr lang="en-US" dirty="0"/>
              <a:t>=500, F</a:t>
            </a:r>
            <a:r>
              <a:rPr lang="en-US" baseline="-25000" dirty="0"/>
              <a:t>1</a:t>
            </a:r>
            <a:r>
              <a:rPr lang="en-US" dirty="0"/>
              <a:t>=510 , RF=4%</a:t>
            </a:r>
          </a:p>
          <a:p>
            <a:endParaRPr lang="en-US" dirty="0"/>
          </a:p>
        </p:txBody>
      </p:sp>
    </p:spTree>
    <p:extLst>
      <p:ext uri="{BB962C8B-B14F-4D97-AF65-F5344CB8AC3E}">
        <p14:creationId xmlns:p14="http://schemas.microsoft.com/office/powerpoint/2010/main" val="8341622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normAutofit/>
          </a:bodyPr>
          <a:lstStyle/>
          <a:p>
            <a:r>
              <a:rPr lang="en-US" sz="4000"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AFD7-6984-422B-AA79-780DD9C96001}"/>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EFAF4548-818D-4663-B3C8-529D9A989739}"/>
              </a:ext>
            </a:extLst>
          </p:cNvPr>
          <p:cNvSpPr>
            <a:spLocks noGrp="1"/>
          </p:cNvSpPr>
          <p:nvPr>
            <p:ph idx="1"/>
          </p:nvPr>
        </p:nvSpPr>
        <p:spPr/>
        <p:txBody>
          <a:bodyPr/>
          <a:lstStyle/>
          <a:p>
            <a:r>
              <a:rPr lang="en-US" dirty="0"/>
              <a:t>The formation of expectations</a:t>
            </a:r>
          </a:p>
          <a:p>
            <a:endParaRPr lang="en-US" dirty="0"/>
          </a:p>
        </p:txBody>
      </p:sp>
      <p:pic>
        <p:nvPicPr>
          <p:cNvPr id="5" name="Picture 4">
            <a:extLst>
              <a:ext uri="{FF2B5EF4-FFF2-40B4-BE49-F238E27FC236}">
                <a16:creationId xmlns:a16="http://schemas.microsoft.com/office/drawing/2014/main" id="{CC7A41B5-47D9-45DC-AD95-7AFF32DCD14A}"/>
              </a:ext>
            </a:extLst>
          </p:cNvPr>
          <p:cNvPicPr>
            <a:picLocks noChangeAspect="1"/>
          </p:cNvPicPr>
          <p:nvPr/>
        </p:nvPicPr>
        <p:blipFill>
          <a:blip r:embed="rId2"/>
          <a:stretch>
            <a:fillRect/>
          </a:stretch>
        </p:blipFill>
        <p:spPr>
          <a:xfrm>
            <a:off x="1569720" y="2827885"/>
            <a:ext cx="7275022" cy="2893475"/>
          </a:xfrm>
          <a:prstGeom prst="rect">
            <a:avLst/>
          </a:prstGeom>
        </p:spPr>
      </p:pic>
    </p:spTree>
    <p:extLst>
      <p:ext uri="{BB962C8B-B14F-4D97-AF65-F5344CB8AC3E}">
        <p14:creationId xmlns:p14="http://schemas.microsoft.com/office/powerpoint/2010/main" val="232793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D967-8349-4DD9-B387-3E8FB966C577}"/>
              </a:ext>
            </a:extLst>
          </p:cNvPr>
          <p:cNvSpPr>
            <a:spLocks noGrp="1"/>
          </p:cNvSpPr>
          <p:nvPr>
            <p:ph type="title"/>
          </p:nvPr>
        </p:nvSpPr>
        <p:spPr/>
        <p:txBody>
          <a:bodyPr>
            <a:normAutofit/>
          </a:bodyPr>
          <a:lstStyle/>
          <a:p>
            <a:r>
              <a:rPr lang="en-US" sz="4000" dirty="0"/>
              <a:t>Pricing the Underlying</a:t>
            </a:r>
          </a:p>
        </p:txBody>
      </p:sp>
      <p:sp>
        <p:nvSpPr>
          <p:cNvPr id="3" name="Content Placeholder 2">
            <a:extLst>
              <a:ext uri="{FF2B5EF4-FFF2-40B4-BE49-F238E27FC236}">
                <a16:creationId xmlns:a16="http://schemas.microsoft.com/office/drawing/2014/main" id="{493456BD-87CA-4D29-BC59-BD07C41223F9}"/>
              </a:ext>
            </a:extLst>
          </p:cNvPr>
          <p:cNvSpPr>
            <a:spLocks noGrp="1"/>
          </p:cNvSpPr>
          <p:nvPr>
            <p:ph idx="1"/>
          </p:nvPr>
        </p:nvSpPr>
        <p:spPr/>
        <p:txBody>
          <a:bodyPr/>
          <a:lstStyle/>
          <a:p>
            <a:r>
              <a:rPr lang="en-US" dirty="0"/>
              <a:t>The required rate of return on the underlying asset</a:t>
            </a:r>
          </a:p>
          <a:p>
            <a:r>
              <a:rPr lang="en-US" dirty="0"/>
              <a:t>The pricing of risky assets</a:t>
            </a:r>
          </a:p>
          <a:p>
            <a:endParaRPr lang="en-US" dirty="0"/>
          </a:p>
        </p:txBody>
      </p:sp>
      <p:pic>
        <p:nvPicPr>
          <p:cNvPr id="5" name="Picture 4">
            <a:extLst>
              <a:ext uri="{FF2B5EF4-FFF2-40B4-BE49-F238E27FC236}">
                <a16:creationId xmlns:a16="http://schemas.microsoft.com/office/drawing/2014/main" id="{FEBEA72E-800E-4459-9D35-6A3386BFD710}"/>
              </a:ext>
            </a:extLst>
          </p:cNvPr>
          <p:cNvPicPr>
            <a:picLocks noChangeAspect="1"/>
          </p:cNvPicPr>
          <p:nvPr/>
        </p:nvPicPr>
        <p:blipFill>
          <a:blip r:embed="rId2"/>
          <a:stretch>
            <a:fillRect/>
          </a:stretch>
        </p:blipFill>
        <p:spPr>
          <a:xfrm>
            <a:off x="1279102" y="3188119"/>
            <a:ext cx="7393132" cy="2853243"/>
          </a:xfrm>
          <a:prstGeom prst="rect">
            <a:avLst/>
          </a:prstGeom>
        </p:spPr>
      </p:pic>
    </p:spTree>
    <p:extLst>
      <p:ext uri="{BB962C8B-B14F-4D97-AF65-F5344CB8AC3E}">
        <p14:creationId xmlns:p14="http://schemas.microsoft.com/office/powerpoint/2010/main" val="1860670133"/>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122004</TotalTime>
  <Words>4589</Words>
  <Application>Microsoft Office PowerPoint</Application>
  <PresentationFormat>Widescreen</PresentationFormat>
  <Paragraphs>500</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华文新魏</vt:lpstr>
      <vt:lpstr>方正姚体</vt:lpstr>
      <vt:lpstr>Arial</vt:lpstr>
      <vt:lpstr>Trebuchet MS</vt:lpstr>
      <vt:lpstr>Wingdings 3</vt:lpstr>
      <vt:lpstr>Facet</vt:lpstr>
      <vt:lpstr>Study session 15 Derivatives</vt:lpstr>
      <vt:lpstr>Reading 46 Basics of Derivative Pricing and Valuation</vt:lpstr>
      <vt:lpstr>Reading 46 Basics of Derivative Pricing and Valuation</vt:lpstr>
      <vt:lpstr>Basic Derivative Concepts</vt:lpstr>
      <vt:lpstr>Basic Derivative Concepts</vt:lpstr>
      <vt:lpstr>Basic Derivative Concepts</vt:lpstr>
      <vt:lpstr>Pricing the Underlying</vt:lpstr>
      <vt:lpstr>Pricing the Underlying</vt:lpstr>
      <vt:lpstr>Pricing the Underlying</vt:lpstr>
      <vt:lpstr>Pricing the Underlying</vt:lpstr>
      <vt:lpstr>Pricing the Underlying</vt:lpstr>
      <vt:lpstr>Practices </vt:lpstr>
      <vt:lpstr>Pricing and Valuation of Forward </vt:lpstr>
      <vt:lpstr>Pricing and Valuation of Forward Initiation</vt:lpstr>
      <vt:lpstr>Pricing and Valuation of Forward Initiation</vt:lpstr>
      <vt:lpstr>Pricing and Valuation of Forward Expiration </vt:lpstr>
      <vt:lpstr>Pricing and Valuation of Forward Between Initiation and Expiration</vt:lpstr>
      <vt:lpstr>Practices </vt:lpstr>
      <vt:lpstr>Practices</vt:lpstr>
      <vt:lpstr>Forward Rate Agreement</vt:lpstr>
      <vt:lpstr>Forward Rate Agreement</vt:lpstr>
      <vt:lpstr>Practices</vt:lpstr>
      <vt:lpstr>Pricing and Valuation of Futures</vt:lpstr>
      <vt:lpstr>Pricing and Valuation of Futures</vt:lpstr>
      <vt:lpstr>Pricing and Valuation of Futures</vt:lpstr>
      <vt:lpstr>Pricing and Valuation of Futures</vt:lpstr>
      <vt:lpstr>Practices</vt:lpstr>
      <vt:lpstr>Practices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Practices</vt:lpstr>
      <vt:lpstr>Practices</vt:lpstr>
      <vt:lpstr>Practices</vt:lpstr>
      <vt:lpstr>The purposes and benefits of derivatives</vt:lpstr>
      <vt:lpstr>The purposes and benefits of derivatives</vt:lpstr>
      <vt:lpstr>Practices</vt:lpstr>
      <vt:lpstr>Criticisms and misuses of derivatives Speculation and gambling</vt:lpstr>
      <vt:lpstr>Criticisms and misuses of derivatives Destabilization and Systemic Risk</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322</cp:revision>
  <dcterms:created xsi:type="dcterms:W3CDTF">2021-07-05T01:04:15Z</dcterms:created>
  <dcterms:modified xsi:type="dcterms:W3CDTF">2022-02-22T02:50:53Z</dcterms:modified>
</cp:coreProperties>
</file>