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0" r:id="rId23"/>
    <p:sldId id="279" r:id="rId24"/>
    <p:sldId id="280" r:id="rId25"/>
    <p:sldId id="281" r:id="rId26"/>
    <p:sldId id="282" r:id="rId27"/>
    <p:sldId id="291" r:id="rId28"/>
    <p:sldId id="283" r:id="rId29"/>
    <p:sldId id="284" r:id="rId30"/>
    <p:sldId id="292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7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2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4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2396-2C04-4201-845B-FCDC019CBA3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481FD-6D9A-4907-A331-27B7E714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2.MOTIVATIONS TO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2.1 Profit </a:t>
            </a:r>
            <a:r>
              <a:rPr lang="en-US" b="1" dirty="0" smtClean="0"/>
              <a:t>Seeking</a:t>
            </a:r>
          </a:p>
          <a:p>
            <a:r>
              <a:rPr lang="en-US" b="1" dirty="0"/>
              <a:t>Trade urgency </a:t>
            </a:r>
            <a:r>
              <a:rPr lang="en-US" dirty="0" smtClean="0"/>
              <a:t>refers to </a:t>
            </a:r>
            <a:r>
              <a:rPr lang="en-US" dirty="0"/>
              <a:t>how quickly (aggressively) or slowly (patiently) the order is executed over </a:t>
            </a:r>
            <a:r>
              <a:rPr lang="en-US" dirty="0" smtClean="0"/>
              <a:t>the trading </a:t>
            </a:r>
            <a:r>
              <a:rPr lang="en-US" dirty="0"/>
              <a:t>time horizon. Greater trade urgency is associated with executing over </a:t>
            </a:r>
            <a:r>
              <a:rPr lang="en-US" dirty="0" smtClean="0"/>
              <a:t>shorter execution </a:t>
            </a:r>
            <a:r>
              <a:rPr lang="en-US" dirty="0"/>
              <a:t>horizons, whereas lower trade urgency is associated with executing </a:t>
            </a:r>
            <a:r>
              <a:rPr lang="en-US" dirty="0" smtClean="0"/>
              <a:t>over longer </a:t>
            </a:r>
            <a:r>
              <a:rPr lang="en-US" dirty="0"/>
              <a:t>execution horizons</a:t>
            </a:r>
            <a:r>
              <a:rPr lang="en-US" dirty="0" smtClean="0"/>
              <a:t>.</a:t>
            </a:r>
          </a:p>
          <a:p>
            <a:r>
              <a:rPr lang="en-US" dirty="0"/>
              <a:t>In a trading </a:t>
            </a:r>
            <a:r>
              <a:rPr lang="en-US" dirty="0" smtClean="0"/>
              <a:t>context, </a:t>
            </a:r>
            <a:r>
              <a:rPr lang="en-US" b="1" dirty="0" smtClean="0"/>
              <a:t>alpha </a:t>
            </a:r>
            <a:r>
              <a:rPr lang="en-US" b="1" dirty="0"/>
              <a:t>decay </a:t>
            </a:r>
            <a:r>
              <a:rPr lang="en-US" dirty="0"/>
              <a:t>refers to the erosion or deterioration in short- term alpha once an </a:t>
            </a:r>
            <a:r>
              <a:rPr lang="en-US" dirty="0" smtClean="0"/>
              <a:t>investment decision </a:t>
            </a:r>
            <a:r>
              <a:rPr lang="en-US" dirty="0"/>
              <a:t>is made. Portfolio managers following a longer- term strategy based </a:t>
            </a:r>
            <a:r>
              <a:rPr lang="en-US" dirty="0" smtClean="0"/>
              <a:t>on company </a:t>
            </a:r>
            <a:r>
              <a:rPr lang="en-US" dirty="0"/>
              <a:t>fundamentals will trade more patiently, with less urgency, if the rate or </a:t>
            </a:r>
            <a:r>
              <a:rPr lang="en-US" dirty="0" smtClean="0"/>
              <a:t>level of </a:t>
            </a:r>
            <a:r>
              <a:rPr lang="en-US" dirty="0"/>
              <a:t>expected alpha decay is lower.</a:t>
            </a:r>
          </a:p>
        </p:txBody>
      </p:sp>
    </p:spTree>
    <p:extLst>
      <p:ext uri="{BB962C8B-B14F-4D97-AF65-F5344CB8AC3E}">
        <p14:creationId xmlns:p14="http://schemas.microsoft.com/office/powerpoint/2010/main" val="393320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Trade implementation choices </a:t>
            </a:r>
            <a:r>
              <a:rPr lang="en-US" dirty="0" smtClean="0"/>
              <a:t>range from </a:t>
            </a:r>
            <a:r>
              <a:rPr lang="en-US" dirty="0"/>
              <a:t>higher- touch approaches, which involve greater degrees of human </a:t>
            </a:r>
            <a:r>
              <a:rPr lang="en-US" dirty="0" smtClean="0"/>
              <a:t>interaction for </a:t>
            </a:r>
            <a:r>
              <a:rPr lang="en-US" dirty="0"/>
              <a:t>order completion, to fully automated trade execution through electronic </a:t>
            </a:r>
            <a:r>
              <a:rPr lang="en-US" dirty="0" smtClean="0"/>
              <a:t>trading venues </a:t>
            </a:r>
            <a:r>
              <a:rPr lang="en-US" dirty="0"/>
              <a:t>with varying levels of trade transparency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Higher- </a:t>
            </a:r>
            <a:r>
              <a:rPr lang="en-US" dirty="0"/>
              <a:t>touch orders include </a:t>
            </a:r>
            <a:r>
              <a:rPr lang="en-US" dirty="0" smtClean="0"/>
              <a:t>principal and </a:t>
            </a:r>
            <a:r>
              <a:rPr lang="en-US" dirty="0"/>
              <a:t>agency trades, the main difference being who assumes the risk of trading </a:t>
            </a:r>
            <a:r>
              <a:rPr lang="en-US" dirty="0" smtClean="0"/>
              <a:t>the order</a:t>
            </a:r>
            <a:r>
              <a:rPr lang="en-US" dirty="0"/>
              <a:t>. In </a:t>
            </a:r>
            <a:r>
              <a:rPr lang="en-US" b="1" dirty="0"/>
              <a:t>principal trades</a:t>
            </a:r>
            <a:r>
              <a:rPr lang="en-US" dirty="0"/>
              <a:t>, the executing broker assumes all or part of the risk </a:t>
            </a:r>
            <a:r>
              <a:rPr lang="en-US" dirty="0" smtClean="0"/>
              <a:t>related to </a:t>
            </a:r>
            <a:r>
              <a:rPr lang="en-US" dirty="0"/>
              <a:t>trading the order, pricing it into her quoted spread. In </a:t>
            </a:r>
            <a:r>
              <a:rPr lang="en-US" b="1" dirty="0"/>
              <a:t>agency trades</a:t>
            </a:r>
            <a:r>
              <a:rPr lang="en-US" dirty="0"/>
              <a:t>, the </a:t>
            </a:r>
            <a:r>
              <a:rPr lang="en-US" dirty="0" smtClean="0"/>
              <a:t>broker is </a:t>
            </a:r>
            <a:r>
              <a:rPr lang="en-US" dirty="0"/>
              <a:t>engaged to find the other side of the trade but acts as an agent only, and risk </a:t>
            </a:r>
            <a:r>
              <a:rPr lang="en-US" dirty="0" smtClean="0"/>
              <a:t>for trading </a:t>
            </a:r>
            <a:r>
              <a:rPr lang="en-US" dirty="0"/>
              <a:t>the order remains with the buy- side portfolio manager or trader. </a:t>
            </a:r>
            <a:r>
              <a:rPr lang="en-US" dirty="0" smtClean="0"/>
              <a:t>Electronic trading </a:t>
            </a:r>
            <a:r>
              <a:rPr lang="en-US" dirty="0"/>
              <a:t>includes alternative or multilateral trading venues (ATS or MTF), direct </a:t>
            </a:r>
            <a:r>
              <a:rPr lang="en-US" dirty="0" smtClean="0"/>
              <a:t>market access </a:t>
            </a:r>
            <a:r>
              <a:rPr lang="en-US" dirty="0"/>
              <a:t>(DMA), and dark pools.</a:t>
            </a:r>
          </a:p>
        </p:txBody>
      </p:sp>
    </p:spTree>
    <p:extLst>
      <p:ext uri="{BB962C8B-B14F-4D97-AF65-F5344CB8AC3E}">
        <p14:creationId xmlns:p14="http://schemas.microsoft.com/office/powerpoint/2010/main" val="354024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en-US" dirty="0"/>
              <a:t> 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4.1 </a:t>
            </a:r>
            <a:r>
              <a:rPr lang="en-US" dirty="0" smtClean="0"/>
              <a:t>Trade </a:t>
            </a:r>
            <a:r>
              <a:rPr lang="en-US" dirty="0"/>
              <a:t>Implementation </a:t>
            </a:r>
            <a:r>
              <a:rPr lang="en-US" dirty="0" smtClean="0"/>
              <a:t>Choices</a:t>
            </a:r>
          </a:p>
          <a:p>
            <a:r>
              <a:rPr lang="en-US" dirty="0"/>
              <a:t>In general, trading in large blocks of securities requires a higher- touch </a:t>
            </a:r>
            <a:r>
              <a:rPr lang="en-US" dirty="0" smtClean="0"/>
              <a:t>approach involving </a:t>
            </a:r>
            <a:r>
              <a:rPr lang="en-US" dirty="0"/>
              <a:t>greater human engagement and the need for a dealer or market maker to </a:t>
            </a:r>
            <a:r>
              <a:rPr lang="en-US" dirty="0" smtClean="0"/>
              <a:t>act as </a:t>
            </a:r>
            <a:r>
              <a:rPr lang="en-US" dirty="0"/>
              <a:t>counterparty and principal to trade transactions</a:t>
            </a:r>
            <a:r>
              <a:rPr lang="en-US" dirty="0" smtClean="0"/>
              <a:t>. </a:t>
            </a:r>
            <a:r>
              <a:rPr lang="en-US" dirty="0"/>
              <a:t>For these transactions, also </a:t>
            </a:r>
            <a:r>
              <a:rPr lang="en-US" dirty="0" smtClean="0"/>
              <a:t>called </a:t>
            </a:r>
            <a:r>
              <a:rPr lang="en-US" i="1" dirty="0" smtClean="0">
                <a:solidFill>
                  <a:srgbClr val="FF0000"/>
                </a:solidFill>
              </a:rPr>
              <a:t>principal </a:t>
            </a:r>
            <a:r>
              <a:rPr lang="en-US" i="1" dirty="0">
                <a:solidFill>
                  <a:srgbClr val="FF0000"/>
                </a:solidFill>
              </a:rPr>
              <a:t>trades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i="1" dirty="0">
                <a:solidFill>
                  <a:srgbClr val="FF0000"/>
                </a:solidFill>
              </a:rPr>
              <a:t>broker risk trades</a:t>
            </a:r>
            <a:r>
              <a:rPr lang="en-US" dirty="0"/>
              <a:t>, market makers and dealers become a </a:t>
            </a:r>
            <a:r>
              <a:rPr lang="en-US" dirty="0" smtClean="0"/>
              <a:t>disclosed counterparty </a:t>
            </a:r>
            <a:r>
              <a:rPr lang="en-US" dirty="0"/>
              <a:t>to their clients’ orders and buy securities into or sell securities </a:t>
            </a:r>
            <a:r>
              <a:rPr lang="en-US" dirty="0" smtClean="0"/>
              <a:t>from their </a:t>
            </a:r>
            <a:r>
              <a:rPr lang="en-US" dirty="0"/>
              <a:t>own inventory or book, assuming risk for the trade and absorbing </a:t>
            </a:r>
            <a:r>
              <a:rPr lang="en-US" dirty="0" smtClean="0"/>
              <a:t>temporary supply–demand </a:t>
            </a:r>
            <a:r>
              <a:rPr lang="en-US" dirty="0"/>
              <a:t>imbalances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agency trades</a:t>
            </a:r>
            <a:r>
              <a:rPr lang="en-US" dirty="0"/>
              <a:t>, dealers try to </a:t>
            </a:r>
            <a:r>
              <a:rPr lang="en-US" dirty="0" smtClean="0"/>
              <a:t>arrange trades </a:t>
            </a:r>
            <a:r>
              <a:rPr lang="en-US" dirty="0"/>
              <a:t>by acting as </a:t>
            </a:r>
            <a:r>
              <a:rPr lang="en-US" dirty="0">
                <a:solidFill>
                  <a:srgbClr val="FF0000"/>
                </a:solidFill>
              </a:rPr>
              <a:t>agents</a:t>
            </a:r>
            <a:r>
              <a:rPr lang="en-US" dirty="0"/>
              <a:t>, or brokers, on behalf of the client. Brokers are often </a:t>
            </a:r>
            <a:r>
              <a:rPr lang="en-US" dirty="0" smtClean="0"/>
              <a:t>used for </a:t>
            </a:r>
            <a:r>
              <a:rPr lang="en-US" dirty="0"/>
              <a:t>transactions in securities or markets in which finding a buyer or a seller is </a:t>
            </a:r>
            <a:r>
              <a:rPr lang="en-US" dirty="0" smtClean="0"/>
              <a:t>difficult</a:t>
            </a:r>
          </a:p>
          <a:p>
            <a:r>
              <a:rPr lang="en-US" dirty="0"/>
              <a:t>This approach involves human judgment unique to each </a:t>
            </a:r>
            <a:r>
              <a:rPr lang="en-US" dirty="0" smtClean="0"/>
              <a:t>trade and </a:t>
            </a:r>
            <a:r>
              <a:rPr lang="en-US" dirty="0"/>
              <a:t>is suited to </a:t>
            </a:r>
            <a:r>
              <a:rPr lang="en-US" dirty="0">
                <a:solidFill>
                  <a:srgbClr val="FF0000"/>
                </a:solidFill>
              </a:rPr>
              <a:t>trading illiquid securities </a:t>
            </a:r>
            <a:r>
              <a:rPr lang="en-US" dirty="0"/>
              <a:t>in which the execution process is </a:t>
            </a:r>
            <a:r>
              <a:rPr lang="en-US" dirty="0" smtClean="0"/>
              <a:t>difficult to </a:t>
            </a:r>
            <a:r>
              <a:rPr lang="en-US" dirty="0"/>
              <a:t>automate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Automated execution </a:t>
            </a:r>
            <a:r>
              <a:rPr lang="en-US" dirty="0"/>
              <a:t>approaches work well </a:t>
            </a:r>
            <a:r>
              <a:rPr lang="en-US" dirty="0">
                <a:solidFill>
                  <a:srgbClr val="FF0000"/>
                </a:solidFill>
              </a:rPr>
              <a:t>for liquid securities and most </a:t>
            </a:r>
            <a:r>
              <a:rPr lang="en-US" dirty="0" smtClean="0">
                <a:solidFill>
                  <a:srgbClr val="FF0000"/>
                </a:solidFill>
              </a:rPr>
              <a:t>trade sizes </a:t>
            </a:r>
            <a:r>
              <a:rPr lang="en-US" dirty="0">
                <a:solidFill>
                  <a:srgbClr val="FF0000"/>
                </a:solidFill>
              </a:rPr>
              <a:t>other than extremely large orders </a:t>
            </a:r>
            <a:r>
              <a:rPr lang="en-US" dirty="0"/>
              <a:t>(relative to the total volume traded of </a:t>
            </a:r>
            <a:r>
              <a:rPr lang="en-US" dirty="0" smtClean="0"/>
              <a:t>a particular </a:t>
            </a:r>
            <a:r>
              <a:rPr lang="en-US" dirty="0"/>
              <a:t>security), which might require a more customized, high- touch approach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2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4.2 Algorithmic Trading</a:t>
            </a:r>
          </a:p>
          <a:p>
            <a:r>
              <a:rPr lang="en-US" dirty="0"/>
              <a:t>An algorithm’s programmed strategies used </a:t>
            </a:r>
            <a:r>
              <a:rPr lang="en-US" dirty="0" smtClean="0"/>
              <a:t>to electronically </a:t>
            </a:r>
            <a:r>
              <a:rPr lang="en-US" dirty="0"/>
              <a:t>execute orders </a:t>
            </a:r>
            <a:r>
              <a:rPr lang="en-US" dirty="0">
                <a:solidFill>
                  <a:srgbClr val="FF0000"/>
                </a:solidFill>
              </a:rPr>
              <a:t>will slice larger orders into smaller pieces </a:t>
            </a:r>
            <a:r>
              <a:rPr lang="en-US" dirty="0"/>
              <a:t>and trade </a:t>
            </a:r>
            <a:r>
              <a:rPr lang="en-US" dirty="0" smtClean="0"/>
              <a:t>over the </a:t>
            </a:r>
            <a:r>
              <a:rPr lang="en-US" dirty="0"/>
              <a:t>day and across venues to reduce the price impact of the order.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goal </a:t>
            </a:r>
            <a:r>
              <a:rPr lang="en-US" dirty="0" smtClean="0"/>
              <a:t>of algorithmic </a:t>
            </a:r>
            <a:r>
              <a:rPr lang="en-US" dirty="0"/>
              <a:t>trading is to ensure that the implementation of the investment </a:t>
            </a:r>
            <a:r>
              <a:rPr lang="en-US" dirty="0" smtClean="0"/>
              <a:t>decision is </a:t>
            </a:r>
            <a:r>
              <a:rPr lang="en-US" dirty="0"/>
              <a:t>consistent with the investment objective of the fund</a:t>
            </a:r>
            <a:r>
              <a:rPr lang="en-US" dirty="0" smtClean="0"/>
              <a:t>.</a:t>
            </a:r>
          </a:p>
          <a:p>
            <a:r>
              <a:rPr lang="en-US" dirty="0"/>
              <a:t>Trading algorithms are primarily used for two </a:t>
            </a:r>
            <a:r>
              <a:rPr lang="en-US" dirty="0">
                <a:solidFill>
                  <a:srgbClr val="FF0000"/>
                </a:solidFill>
              </a:rPr>
              <a:t>purposes—trade execution </a:t>
            </a:r>
            <a:r>
              <a:rPr lang="en-US" dirty="0" smtClean="0"/>
              <a:t>and profit </a:t>
            </a:r>
            <a:r>
              <a:rPr lang="en-US" dirty="0"/>
              <a:t>generation.</a:t>
            </a:r>
          </a:p>
        </p:txBody>
      </p:sp>
    </p:spTree>
    <p:extLst>
      <p:ext uri="{BB962C8B-B14F-4D97-AF65-F5344CB8AC3E}">
        <p14:creationId xmlns:p14="http://schemas.microsoft.com/office/powerpoint/2010/main" val="48835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4.2.1 </a:t>
            </a:r>
            <a:r>
              <a:rPr lang="en-US" i="1" dirty="0"/>
              <a:t>Execution Algorithm </a:t>
            </a:r>
            <a:r>
              <a:rPr lang="en-US" i="1" dirty="0" smtClean="0"/>
              <a:t>Classifications</a:t>
            </a:r>
          </a:p>
          <a:p>
            <a:r>
              <a:rPr lang="en-US" dirty="0"/>
              <a:t>4.2.1.1 Scheduled (POV, VWAP, TWAP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Scheduled algorithms </a:t>
            </a:r>
            <a:r>
              <a:rPr lang="en-US" dirty="0"/>
              <a:t>send orders to </a:t>
            </a:r>
            <a:r>
              <a:rPr lang="en-US" dirty="0" smtClean="0"/>
              <a:t>the market </a:t>
            </a:r>
            <a:r>
              <a:rPr lang="en-US" dirty="0"/>
              <a:t>following a schedule that is determined by historical volumes or </a:t>
            </a:r>
            <a:r>
              <a:rPr lang="en-US" dirty="0" smtClean="0"/>
              <a:t>specified time </a:t>
            </a:r>
            <a:r>
              <a:rPr lang="en-US" dirty="0"/>
              <a:t>periods. Scheduled algorithms include </a:t>
            </a:r>
            <a:r>
              <a:rPr lang="en-US" i="1" dirty="0"/>
              <a:t>percentage of volume (POV) </a:t>
            </a:r>
            <a:r>
              <a:rPr lang="en-US" dirty="0" smtClean="0"/>
              <a:t>algorithms, </a:t>
            </a:r>
            <a:r>
              <a:rPr lang="en-US" i="1" dirty="0" smtClean="0"/>
              <a:t>volume- </a:t>
            </a:r>
            <a:r>
              <a:rPr lang="en-US" i="1" dirty="0"/>
              <a:t>weighted average price </a:t>
            </a:r>
            <a:r>
              <a:rPr lang="en-US" dirty="0"/>
              <a:t>algorithms, and </a:t>
            </a:r>
            <a:r>
              <a:rPr lang="en-US" i="1" dirty="0"/>
              <a:t>time- weighted average price </a:t>
            </a:r>
            <a:r>
              <a:rPr lang="en-US" dirty="0"/>
              <a:t>algorithms.</a:t>
            </a:r>
          </a:p>
        </p:txBody>
      </p:sp>
    </p:spTree>
    <p:extLst>
      <p:ext uri="{BB962C8B-B14F-4D97-AF65-F5344CB8AC3E}">
        <p14:creationId xmlns:p14="http://schemas.microsoft.com/office/powerpoint/2010/main" val="84650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000" dirty="0"/>
              <a:t>POV algorithms (also known as participation algorithms) send orders </a:t>
            </a:r>
            <a:r>
              <a:rPr lang="en-US" sz="5000" dirty="0" smtClean="0"/>
              <a:t>following a </a:t>
            </a:r>
            <a:r>
              <a:rPr lang="en-US" sz="5000" dirty="0"/>
              <a:t>volume </a:t>
            </a:r>
            <a:r>
              <a:rPr lang="en-US" sz="5000" dirty="0" smtClean="0"/>
              <a:t>participation </a:t>
            </a:r>
            <a:r>
              <a:rPr lang="en-US" sz="5000" dirty="0" smtClean="0"/>
              <a:t>schedule. </a:t>
            </a:r>
            <a:r>
              <a:rPr lang="en-US" sz="5000" dirty="0" smtClean="0">
                <a:solidFill>
                  <a:srgbClr val="FF0000"/>
                </a:solidFill>
              </a:rPr>
              <a:t>An </a:t>
            </a:r>
            <a:r>
              <a:rPr lang="en-US" sz="5000" dirty="0">
                <a:solidFill>
                  <a:srgbClr val="FF0000"/>
                </a:solidFill>
              </a:rPr>
              <a:t>advantage </a:t>
            </a:r>
            <a:r>
              <a:rPr lang="en-US" sz="5000" dirty="0"/>
              <a:t>of volume participation </a:t>
            </a:r>
            <a:r>
              <a:rPr lang="en-US" sz="5000" dirty="0" smtClean="0"/>
              <a:t>algorithms is </a:t>
            </a:r>
            <a:r>
              <a:rPr lang="en-US" sz="5000" dirty="0"/>
              <a:t>that they will automatically take advantage of increased liquidity conditions </a:t>
            </a:r>
            <a:r>
              <a:rPr lang="en-US" sz="5000" dirty="0" smtClean="0"/>
              <a:t>by trading </a:t>
            </a:r>
            <a:r>
              <a:rPr lang="en-US" sz="5000" dirty="0"/>
              <a:t>more shares when there is ample market liquidity and will not trade in </a:t>
            </a:r>
            <a:r>
              <a:rPr lang="en-US" sz="5000" dirty="0" smtClean="0"/>
              <a:t>times of </a:t>
            </a:r>
            <a:r>
              <a:rPr lang="en-US" sz="5000" dirty="0" smtClean="0"/>
              <a:t>illiquidity. </a:t>
            </a:r>
            <a:r>
              <a:rPr lang="en-US" sz="5000" dirty="0" smtClean="0">
                <a:solidFill>
                  <a:srgbClr val="FF0000"/>
                </a:solidFill>
              </a:rPr>
              <a:t>An </a:t>
            </a:r>
            <a:r>
              <a:rPr lang="en-US" sz="5000" dirty="0">
                <a:solidFill>
                  <a:srgbClr val="FF0000"/>
                </a:solidFill>
              </a:rPr>
              <a:t>additional disadvantage </a:t>
            </a:r>
            <a:r>
              <a:rPr lang="en-US" sz="5000" dirty="0"/>
              <a:t>of </a:t>
            </a:r>
            <a:r>
              <a:rPr lang="en-US" sz="5000" dirty="0" smtClean="0"/>
              <a:t>these algorithms </a:t>
            </a:r>
            <a:r>
              <a:rPr lang="en-US" sz="5000" dirty="0"/>
              <a:t>is that they may not complete the order within the time period specified</a:t>
            </a:r>
            <a:r>
              <a:rPr lang="en-US" sz="5000" dirty="0" smtClean="0"/>
              <a:t>.</a:t>
            </a:r>
          </a:p>
          <a:p>
            <a:r>
              <a:rPr lang="en-US" sz="5000" dirty="0"/>
              <a:t>VWAP algorithms slice the order into smaller amounts to send to the </a:t>
            </a:r>
            <a:r>
              <a:rPr lang="en-US" sz="5000" dirty="0" smtClean="0"/>
              <a:t>market following </a:t>
            </a:r>
            <a:r>
              <a:rPr lang="en-US" sz="5000" dirty="0"/>
              <a:t>a time slicing schedule based on historical intraday volume profiles</a:t>
            </a:r>
            <a:r>
              <a:rPr lang="en-US" sz="5000" dirty="0" smtClean="0"/>
              <a:t>.</a:t>
            </a:r>
          </a:p>
          <a:p>
            <a:r>
              <a:rPr lang="en-US" sz="5000" dirty="0" smtClean="0"/>
              <a:t>TWAP </a:t>
            </a:r>
            <a:r>
              <a:rPr lang="en-US" sz="5000" dirty="0"/>
              <a:t>algorithms slice the order into smaller amounts to send to the </a:t>
            </a:r>
            <a:r>
              <a:rPr lang="en-US" sz="5000" dirty="0" smtClean="0"/>
              <a:t>market following </a:t>
            </a:r>
            <a:r>
              <a:rPr lang="en-US" sz="5000" dirty="0"/>
              <a:t>an equal- weighted time </a:t>
            </a:r>
            <a:r>
              <a:rPr lang="en-US" sz="5000" dirty="0" smtClean="0"/>
              <a:t>schedule</a:t>
            </a:r>
          </a:p>
          <a:p>
            <a:r>
              <a:rPr lang="en-US" sz="5000" dirty="0"/>
              <a:t>Scheduled algorithms are often appropriate when the </a:t>
            </a:r>
            <a:r>
              <a:rPr lang="en-US" sz="5000" dirty="0" smtClean="0"/>
              <a:t>order size </a:t>
            </a:r>
            <a:r>
              <a:rPr lang="en-US" sz="5000" dirty="0"/>
              <a:t>is </a:t>
            </a:r>
            <a:r>
              <a:rPr lang="en-US" sz="5000" dirty="0">
                <a:solidFill>
                  <a:srgbClr val="FF0000"/>
                </a:solidFill>
              </a:rPr>
              <a:t>relatively small </a:t>
            </a:r>
            <a:r>
              <a:rPr lang="en-US" sz="5000" dirty="0"/>
              <a:t>(e.g., no more than 5%–10% of expected volume), the security </a:t>
            </a:r>
            <a:r>
              <a:rPr lang="en-US" sz="5000" dirty="0" smtClean="0"/>
              <a:t>is relatively </a:t>
            </a:r>
            <a:r>
              <a:rPr lang="en-US" sz="5000" dirty="0">
                <a:solidFill>
                  <a:srgbClr val="FF0000"/>
                </a:solidFill>
              </a:rPr>
              <a:t>liquid</a:t>
            </a:r>
            <a:r>
              <a:rPr lang="en-US" sz="5000" dirty="0"/>
              <a:t>, or the orders are part of a risk- balanced basket and trading all </a:t>
            </a:r>
            <a:r>
              <a:rPr lang="en-US" sz="5000" dirty="0" smtClean="0"/>
              <a:t>orders at </a:t>
            </a:r>
            <a:r>
              <a:rPr lang="en-US" sz="5000" dirty="0"/>
              <a:t>a similar pace will maintain the risk balance.</a:t>
            </a:r>
            <a:endParaRPr lang="en-US" sz="5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6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4.2.1.2 Liquidity </a:t>
            </a:r>
            <a:r>
              <a:rPr lang="en-US" dirty="0" smtClean="0"/>
              <a:t>seeking</a:t>
            </a:r>
          </a:p>
          <a:p>
            <a:r>
              <a:rPr lang="en-US" dirty="0"/>
              <a:t>Liquidity- seeking algorithms, also referred to as </a:t>
            </a:r>
            <a:r>
              <a:rPr lang="en-US" i="1" dirty="0" smtClean="0"/>
              <a:t>opportunistic algorithms</a:t>
            </a:r>
            <a:r>
              <a:rPr lang="en-US" dirty="0"/>
              <a:t>, take advantage of market liquidity across multiple venues by </a:t>
            </a:r>
            <a:r>
              <a:rPr lang="en-US" dirty="0" smtClean="0"/>
              <a:t>trading faster </a:t>
            </a:r>
            <a:r>
              <a:rPr lang="en-US" dirty="0"/>
              <a:t>when liquidity exists at a favorable price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liquidity </a:t>
            </a:r>
            <a:r>
              <a:rPr lang="en-US" dirty="0"/>
              <a:t>is not present in the market at favorable prices, these algorithms may </a:t>
            </a:r>
            <a:r>
              <a:rPr lang="en-US" dirty="0" smtClean="0"/>
              <a:t>trade only </a:t>
            </a:r>
            <a:r>
              <a:rPr lang="en-US" dirty="0"/>
              <a:t>a small number of shares.</a:t>
            </a:r>
          </a:p>
        </p:txBody>
      </p:sp>
    </p:spTree>
    <p:extLst>
      <p:ext uri="{BB962C8B-B14F-4D97-AF65-F5344CB8AC3E}">
        <p14:creationId xmlns:p14="http://schemas.microsoft.com/office/powerpoint/2010/main" val="79861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4.2.1.3 Arrival </a:t>
            </a:r>
            <a:r>
              <a:rPr lang="en-US" dirty="0" smtClean="0"/>
              <a:t>price</a:t>
            </a:r>
          </a:p>
          <a:p>
            <a:r>
              <a:rPr lang="en-US" dirty="0"/>
              <a:t>Arrival price algorithms seek to trade close to current </a:t>
            </a:r>
            <a:r>
              <a:rPr lang="en-US" dirty="0" smtClean="0"/>
              <a:t>market prices </a:t>
            </a:r>
            <a:r>
              <a:rPr lang="en-US" dirty="0"/>
              <a:t>at the time the order is received for execution.</a:t>
            </a:r>
            <a:endParaRPr lang="en-US" dirty="0" smtClean="0"/>
          </a:p>
          <a:p>
            <a:r>
              <a:rPr lang="en-US" dirty="0"/>
              <a:t>Arrival price algorithms are used for orders in which the portfolio manager </a:t>
            </a:r>
            <a:r>
              <a:rPr lang="en-US" dirty="0" smtClean="0"/>
              <a:t>or trader </a:t>
            </a:r>
            <a:r>
              <a:rPr lang="en-US" dirty="0"/>
              <a:t>believes prices are likely to move unfavorably during the trade </a:t>
            </a:r>
            <a:r>
              <a:rPr lang="en-US" dirty="0" smtClean="0"/>
              <a:t>horizon.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6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4.2.1.4 Dark strategies/liquidity </a:t>
            </a:r>
            <a:r>
              <a:rPr lang="en-US" dirty="0" smtClean="0"/>
              <a:t>aggregators</a:t>
            </a:r>
          </a:p>
          <a:p>
            <a:r>
              <a:rPr lang="en-US" dirty="0"/>
              <a:t>Dark aggregator algorithms are used in trading when portfolio managers and </a:t>
            </a:r>
            <a:r>
              <a:rPr lang="en-US" dirty="0" smtClean="0"/>
              <a:t>traders are </a:t>
            </a:r>
            <a:r>
              <a:rPr lang="en-US" dirty="0"/>
              <a:t>concerned with </a:t>
            </a:r>
            <a:r>
              <a:rPr lang="en-US" dirty="0">
                <a:solidFill>
                  <a:srgbClr val="FF0000"/>
                </a:solidFill>
              </a:rPr>
              <a:t>information leakage </a:t>
            </a:r>
            <a:r>
              <a:rPr lang="en-US" dirty="0"/>
              <a:t>that may occur from posting limit </a:t>
            </a:r>
            <a:r>
              <a:rPr lang="en-US" dirty="0" smtClean="0"/>
              <a:t>orders in </a:t>
            </a:r>
            <a:r>
              <a:rPr lang="en-US" dirty="0"/>
              <a:t>lit venues with pre- and post- trade transparency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4.2.1.5 Smart order </a:t>
            </a:r>
            <a:r>
              <a:rPr lang="en-US" dirty="0" smtClean="0"/>
              <a:t>routers</a:t>
            </a:r>
          </a:p>
          <a:p>
            <a:r>
              <a:rPr lang="en-US" b="1" dirty="0"/>
              <a:t>Smart order routers </a:t>
            </a:r>
            <a:r>
              <a:rPr lang="en-US" dirty="0"/>
              <a:t>(SORs) determine how best </a:t>
            </a:r>
            <a:r>
              <a:rPr lang="en-US" dirty="0" smtClean="0"/>
              <a:t>to route </a:t>
            </a:r>
            <a:r>
              <a:rPr lang="en-US" dirty="0"/>
              <a:t>an order given prevailing market conditions. </a:t>
            </a:r>
            <a:r>
              <a:rPr lang="en-US" dirty="0">
                <a:solidFill>
                  <a:srgbClr val="FF0000"/>
                </a:solidFill>
              </a:rPr>
              <a:t>The SOR will determine the </a:t>
            </a:r>
            <a:r>
              <a:rPr lang="en-US" dirty="0" smtClean="0">
                <a:solidFill>
                  <a:srgbClr val="FF0000"/>
                </a:solidFill>
              </a:rPr>
              <a:t>destination with </a:t>
            </a:r>
            <a:r>
              <a:rPr lang="en-US" dirty="0">
                <a:solidFill>
                  <a:srgbClr val="FF0000"/>
                </a:solidFill>
              </a:rPr>
              <a:t>the highest probability of executing the limit order and the venue </a:t>
            </a:r>
            <a:r>
              <a:rPr lang="en-US" dirty="0" smtClean="0">
                <a:solidFill>
                  <a:srgbClr val="FF0000"/>
                </a:solidFill>
              </a:rPr>
              <a:t>with the </a:t>
            </a:r>
            <a:r>
              <a:rPr lang="en-US" dirty="0">
                <a:solidFill>
                  <a:srgbClr val="FF0000"/>
                </a:solidFill>
              </a:rPr>
              <a:t>best market </a:t>
            </a:r>
            <a:r>
              <a:rPr lang="en-US" dirty="0" smtClean="0">
                <a:solidFill>
                  <a:srgbClr val="FF0000"/>
                </a:solidFill>
              </a:rPr>
              <a:t>price</a:t>
            </a:r>
          </a:p>
          <a:p>
            <a:r>
              <a:rPr lang="en-US" i="1" dirty="0"/>
              <a:t>Market orders. </a:t>
            </a:r>
            <a:r>
              <a:rPr lang="en-US" dirty="0"/>
              <a:t>SORs are used for orders that are sufficiently small that they will </a:t>
            </a:r>
            <a:r>
              <a:rPr lang="en-US" dirty="0" smtClean="0"/>
              <a:t>not have </a:t>
            </a:r>
            <a:r>
              <a:rPr lang="en-US" dirty="0"/>
              <a:t>a large market impact if sent as marketable </a:t>
            </a:r>
            <a:r>
              <a:rPr lang="en-US" dirty="0" smtClean="0"/>
              <a:t>orders</a:t>
            </a:r>
          </a:p>
          <a:p>
            <a:r>
              <a:rPr lang="en-US" i="1" dirty="0"/>
              <a:t>Limit orders. </a:t>
            </a:r>
            <a:r>
              <a:rPr lang="en-US" dirty="0"/>
              <a:t>SORs are also used for orders that are small enough that posting </a:t>
            </a:r>
            <a:r>
              <a:rPr lang="en-US" dirty="0" smtClean="0"/>
              <a:t>the order </a:t>
            </a:r>
            <a:r>
              <a:rPr lang="en-US" dirty="0"/>
              <a:t>as a limit order will not leak information to the market and move prices</a:t>
            </a:r>
          </a:p>
        </p:txBody>
      </p:sp>
    </p:spTree>
    <p:extLst>
      <p:ext uri="{BB962C8B-B14F-4D97-AF65-F5344CB8AC3E}">
        <p14:creationId xmlns:p14="http://schemas.microsoft.com/office/powerpoint/2010/main" val="91938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4.3 </a:t>
            </a:r>
            <a:r>
              <a:rPr lang="en-US" dirty="0"/>
              <a:t>Comparison of </a:t>
            </a:r>
            <a:r>
              <a:rPr lang="en-US" dirty="0" smtClean="0"/>
              <a:t>Markets</a:t>
            </a:r>
          </a:p>
          <a:p>
            <a:r>
              <a:rPr lang="en-US" dirty="0"/>
              <a:t>4.3.1 </a:t>
            </a:r>
            <a:r>
              <a:rPr lang="en-US" i="1" dirty="0"/>
              <a:t>Equities</a:t>
            </a:r>
            <a:endParaRPr lang="en-US" dirty="0" smtClean="0"/>
          </a:p>
          <a:p>
            <a:r>
              <a:rPr lang="en-US" dirty="0"/>
              <a:t>Large, urgent trades, </a:t>
            </a:r>
            <a:r>
              <a:rPr lang="en-US" dirty="0" smtClean="0"/>
              <a:t>particularly in </a:t>
            </a:r>
            <a:r>
              <a:rPr lang="en-US" dirty="0"/>
              <a:t>less liquid small- cap stocks, are generally executed as high- touch broker </a:t>
            </a:r>
            <a:r>
              <a:rPr lang="en-US" dirty="0" smtClean="0"/>
              <a:t>risk trades</a:t>
            </a:r>
            <a:r>
              <a:rPr lang="en-US" dirty="0"/>
              <a:t>, where the broker acts as dealer and counterparty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Large, non- urgent trades </a:t>
            </a:r>
            <a:r>
              <a:rPr lang="en-US" dirty="0" smtClean="0"/>
              <a:t>may be </a:t>
            </a:r>
            <a:r>
              <a:rPr lang="en-US" dirty="0"/>
              <a:t>executed using trading algorithms (particularly for more liquid large- cap </a:t>
            </a:r>
            <a:r>
              <a:rPr lang="en-US" dirty="0" smtClean="0"/>
              <a:t>stocks) or</a:t>
            </a:r>
            <a:r>
              <a:rPr lang="en-US" dirty="0"/>
              <a:t>, for less liquid securities, a high- touch agency approach.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small trades in </a:t>
            </a:r>
            <a:r>
              <a:rPr lang="en-US" dirty="0" smtClean="0"/>
              <a:t>liquid securities</a:t>
            </a:r>
            <a:r>
              <a:rPr lang="en-US" dirty="0"/>
              <a:t>, most buy- side traders use electronic trading.</a:t>
            </a:r>
          </a:p>
        </p:txBody>
      </p:sp>
    </p:spTree>
    <p:extLst>
      <p:ext uri="{BB962C8B-B14F-4D97-AF65-F5344CB8AC3E}">
        <p14:creationId xmlns:p14="http://schemas.microsoft.com/office/powerpoint/2010/main" val="219806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4.3.2 </a:t>
            </a:r>
            <a:r>
              <a:rPr lang="en-US" i="1" dirty="0"/>
              <a:t>Fixed </a:t>
            </a:r>
            <a:r>
              <a:rPr lang="en-US" i="1" dirty="0" smtClean="0"/>
              <a:t>Income</a:t>
            </a:r>
          </a:p>
          <a:p>
            <a:r>
              <a:rPr lang="en-US" dirty="0" smtClean="0"/>
              <a:t>For other </a:t>
            </a:r>
            <a:r>
              <a:rPr lang="en-US" dirty="0"/>
              <a:t>fixed- income instruments, high- touch trading persists, particularly for </a:t>
            </a:r>
            <a:r>
              <a:rPr lang="en-US" dirty="0" smtClean="0"/>
              <a:t>larger trades </a:t>
            </a:r>
            <a:r>
              <a:rPr lang="en-US" dirty="0"/>
              <a:t>and less liquid securities. </a:t>
            </a:r>
            <a:endParaRPr lang="en-US" dirty="0" smtClean="0"/>
          </a:p>
          <a:p>
            <a:r>
              <a:rPr lang="en-US" dirty="0" smtClean="0"/>
              <a:t>Small </a:t>
            </a:r>
            <a:r>
              <a:rPr lang="en-US" dirty="0"/>
              <a:t>trades and large, urgent trades are </a:t>
            </a:r>
            <a:r>
              <a:rPr lang="en-US" dirty="0" smtClean="0"/>
              <a:t>usually implemented </a:t>
            </a:r>
            <a:r>
              <a:rPr lang="en-US" dirty="0"/>
              <a:t>through broker risk trades (via RFQs), where the broker acts as </a:t>
            </a:r>
            <a:r>
              <a:rPr lang="en-US" dirty="0" smtClean="0"/>
              <a:t>the counterparty</a:t>
            </a:r>
            <a:r>
              <a:rPr lang="en-US" dirty="0"/>
              <a:t>, because securities are hard to source otherwise. </a:t>
            </a:r>
            <a:endParaRPr lang="en-US" dirty="0" smtClean="0"/>
          </a:p>
          <a:p>
            <a:r>
              <a:rPr lang="en-US" dirty="0" smtClean="0"/>
              <a:t>Large</a:t>
            </a:r>
            <a:r>
              <a:rPr lang="en-US" dirty="0"/>
              <a:t>, non- </a:t>
            </a:r>
            <a:r>
              <a:rPr lang="en-US" dirty="0" smtClean="0"/>
              <a:t>urgent trades </a:t>
            </a:r>
            <a:r>
              <a:rPr lang="en-US" dirty="0"/>
              <a:t>are generally implemented using a high- touch approach, with brokers </a:t>
            </a:r>
            <a:r>
              <a:rPr lang="en-US" dirty="0" smtClean="0"/>
              <a:t>acting as </a:t>
            </a:r>
            <a:r>
              <a:rPr lang="en-US" dirty="0"/>
              <a:t>agents to source liquidity (agency trades instead of principal trades).</a:t>
            </a:r>
          </a:p>
        </p:txBody>
      </p:sp>
    </p:spTree>
    <p:extLst>
      <p:ext uri="{BB962C8B-B14F-4D97-AF65-F5344CB8AC3E}">
        <p14:creationId xmlns:p14="http://schemas.microsoft.com/office/powerpoint/2010/main" val="185709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2.MOTIVATIONS TO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2.2 </a:t>
            </a:r>
            <a:r>
              <a:rPr lang="en-US" dirty="0"/>
              <a:t>Risk Management/Hedging </a:t>
            </a:r>
            <a:r>
              <a:rPr lang="en-US" dirty="0" smtClean="0"/>
              <a:t>Needs</a:t>
            </a:r>
          </a:p>
          <a:p>
            <a:r>
              <a:rPr lang="en-US" b="1" dirty="0"/>
              <a:t>2.3 </a:t>
            </a:r>
            <a:r>
              <a:rPr lang="en-US" dirty="0"/>
              <a:t>Cash Flow </a:t>
            </a:r>
            <a:r>
              <a:rPr lang="en-US" dirty="0" smtClean="0"/>
              <a:t>Needs</a:t>
            </a:r>
          </a:p>
          <a:p>
            <a:r>
              <a:rPr lang="en-US" b="1" dirty="0"/>
              <a:t>2.4 </a:t>
            </a:r>
            <a:r>
              <a:rPr lang="en-US" dirty="0"/>
              <a:t>Corporate Actions/Index Reconstitutions/Margin </a:t>
            </a:r>
            <a:r>
              <a:rPr lang="en-US" dirty="0" smtClean="0"/>
              <a:t>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7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4.3.3 </a:t>
            </a:r>
            <a:r>
              <a:rPr lang="en-US" i="1" dirty="0"/>
              <a:t>Exchange- Traded </a:t>
            </a:r>
            <a:r>
              <a:rPr lang="en-US" i="1" dirty="0" smtClean="0"/>
              <a:t>Derivatives</a:t>
            </a:r>
          </a:p>
          <a:p>
            <a:r>
              <a:rPr lang="en-US" dirty="0"/>
              <a:t>4.3.4 </a:t>
            </a:r>
            <a:r>
              <a:rPr lang="en-US" i="1" dirty="0"/>
              <a:t>Over- the- Counter </a:t>
            </a:r>
            <a:r>
              <a:rPr lang="en-US" i="1" dirty="0" smtClean="0"/>
              <a:t>Derivatives</a:t>
            </a:r>
          </a:p>
          <a:p>
            <a:r>
              <a:rPr lang="en-US" dirty="0"/>
              <a:t>4.3.5 </a:t>
            </a:r>
            <a:r>
              <a:rPr lang="en-US" i="1" dirty="0"/>
              <a:t>Spot Foreign Exchange (Currency)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1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r>
              <a:rPr lang="en-US" dirty="0"/>
              <a:t> TRADE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5.1 </a:t>
            </a:r>
            <a:r>
              <a:rPr lang="en-US" dirty="0"/>
              <a:t>Trade Cost </a:t>
            </a:r>
            <a:r>
              <a:rPr lang="en-US" dirty="0" smtClean="0"/>
              <a:t>Measurement</a:t>
            </a:r>
          </a:p>
          <a:p>
            <a:r>
              <a:rPr lang="en-US" dirty="0"/>
              <a:t>5.1.1 </a:t>
            </a:r>
            <a:r>
              <a:rPr lang="en-US" i="1" dirty="0"/>
              <a:t>Implementation </a:t>
            </a:r>
            <a:r>
              <a:rPr lang="en-US" i="1" dirty="0" smtClean="0"/>
              <a:t>Shortfall</a:t>
            </a:r>
          </a:p>
          <a:p>
            <a:r>
              <a:rPr lang="en-US" dirty="0"/>
              <a:t>IS </a:t>
            </a:r>
            <a:r>
              <a:rPr lang="en-US" dirty="0" err="1"/>
              <a:t>is</a:t>
            </a:r>
            <a:r>
              <a:rPr lang="en-US" dirty="0"/>
              <a:t> calculated as the difference between the return for a notional or </a:t>
            </a:r>
            <a:r>
              <a:rPr lang="en-US" dirty="0" smtClean="0"/>
              <a:t>paper portfolio</a:t>
            </a:r>
            <a:r>
              <a:rPr lang="en-US" dirty="0"/>
              <a:t>, where all transactions are assumed to take place at the manager’s </a:t>
            </a:r>
            <a:r>
              <a:rPr lang="en-US" dirty="0" smtClean="0"/>
              <a:t>decision price</a:t>
            </a:r>
            <a:r>
              <a:rPr lang="en-US" dirty="0"/>
              <a:t>, and the portfolio’s actual return, which reflects realized transactions, </a:t>
            </a:r>
            <a:r>
              <a:rPr lang="en-US" dirty="0" smtClean="0"/>
              <a:t>including all </a:t>
            </a:r>
            <a:r>
              <a:rPr lang="en-US" dirty="0"/>
              <a:t>fees and costs</a:t>
            </a:r>
            <a:r>
              <a:rPr lang="en-US" dirty="0" smtClean="0"/>
              <a:t>.</a:t>
            </a:r>
          </a:p>
          <a:p>
            <a:r>
              <a:rPr lang="en-US" dirty="0"/>
              <a:t>IS = Paper return – Actual </a:t>
            </a:r>
            <a:r>
              <a:rPr lang="en-US" dirty="0" smtClean="0"/>
              <a:t>return</a:t>
            </a:r>
          </a:p>
          <a:p>
            <a:r>
              <a:rPr lang="en-US" dirty="0"/>
              <a:t>Paper return = (</a:t>
            </a:r>
            <a:r>
              <a:rPr lang="en-US" i="1" dirty="0" err="1"/>
              <a:t>Pn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i="1" dirty="0" err="1"/>
              <a:t>Pd</a:t>
            </a:r>
            <a:r>
              <a:rPr lang="en-US" dirty="0"/>
              <a:t>)(</a:t>
            </a:r>
            <a:r>
              <a:rPr lang="en-US" i="1" dirty="0"/>
              <a:t>S</a:t>
            </a:r>
            <a:r>
              <a:rPr lang="en-US" dirty="0"/>
              <a:t>) = (</a:t>
            </a:r>
            <a:r>
              <a:rPr lang="en-US" i="1" dirty="0"/>
              <a:t>S</a:t>
            </a:r>
            <a:r>
              <a:rPr lang="en-US" dirty="0"/>
              <a:t>)(</a:t>
            </a:r>
            <a:r>
              <a:rPr lang="en-US" i="1" dirty="0" err="1"/>
              <a:t>Pn</a:t>
            </a:r>
            <a:r>
              <a:rPr lang="en-US" dirty="0"/>
              <a:t>) – (</a:t>
            </a:r>
            <a:r>
              <a:rPr lang="en-US" i="1" dirty="0"/>
              <a:t>S</a:t>
            </a:r>
            <a:r>
              <a:rPr lang="en-US" dirty="0"/>
              <a:t>)(</a:t>
            </a:r>
            <a:r>
              <a:rPr lang="en-US" i="1" dirty="0" err="1"/>
              <a:t>Pd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/>
              <a:t>Actual return = (</a:t>
            </a:r>
            <a:r>
              <a:rPr lang="el-GR" dirty="0"/>
              <a:t>Σ</a:t>
            </a:r>
            <a:r>
              <a:rPr lang="en-US" i="1" dirty="0"/>
              <a:t>s j </a:t>
            </a:r>
            <a:r>
              <a:rPr lang="en-US" dirty="0"/>
              <a:t>)(</a:t>
            </a:r>
            <a:r>
              <a:rPr lang="en-US" i="1" dirty="0" err="1"/>
              <a:t>Pn</a:t>
            </a:r>
            <a:r>
              <a:rPr lang="en-US" dirty="0"/>
              <a:t>) − </a:t>
            </a:r>
            <a:r>
              <a:rPr lang="el-GR" dirty="0"/>
              <a:t>Σ</a:t>
            </a:r>
            <a:r>
              <a:rPr lang="en-US" i="1" dirty="0"/>
              <a:t>s j p j </a:t>
            </a:r>
            <a:r>
              <a:rPr lang="en-US" dirty="0"/>
              <a:t>− Fees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1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85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TRADE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formulation decomposes the total cost of the trade into three </a:t>
            </a:r>
            <a:r>
              <a:rPr lang="en-US" dirty="0" smtClean="0"/>
              <a:t>categories: execution </a:t>
            </a:r>
            <a:r>
              <a:rPr lang="en-US" dirty="0"/>
              <a:t>cost, opportunity cost, and fixed </a:t>
            </a:r>
            <a:r>
              <a:rPr lang="en-US" dirty="0" smtClean="0"/>
              <a:t>fees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TRADE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5.1.2 </a:t>
            </a:r>
            <a:r>
              <a:rPr lang="en-US" i="1" dirty="0"/>
              <a:t>Expanded Implementation </a:t>
            </a:r>
            <a:r>
              <a:rPr lang="en-US" i="1" dirty="0" smtClean="0"/>
              <a:t>Shortfall</a:t>
            </a:r>
          </a:p>
          <a:p>
            <a:r>
              <a:rPr lang="en-US" b="1" dirty="0" smtClean="0"/>
              <a:t>Delay </a:t>
            </a:r>
            <a:r>
              <a:rPr lang="en-US" b="1" dirty="0"/>
              <a:t>cost </a:t>
            </a:r>
            <a:r>
              <a:rPr lang="en-US" dirty="0"/>
              <a:t>arises </a:t>
            </a:r>
            <a:r>
              <a:rPr lang="en-US" dirty="0">
                <a:solidFill>
                  <a:srgbClr val="FF0000"/>
                </a:solidFill>
              </a:rPr>
              <a:t>when the order is </a:t>
            </a:r>
            <a:r>
              <a:rPr lang="en-US" dirty="0" smtClean="0">
                <a:solidFill>
                  <a:srgbClr val="FF0000"/>
                </a:solidFill>
              </a:rPr>
              <a:t>not submitted </a:t>
            </a:r>
            <a:r>
              <a:rPr lang="en-US" dirty="0">
                <a:solidFill>
                  <a:srgbClr val="FF0000"/>
                </a:solidFill>
              </a:rPr>
              <a:t>to the market in a timely manner and the asset experiences adverse </a:t>
            </a:r>
            <a:r>
              <a:rPr lang="en-US" dirty="0" smtClean="0">
                <a:solidFill>
                  <a:srgbClr val="FF0000"/>
                </a:solidFill>
              </a:rPr>
              <a:t>price movement</a:t>
            </a:r>
            <a:r>
              <a:rPr lang="en-US" dirty="0">
                <a:solidFill>
                  <a:srgbClr val="FF0000"/>
                </a:solidFill>
              </a:rPr>
              <a:t>, making it more expensive to transact. </a:t>
            </a:r>
            <a:r>
              <a:rPr lang="en-US" dirty="0"/>
              <a:t>Delay cost is often caused by a </a:t>
            </a:r>
            <a:r>
              <a:rPr lang="en-US" dirty="0" smtClean="0"/>
              <a:t>delay in </a:t>
            </a:r>
            <a:r>
              <a:rPr lang="en-US" dirty="0"/>
              <a:t>selecting the most appropriate broker or trading algorithm to execute the </a:t>
            </a:r>
            <a:r>
              <a:rPr lang="en-US" dirty="0" smtClean="0"/>
              <a:t>order and </a:t>
            </a:r>
            <a:r>
              <a:rPr lang="en-US" dirty="0"/>
              <a:t>by adverse price movement (also known as price drift) over the trading period.</a:t>
            </a:r>
          </a:p>
        </p:txBody>
      </p:sp>
    </p:spTree>
    <p:extLst>
      <p:ext uri="{BB962C8B-B14F-4D97-AF65-F5344CB8AC3E}">
        <p14:creationId xmlns:p14="http://schemas.microsoft.com/office/powerpoint/2010/main" val="299429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TRADE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Improving Execution </a:t>
            </a:r>
            <a:r>
              <a:rPr lang="en-US" dirty="0" smtClean="0"/>
              <a:t>Performance</a:t>
            </a:r>
          </a:p>
          <a:p>
            <a:r>
              <a:rPr lang="en-US" dirty="0"/>
              <a:t>Delay costs can be reduced by having a process in place that </a:t>
            </a:r>
            <a:r>
              <a:rPr lang="en-US" dirty="0" smtClean="0">
                <a:solidFill>
                  <a:srgbClr val="FF0000"/>
                </a:solidFill>
              </a:rPr>
              <a:t>provides traders </a:t>
            </a:r>
            <a:r>
              <a:rPr lang="en-US" dirty="0">
                <a:solidFill>
                  <a:srgbClr val="FF0000"/>
                </a:solidFill>
              </a:rPr>
              <a:t>with broker performance metrics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Opportunity </a:t>
            </a:r>
            <a:r>
              <a:rPr lang="en-US" dirty="0" smtClean="0"/>
              <a:t>cost can </a:t>
            </a:r>
            <a:r>
              <a:rPr lang="en-US" dirty="0"/>
              <a:t>be reduced </a:t>
            </a:r>
            <a:r>
              <a:rPr lang="en-US" dirty="0" smtClean="0"/>
              <a:t>by </a:t>
            </a:r>
            <a:r>
              <a:rPr lang="en-US" dirty="0"/>
              <a:t>knowing the order size and share quantity that is most likely to </a:t>
            </a:r>
            <a:r>
              <a:rPr lang="en-US" dirty="0" smtClean="0"/>
              <a:t>be executed </a:t>
            </a:r>
            <a:r>
              <a:rPr lang="en-US" dirty="0"/>
              <a:t>in the market within a specified price </a:t>
            </a:r>
            <a:r>
              <a:rPr lang="en-US" dirty="0" smtClean="0"/>
              <a:t>range and </a:t>
            </a:r>
            <a:r>
              <a:rPr lang="en-US" dirty="0" smtClean="0">
                <a:solidFill>
                  <a:srgbClr val="FF0000"/>
                </a:solidFill>
              </a:rPr>
              <a:t>investing the remaining capital into second most attractive investment opportunity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79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TRADE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5.2 </a:t>
            </a:r>
            <a:r>
              <a:rPr lang="en-US" dirty="0"/>
              <a:t>Evaluating Trade </a:t>
            </a:r>
            <a:r>
              <a:rPr lang="en-US" dirty="0" smtClean="0"/>
              <a:t>Execution</a:t>
            </a:r>
          </a:p>
          <a:p>
            <a:r>
              <a:rPr lang="en-US" sz="2400" dirty="0"/>
              <a:t>Trade cost evaluation calculates trading costs and performance relative to a </a:t>
            </a:r>
            <a:r>
              <a:rPr lang="en-US" sz="2400" dirty="0" smtClean="0"/>
              <a:t>specified trading </a:t>
            </a:r>
            <a:r>
              <a:rPr lang="en-US" sz="2400" dirty="0"/>
              <a:t>cost or trading performance benchmark.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3174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267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TRADE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5.2.1 </a:t>
            </a:r>
            <a:r>
              <a:rPr lang="en-US" i="1" dirty="0"/>
              <a:t>Arrival Price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arrival price benchmark measures the difference between the market price at </a:t>
            </a:r>
            <a:r>
              <a:rPr lang="en-US" dirty="0" smtClean="0"/>
              <a:t>the time </a:t>
            </a:r>
            <a:r>
              <a:rPr lang="en-US" dirty="0"/>
              <a:t>the order was released to the market and the actual transaction price for </a:t>
            </a:r>
            <a:r>
              <a:rPr lang="en-US" dirty="0" smtClean="0"/>
              <a:t>the fund.</a:t>
            </a:r>
          </a:p>
          <a:p>
            <a:r>
              <a:rPr lang="en-US" dirty="0"/>
              <a:t>5.2.2 </a:t>
            </a:r>
            <a:r>
              <a:rPr lang="en-US" i="1" dirty="0" smtClean="0"/>
              <a:t>VWAP</a:t>
            </a:r>
          </a:p>
          <a:p>
            <a:r>
              <a:rPr lang="en-US" dirty="0"/>
              <a:t>Portfolio managers use the VWAP benchmark as a measure of whether they </a:t>
            </a:r>
            <a:r>
              <a:rPr lang="en-US" dirty="0" smtClean="0"/>
              <a:t>received fair </a:t>
            </a:r>
            <a:r>
              <a:rPr lang="en-US" dirty="0"/>
              <a:t>and reasonable prices over the trading period</a:t>
            </a:r>
            <a:r>
              <a:rPr lang="en-US" dirty="0" smtClean="0"/>
              <a:t>.</a:t>
            </a:r>
          </a:p>
          <a:p>
            <a:r>
              <a:rPr lang="en-US" dirty="0"/>
              <a:t>5.2.3 </a:t>
            </a:r>
            <a:r>
              <a:rPr lang="en-US" i="1" dirty="0" smtClean="0"/>
              <a:t>TWAP</a:t>
            </a:r>
          </a:p>
          <a:p>
            <a:r>
              <a:rPr lang="en-US" dirty="0"/>
              <a:t>The TWAP benchmark is an alternative measure to determine whether the </a:t>
            </a:r>
            <a:r>
              <a:rPr lang="en-US" dirty="0" smtClean="0"/>
              <a:t>fund achieved </a:t>
            </a:r>
            <a:r>
              <a:rPr lang="en-US" dirty="0"/>
              <a:t>fair and reasonable prices over the trading period and is used when </a:t>
            </a:r>
            <a:r>
              <a:rPr lang="en-US" dirty="0" smtClean="0"/>
              <a:t>managers wish </a:t>
            </a:r>
            <a:r>
              <a:rPr lang="en-US" dirty="0"/>
              <a:t>to exclude potential trade price outliers</a:t>
            </a:r>
            <a:r>
              <a:rPr lang="en-US" dirty="0" smtClean="0"/>
              <a:t>.</a:t>
            </a:r>
          </a:p>
          <a:p>
            <a:r>
              <a:rPr lang="en-US" dirty="0"/>
              <a:t>5.2.4 </a:t>
            </a:r>
            <a:r>
              <a:rPr lang="en-US" i="1" dirty="0"/>
              <a:t>Market on </a:t>
            </a:r>
            <a:r>
              <a:rPr lang="en-US" i="1" dirty="0" smtClean="0"/>
              <a:t>Close</a:t>
            </a:r>
          </a:p>
          <a:p>
            <a:r>
              <a:rPr lang="en-US" dirty="0"/>
              <a:t>The closing benchmark, also referred to as an MOC benchmark, is used </a:t>
            </a:r>
            <a:r>
              <a:rPr lang="en-US" dirty="0" smtClean="0"/>
              <a:t>primarily by </a:t>
            </a:r>
            <a:r>
              <a:rPr lang="en-US" dirty="0"/>
              <a:t>index managers and mutual funds that wish to achieve the closing price on </a:t>
            </a:r>
            <a:r>
              <a:rPr lang="en-US" dirty="0" smtClean="0"/>
              <a:t>the day </a:t>
            </a:r>
            <a:r>
              <a:rPr lang="en-US" dirty="0"/>
              <a:t>and compare their actual transaction prices with the closing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1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TRADE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5.2.5 </a:t>
            </a:r>
            <a:r>
              <a:rPr lang="en-US" i="1" dirty="0"/>
              <a:t>Market- Adjusted </a:t>
            </a:r>
            <a:r>
              <a:rPr lang="en-US" i="1" dirty="0" smtClean="0"/>
              <a:t>Cost</a:t>
            </a:r>
          </a:p>
          <a:p>
            <a:r>
              <a:rPr lang="en-US" dirty="0"/>
              <a:t>The market- adjusted cost is a performance metric used by managers and traders to </a:t>
            </a:r>
            <a:r>
              <a:rPr lang="en-US" dirty="0" smtClean="0"/>
              <a:t>help separate </a:t>
            </a:r>
            <a:r>
              <a:rPr lang="en-US" dirty="0"/>
              <a:t>the trading cost due to trading the order from the general market </a:t>
            </a:r>
            <a:r>
              <a:rPr lang="en-US" dirty="0" smtClean="0"/>
              <a:t>movement in </a:t>
            </a:r>
            <a:r>
              <a:rPr lang="en-US" dirty="0"/>
              <a:t>the security price (i.e., the price movement that would have occurred in the </a:t>
            </a:r>
            <a:r>
              <a:rPr lang="en-US" dirty="0" smtClean="0"/>
              <a:t>security even </a:t>
            </a:r>
            <a:r>
              <a:rPr lang="en-US" dirty="0"/>
              <a:t>if the order was not executed in the market</a:t>
            </a:r>
            <a:r>
              <a:rPr lang="en-US" dirty="0" smtClean="0"/>
              <a:t>).</a:t>
            </a:r>
          </a:p>
          <a:p>
            <a:r>
              <a:rPr lang="en-US" dirty="0"/>
              <a:t>5.2.6 </a:t>
            </a:r>
            <a:r>
              <a:rPr lang="en-US" i="1" dirty="0"/>
              <a:t>Added </a:t>
            </a:r>
            <a:r>
              <a:rPr lang="en-US" i="1" dirty="0" smtClean="0"/>
              <a:t>Value</a:t>
            </a:r>
          </a:p>
          <a:p>
            <a:r>
              <a:rPr lang="en-US" dirty="0"/>
              <a:t>Another methodology used by investors to evaluate trading performance is to </a:t>
            </a:r>
            <a:r>
              <a:rPr lang="en-US" dirty="0" smtClean="0"/>
              <a:t>compare the </a:t>
            </a:r>
            <a:r>
              <a:rPr lang="en-US" dirty="0"/>
              <a:t>arrival cost of the order with the estimated pre- trade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5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</a:t>
            </a:r>
            <a:r>
              <a:rPr lang="en-US" sz="2800" dirty="0"/>
              <a:t> TRADING STRATEGIES AND STRATEGY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3.1 Trade Strategy </a:t>
            </a:r>
            <a:r>
              <a:rPr lang="en-US" b="1" dirty="0" smtClean="0"/>
              <a:t>Inputs</a:t>
            </a:r>
          </a:p>
          <a:p>
            <a:r>
              <a:rPr lang="en-US" dirty="0"/>
              <a:t>3.1.1 </a:t>
            </a:r>
            <a:r>
              <a:rPr lang="en-US" i="1" dirty="0"/>
              <a:t>Order </a:t>
            </a:r>
            <a:r>
              <a:rPr lang="en-US" i="1" dirty="0" smtClean="0"/>
              <a:t>Characteristics</a:t>
            </a:r>
          </a:p>
          <a:p>
            <a:r>
              <a:rPr lang="en-US" dirty="0"/>
              <a:t>■ </a:t>
            </a:r>
            <a:r>
              <a:rPr lang="en-US" b="1" dirty="0"/>
              <a:t>Side: </a:t>
            </a:r>
            <a:r>
              <a:rPr lang="en-US" dirty="0"/>
              <a:t>the side or trade direction of the order—for example, buy, sell, cover, </a:t>
            </a:r>
            <a:r>
              <a:rPr lang="en-US" dirty="0" smtClean="0"/>
              <a:t>or short</a:t>
            </a:r>
            <a:endParaRPr lang="en-US" dirty="0"/>
          </a:p>
          <a:p>
            <a:r>
              <a:rPr lang="en-US" dirty="0"/>
              <a:t>■ </a:t>
            </a:r>
            <a:r>
              <a:rPr lang="en-US" b="1" dirty="0"/>
              <a:t>Size: </a:t>
            </a:r>
            <a:r>
              <a:rPr lang="en-US" dirty="0"/>
              <a:t>the total amount or quantity of the security being transacted</a:t>
            </a:r>
          </a:p>
          <a:p>
            <a:r>
              <a:rPr lang="en-US" dirty="0"/>
              <a:t>■ </a:t>
            </a:r>
            <a:r>
              <a:rPr lang="en-US" b="1" dirty="0"/>
              <a:t>Relative size (% of ADV): </a:t>
            </a:r>
            <a:r>
              <a:rPr lang="en-US" dirty="0"/>
              <a:t>order size as a percentage of the security’s </a:t>
            </a:r>
            <a:r>
              <a:rPr lang="en-US" dirty="0" smtClean="0"/>
              <a:t>average daily </a:t>
            </a:r>
            <a:r>
              <a:rPr lang="en-US" dirty="0"/>
              <a:t>volume (ADV)</a:t>
            </a:r>
          </a:p>
        </p:txBody>
      </p:sp>
    </p:spTree>
    <p:extLst>
      <p:ext uri="{BB962C8B-B14F-4D97-AF65-F5344CB8AC3E}">
        <p14:creationId xmlns:p14="http://schemas.microsoft.com/office/powerpoint/2010/main" val="2845936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TRADE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portfolio manager executes a sell order at an average price of $29.50. The arrival </a:t>
            </a:r>
            <a:r>
              <a:rPr lang="en-US" dirty="0" smtClean="0"/>
              <a:t>price at </a:t>
            </a:r>
            <a:r>
              <a:rPr lang="en-US" dirty="0"/>
              <a:t>the time the order was entered into the market was $30.00. The selected index </a:t>
            </a:r>
            <a:r>
              <a:rPr lang="en-US" dirty="0" smtClean="0"/>
              <a:t>price at </a:t>
            </a:r>
            <a:r>
              <a:rPr lang="en-US" dirty="0"/>
              <a:t>the time of order entry was $500, and market index VWAP over the trade horizon </a:t>
            </a:r>
            <a:r>
              <a:rPr lang="en-US" dirty="0" smtClean="0"/>
              <a:t>was $495</a:t>
            </a:r>
            <a:r>
              <a:rPr lang="en-US" dirty="0"/>
              <a:t>. The stock has a beta to the index of 1.25.</a:t>
            </a:r>
          </a:p>
          <a:p>
            <a:r>
              <a:rPr lang="en-US" b="1" dirty="0"/>
              <a:t>1 </a:t>
            </a:r>
            <a:r>
              <a:rPr lang="en-US" dirty="0"/>
              <a:t>Calculate arrival cost.</a:t>
            </a:r>
          </a:p>
          <a:p>
            <a:r>
              <a:rPr lang="en-US" b="1" dirty="0"/>
              <a:t>2 </a:t>
            </a:r>
            <a:r>
              <a:rPr lang="en-US" dirty="0"/>
              <a:t>Calculate index cost.</a:t>
            </a:r>
          </a:p>
          <a:p>
            <a:r>
              <a:rPr lang="en-US" b="1" dirty="0"/>
              <a:t>3 </a:t>
            </a:r>
            <a:r>
              <a:rPr lang="en-US" dirty="0"/>
              <a:t>Calculate market- adjusted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60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r>
              <a:rPr lang="en-US" dirty="0"/>
              <a:t> TRADE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6.1 </a:t>
            </a:r>
            <a:r>
              <a:rPr lang="en-US" dirty="0"/>
              <a:t>Meaning of Best Order Execution within the </a:t>
            </a:r>
            <a:r>
              <a:rPr lang="en-US" dirty="0" smtClean="0"/>
              <a:t>Relevant Regulatory Framework</a:t>
            </a:r>
          </a:p>
          <a:p>
            <a:r>
              <a:rPr lang="en-US" dirty="0"/>
              <a:t>Rather than simply trying to obtain the best price at the lowest possible </a:t>
            </a:r>
            <a:r>
              <a:rPr lang="en-US" dirty="0" smtClean="0"/>
              <a:t>trading cost</a:t>
            </a:r>
            <a:r>
              <a:rPr lang="en-US" dirty="0"/>
              <a:t>, best execution involves identifying the most appropriate trade- off </a:t>
            </a:r>
            <a:r>
              <a:rPr lang="en-US" dirty="0" smtClean="0"/>
              <a:t>between these </a:t>
            </a:r>
            <a:r>
              <a:rPr lang="en-US" dirty="0"/>
              <a:t>aspects.</a:t>
            </a:r>
            <a:endParaRPr lang="en-US" dirty="0" smtClean="0"/>
          </a:p>
          <a:p>
            <a:r>
              <a:rPr lang="en-US" dirty="0"/>
              <a:t>■ execution price,</a:t>
            </a:r>
          </a:p>
          <a:p>
            <a:r>
              <a:rPr lang="en-US" dirty="0"/>
              <a:t>■ trading costs,</a:t>
            </a:r>
          </a:p>
          <a:p>
            <a:r>
              <a:rPr lang="en-US" dirty="0"/>
              <a:t>■ speed of execution,</a:t>
            </a:r>
          </a:p>
          <a:p>
            <a:r>
              <a:rPr lang="en-US" dirty="0"/>
              <a:t>■ likelihood of execution and settlement,</a:t>
            </a:r>
          </a:p>
          <a:p>
            <a:r>
              <a:rPr lang="en-US" dirty="0"/>
              <a:t>■ order size, and</a:t>
            </a:r>
          </a:p>
          <a:p>
            <a:r>
              <a:rPr lang="en-US" dirty="0"/>
              <a:t>■ nature of the trade.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52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TRADE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6.2 </a:t>
            </a:r>
            <a:r>
              <a:rPr lang="en-US" dirty="0"/>
              <a:t>Factors Used to Determine the Optimal Order </a:t>
            </a:r>
            <a:r>
              <a:rPr lang="en-US" dirty="0" smtClean="0"/>
              <a:t>Execution Approach</a:t>
            </a:r>
          </a:p>
          <a:p>
            <a:r>
              <a:rPr lang="en-US" dirty="0"/>
              <a:t>■ </a:t>
            </a:r>
            <a:r>
              <a:rPr lang="en-US" b="1" dirty="0"/>
              <a:t>Urgency of an order: </a:t>
            </a:r>
            <a:r>
              <a:rPr lang="en-US" dirty="0"/>
              <a:t>Does the order need to be executed aggressively at </a:t>
            </a:r>
            <a:r>
              <a:rPr lang="en-US" dirty="0" smtClean="0"/>
              <a:t>an accelerated </a:t>
            </a:r>
            <a:r>
              <a:rPr lang="en-US" dirty="0"/>
              <a:t>pace, or can it be traded over a longer period of time? What is </a:t>
            </a:r>
            <a:r>
              <a:rPr lang="en-US" dirty="0" smtClean="0"/>
              <a:t>the size </a:t>
            </a:r>
            <a:r>
              <a:rPr lang="en-US" dirty="0"/>
              <a:t>of the order relative to the security’s normal liquidity?</a:t>
            </a:r>
          </a:p>
          <a:p>
            <a:r>
              <a:rPr lang="en-US" dirty="0"/>
              <a:t>■ </a:t>
            </a:r>
            <a:r>
              <a:rPr lang="en-US" b="1" dirty="0"/>
              <a:t>Characteristics of the securities traded: </a:t>
            </a:r>
            <a:r>
              <a:rPr lang="en-US" dirty="0"/>
              <a:t>How liquid are the securities to </a:t>
            </a:r>
            <a:r>
              <a:rPr lang="en-US" dirty="0" smtClean="0"/>
              <a:t>be traded </a:t>
            </a:r>
            <a:r>
              <a:rPr lang="en-US" dirty="0"/>
              <a:t>(e.g., the average daily volume)? Are the securities standardized or </a:t>
            </a:r>
            <a:r>
              <a:rPr lang="en-US" dirty="0" smtClean="0"/>
              <a:t>highly customized</a:t>
            </a:r>
            <a:r>
              <a:rPr lang="en-US" dirty="0"/>
              <a:t>?</a:t>
            </a:r>
          </a:p>
          <a:p>
            <a:r>
              <a:rPr lang="en-US" dirty="0"/>
              <a:t>■ </a:t>
            </a:r>
            <a:r>
              <a:rPr lang="en-US" b="1" dirty="0"/>
              <a:t>Characteristics of the execution venues used: </a:t>
            </a:r>
            <a:r>
              <a:rPr lang="en-US" dirty="0"/>
              <a:t>Which type of trading </a:t>
            </a:r>
            <a:r>
              <a:rPr lang="en-US" dirty="0" smtClean="0"/>
              <a:t>mechanism or </a:t>
            </a:r>
            <a:r>
              <a:rPr lang="en-US" dirty="0"/>
              <a:t>venue is used? Are both lit (on- exchange) markets and dark </a:t>
            </a:r>
            <a:r>
              <a:rPr lang="en-US" dirty="0" smtClean="0"/>
              <a:t>markets available </a:t>
            </a:r>
            <a:r>
              <a:rPr lang="en-US" dirty="0"/>
              <a:t>to trade a security?</a:t>
            </a:r>
          </a:p>
          <a:p>
            <a:r>
              <a:rPr lang="en-US" dirty="0"/>
              <a:t>■ </a:t>
            </a:r>
            <a:r>
              <a:rPr lang="en-US" b="1" dirty="0"/>
              <a:t>Investment strategy objectives: </a:t>
            </a:r>
            <a:r>
              <a:rPr lang="en-US" dirty="0"/>
              <a:t>Is the investment strategy short term or </a:t>
            </a:r>
            <a:r>
              <a:rPr lang="en-US" dirty="0" smtClean="0"/>
              <a:t>long term </a:t>
            </a:r>
            <a:r>
              <a:rPr lang="en-US" dirty="0"/>
              <a:t>in nature?</a:t>
            </a:r>
          </a:p>
          <a:p>
            <a:r>
              <a:rPr lang="en-US" dirty="0"/>
              <a:t>■ </a:t>
            </a:r>
            <a:r>
              <a:rPr lang="en-US" b="1" dirty="0"/>
              <a:t>Rationale for a trade: </a:t>
            </a:r>
            <a:r>
              <a:rPr lang="en-US" dirty="0"/>
              <a:t>Is a trade intended to capture an investment </a:t>
            </a:r>
            <a:r>
              <a:rPr lang="en-US" dirty="0" smtClean="0"/>
              <a:t>manager’s expected </a:t>
            </a:r>
            <a:r>
              <a:rPr lang="en-US" dirty="0"/>
              <a:t>return views? Or is it a risk trade or a liquidity trade? Underlying </a:t>
            </a:r>
            <a:r>
              <a:rPr lang="en-US" dirty="0" smtClean="0"/>
              <a:t>trade objectives </a:t>
            </a:r>
            <a:r>
              <a:rPr lang="en-US" dirty="0"/>
              <a:t>may have important implications for the optimal trade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8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TRADE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6.3 </a:t>
            </a:r>
            <a:r>
              <a:rPr lang="en-US" dirty="0"/>
              <a:t>List of Eligible Brokers and Execution </a:t>
            </a:r>
            <a:r>
              <a:rPr lang="en-US" dirty="0" smtClean="0"/>
              <a:t>Venues</a:t>
            </a:r>
          </a:p>
          <a:p>
            <a:r>
              <a:rPr lang="en-US" dirty="0"/>
              <a:t>■ </a:t>
            </a:r>
            <a:r>
              <a:rPr lang="en-US" b="1" dirty="0"/>
              <a:t>Quality of service: </a:t>
            </a:r>
            <a:r>
              <a:rPr lang="en-US" dirty="0"/>
              <a:t>Does a broker provide competitive execution </a:t>
            </a:r>
            <a:r>
              <a:rPr lang="en-US" dirty="0" smtClean="0"/>
              <a:t>compared with </a:t>
            </a:r>
            <a:r>
              <a:rPr lang="en-US" dirty="0"/>
              <a:t>an execution benchmark, such as submission price or VWAP?</a:t>
            </a:r>
          </a:p>
          <a:p>
            <a:r>
              <a:rPr lang="en-US" dirty="0"/>
              <a:t>■ </a:t>
            </a:r>
            <a:r>
              <a:rPr lang="en-US" b="1" dirty="0"/>
              <a:t>Financial stability: </a:t>
            </a:r>
            <a:r>
              <a:rPr lang="en-US" dirty="0"/>
              <a:t>Will the broker or execution venue be able to fulfill </a:t>
            </a:r>
            <a:r>
              <a:rPr lang="en-US" dirty="0" smtClean="0"/>
              <a:t>obligations in </a:t>
            </a:r>
            <a:r>
              <a:rPr lang="en-US" dirty="0"/>
              <a:t>all market environments? When such brokers as Lehman </a:t>
            </a:r>
            <a:r>
              <a:rPr lang="en-US" dirty="0" smtClean="0"/>
              <a:t>Brothers and </a:t>
            </a:r>
            <a:r>
              <a:rPr lang="en-US" dirty="0"/>
              <a:t>MF Global went bankrupt, it caused substantial disruption to their </a:t>
            </a:r>
            <a:r>
              <a:rPr lang="en-US" dirty="0" smtClean="0"/>
              <a:t>clients’ activities.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72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TRADE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■ </a:t>
            </a:r>
            <a:r>
              <a:rPr lang="en-US" b="1" dirty="0"/>
              <a:t>Reputation: </a:t>
            </a:r>
            <a:r>
              <a:rPr lang="en-US" dirty="0"/>
              <a:t>Does the broker or execution venue uphold high ethical </a:t>
            </a:r>
            <a:r>
              <a:rPr lang="en-US" dirty="0" smtClean="0"/>
              <a:t>standards and </a:t>
            </a:r>
            <a:r>
              <a:rPr lang="en-US" dirty="0"/>
              <a:t>treat clients fairly?</a:t>
            </a:r>
          </a:p>
          <a:p>
            <a:r>
              <a:rPr lang="en-US" dirty="0"/>
              <a:t>■ </a:t>
            </a:r>
            <a:r>
              <a:rPr lang="en-US" b="1" dirty="0"/>
              <a:t>Settlement capabilities: </a:t>
            </a:r>
            <a:r>
              <a:rPr lang="en-US" dirty="0"/>
              <a:t>Are the operations supporting the </a:t>
            </a:r>
            <a:r>
              <a:rPr lang="en-US" dirty="0" smtClean="0"/>
              <a:t>broker/execution venue </a:t>
            </a:r>
            <a:r>
              <a:rPr lang="en-US" dirty="0"/>
              <a:t>robust? Can trades be settled in a reliable and efficient manner?</a:t>
            </a:r>
          </a:p>
          <a:p>
            <a:r>
              <a:rPr lang="en-US" dirty="0"/>
              <a:t>■ </a:t>
            </a:r>
            <a:r>
              <a:rPr lang="en-US" b="1" dirty="0"/>
              <a:t>Speed of execution: </a:t>
            </a:r>
            <a:r>
              <a:rPr lang="en-US" dirty="0"/>
              <a:t>Can urgent trades be implemented with minimal </a:t>
            </a:r>
            <a:r>
              <a:rPr lang="en-US" dirty="0" smtClean="0"/>
              <a:t>delay and </a:t>
            </a:r>
            <a:r>
              <a:rPr lang="en-US" dirty="0"/>
              <a:t>at the best price possible? What is the maximum volume that can be </a:t>
            </a:r>
            <a:r>
              <a:rPr lang="en-US" dirty="0" smtClean="0"/>
              <a:t>traded with </a:t>
            </a:r>
            <a:r>
              <a:rPr lang="en-US" dirty="0"/>
              <a:t>minimal delay?</a:t>
            </a:r>
          </a:p>
          <a:p>
            <a:r>
              <a:rPr lang="en-US" dirty="0"/>
              <a:t>■ </a:t>
            </a:r>
            <a:r>
              <a:rPr lang="en-US" b="1" dirty="0"/>
              <a:t>Cost competitiveness: </a:t>
            </a:r>
            <a:r>
              <a:rPr lang="en-US" dirty="0"/>
              <a:t>Are the explicit costs (such as commissions or </a:t>
            </a:r>
            <a:r>
              <a:rPr lang="en-US" dirty="0" smtClean="0"/>
              <a:t>exchange fees</a:t>
            </a:r>
            <a:r>
              <a:rPr lang="en-US" dirty="0"/>
              <a:t>) competitive?</a:t>
            </a:r>
          </a:p>
          <a:p>
            <a:r>
              <a:rPr lang="en-US" dirty="0"/>
              <a:t>■ </a:t>
            </a:r>
            <a:r>
              <a:rPr lang="en-US" b="1" dirty="0"/>
              <a:t>Willingness to commit capital: </a:t>
            </a:r>
            <a:r>
              <a:rPr lang="en-US" dirty="0"/>
              <a:t>Is the broker willing to act as a dealer </a:t>
            </a:r>
            <a:r>
              <a:rPr lang="en-US" dirty="0" smtClean="0"/>
              <a:t>to facilitate </a:t>
            </a:r>
            <a:r>
              <a:rPr lang="en-US" dirty="0"/>
              <a:t>trading for a client? This can be particularly important for less </a:t>
            </a:r>
            <a:r>
              <a:rPr lang="en-US" dirty="0" smtClean="0"/>
              <a:t>liquid securities </a:t>
            </a:r>
            <a:r>
              <a:rPr lang="en-US" dirty="0"/>
              <a:t>that need to be traded in a timely manner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73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TRADE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6.4 </a:t>
            </a:r>
            <a:r>
              <a:rPr lang="en-US" dirty="0"/>
              <a:t>Process Used to Monitor Execution </a:t>
            </a:r>
            <a:r>
              <a:rPr lang="en-US" dirty="0" smtClean="0"/>
              <a:t>Arrangements</a:t>
            </a:r>
          </a:p>
          <a:p>
            <a:r>
              <a:rPr lang="en-US" dirty="0"/>
              <a:t>Execution quality on realized transactions through different brokers or </a:t>
            </a:r>
            <a:r>
              <a:rPr lang="en-US" dirty="0" smtClean="0"/>
              <a:t>execution venues </a:t>
            </a:r>
            <a:r>
              <a:rPr lang="en-US" dirty="0"/>
              <a:t>should also be monitored </a:t>
            </a:r>
            <a:r>
              <a:rPr lang="en-US" dirty="0" smtClean="0"/>
              <a:t>continuously.</a:t>
            </a:r>
          </a:p>
          <a:p>
            <a:r>
              <a:rPr lang="en-US" dirty="0"/>
              <a:t>Trading records and the evaluation of those records should generally be stored </a:t>
            </a:r>
            <a:r>
              <a:rPr lang="en-US" dirty="0" smtClean="0"/>
              <a:t>and kept </a:t>
            </a:r>
            <a:r>
              <a:rPr lang="en-US" dirty="0"/>
              <a:t>accessible by firms for several </a:t>
            </a:r>
            <a:r>
              <a:rPr lang="en-US" dirty="0" smtClean="0"/>
              <a:t>years.</a:t>
            </a:r>
          </a:p>
          <a:p>
            <a:r>
              <a:rPr lang="en-US" dirty="0"/>
              <a:t>These policies and procedures should be outlined in a comprehensive </a:t>
            </a:r>
            <a:r>
              <a:rPr lang="en-US" dirty="0" smtClean="0"/>
              <a:t>document and </a:t>
            </a:r>
            <a:r>
              <a:rPr lang="en-US" dirty="0"/>
              <a:t>reviewed regularly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TRADING STRATEGIES AND STRATEGY SELECTION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3.1.2 </a:t>
            </a:r>
            <a:r>
              <a:rPr lang="en-US" sz="2400" i="1" dirty="0"/>
              <a:t>Security </a:t>
            </a:r>
            <a:r>
              <a:rPr lang="en-US" sz="2400" i="1" dirty="0" smtClean="0"/>
              <a:t>Characteristics</a:t>
            </a:r>
          </a:p>
          <a:p>
            <a:r>
              <a:rPr lang="en-US" sz="2400" dirty="0"/>
              <a:t>■ </a:t>
            </a:r>
            <a:r>
              <a:rPr lang="en-US" sz="2400" b="1" dirty="0"/>
              <a:t>Security type: </a:t>
            </a:r>
            <a:r>
              <a:rPr lang="en-US" sz="2400" dirty="0"/>
              <a:t>the type of security being traded (underlying, ETF, </a:t>
            </a:r>
            <a:r>
              <a:rPr lang="en-US" sz="2400" dirty="0" smtClean="0"/>
              <a:t>American depositary </a:t>
            </a:r>
            <a:r>
              <a:rPr lang="en-US" sz="2400" dirty="0"/>
              <a:t>receipt, global depositary receipt)</a:t>
            </a:r>
          </a:p>
          <a:p>
            <a:r>
              <a:rPr lang="en-US" sz="2400" dirty="0"/>
              <a:t>■ </a:t>
            </a:r>
            <a:r>
              <a:rPr lang="en-US" sz="2400" b="1" dirty="0"/>
              <a:t>Short- term alpha: </a:t>
            </a:r>
            <a:r>
              <a:rPr lang="en-US" sz="2400" dirty="0"/>
              <a:t>the expected price movement in the security over the </a:t>
            </a:r>
            <a:r>
              <a:rPr lang="en-US" sz="2400" dirty="0" smtClean="0"/>
              <a:t>trading horizon</a:t>
            </a:r>
            <a:endParaRPr lang="en-US" sz="2400" dirty="0"/>
          </a:p>
          <a:p>
            <a:r>
              <a:rPr lang="en-US" sz="2400" dirty="0"/>
              <a:t>■ </a:t>
            </a:r>
            <a:r>
              <a:rPr lang="en-US" sz="2400" b="1" dirty="0"/>
              <a:t>Price volatility: </a:t>
            </a:r>
            <a:r>
              <a:rPr lang="en-US" sz="2400" dirty="0"/>
              <a:t>the annualized price volatility of the security</a:t>
            </a:r>
          </a:p>
          <a:p>
            <a:r>
              <a:rPr lang="en-US" sz="2400" dirty="0"/>
              <a:t>■ </a:t>
            </a:r>
            <a:r>
              <a:rPr lang="en-US" sz="2400" b="1" dirty="0"/>
              <a:t>Security liquidity: </a:t>
            </a:r>
            <a:r>
              <a:rPr lang="en-US" sz="2400" dirty="0"/>
              <a:t>the liquidity profile of the security</a:t>
            </a:r>
          </a:p>
        </p:txBody>
      </p:sp>
    </p:spTree>
    <p:extLst>
      <p:ext uri="{BB962C8B-B14F-4D97-AF65-F5344CB8AC3E}">
        <p14:creationId xmlns:p14="http://schemas.microsoft.com/office/powerpoint/2010/main" val="185789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TRADING STRATEGIES AND STRATEGY SELECTION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3.1.3 </a:t>
            </a:r>
            <a:r>
              <a:rPr lang="en-US" i="1" dirty="0"/>
              <a:t>Market </a:t>
            </a:r>
            <a:r>
              <a:rPr lang="en-US" i="1" dirty="0" smtClean="0"/>
              <a:t>Conditions</a:t>
            </a:r>
          </a:p>
          <a:p>
            <a:r>
              <a:rPr lang="en-US" b="1" dirty="0"/>
              <a:t>Liquidity crises: </a:t>
            </a:r>
            <a:r>
              <a:rPr lang="en-US" dirty="0"/>
              <a:t>deviations from expected liquidity patterns due to periods </a:t>
            </a:r>
            <a:r>
              <a:rPr lang="en-US" dirty="0" smtClean="0"/>
              <a:t>of crisis</a:t>
            </a:r>
          </a:p>
          <a:p>
            <a:r>
              <a:rPr lang="en-US" dirty="0"/>
              <a:t>Moreover, market volatility and liquidity are dynamic</a:t>
            </a:r>
            <a:r>
              <a:rPr lang="en-US" dirty="0" smtClean="0"/>
              <a:t>.</a:t>
            </a:r>
          </a:p>
          <a:p>
            <a:r>
              <a:rPr lang="en-US" dirty="0"/>
              <a:t>3.1.4 </a:t>
            </a:r>
            <a:r>
              <a:rPr lang="en-US" i="1" dirty="0"/>
              <a:t>User- Based Considerations: Trading Cost Risk </a:t>
            </a:r>
            <a:r>
              <a:rPr lang="en-US" i="1" dirty="0" smtClean="0"/>
              <a:t>Aversion</a:t>
            </a:r>
          </a:p>
          <a:p>
            <a:r>
              <a:rPr lang="en-US" dirty="0"/>
              <a:t>3.1.5 </a:t>
            </a:r>
            <a:r>
              <a:rPr lang="en-US" i="1" dirty="0"/>
              <a:t>Market Impact and Execution </a:t>
            </a:r>
            <a:r>
              <a:rPr lang="en-US" i="1" dirty="0" smtClean="0"/>
              <a:t>Risk</a:t>
            </a:r>
          </a:p>
          <a:p>
            <a:r>
              <a:rPr lang="en-US" dirty="0"/>
              <a:t>Trader’s dilemma. To alleviate the market impact effect of entering a large </a:t>
            </a:r>
            <a:r>
              <a:rPr lang="en-US" dirty="0" smtClean="0"/>
              <a:t>order into </a:t>
            </a:r>
            <a:r>
              <a:rPr lang="en-US" dirty="0"/>
              <a:t>the market, traders will “slice” the order into smaller pieces to trade over </a:t>
            </a:r>
            <a:r>
              <a:rPr lang="en-US" dirty="0" smtClean="0"/>
              <a:t>time. This </a:t>
            </a:r>
            <a:r>
              <a:rPr lang="en-US" dirty="0"/>
              <a:t>results in a lower market price impact on the value of the asset, but in trading </a:t>
            </a:r>
            <a:r>
              <a:rPr lang="en-US" dirty="0" smtClean="0"/>
              <a:t>in smaller </a:t>
            </a:r>
            <a:r>
              <a:rPr lang="en-US" dirty="0"/>
              <a:t>pieces over time, the fund is exposed to market risk, which could result in </a:t>
            </a:r>
            <a:r>
              <a:rPr lang="en-US" dirty="0" smtClean="0"/>
              <a:t>an even </a:t>
            </a:r>
            <a:r>
              <a:rPr lang="en-US" dirty="0"/>
              <a:t>higher trading cost than if the order was entered into the market in its entirety.</a:t>
            </a:r>
          </a:p>
        </p:txBody>
      </p:sp>
    </p:spTree>
    <p:extLst>
      <p:ext uri="{BB962C8B-B14F-4D97-AF65-F5344CB8AC3E}">
        <p14:creationId xmlns:p14="http://schemas.microsoft.com/office/powerpoint/2010/main" val="383504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TRADING STRATEGIES AND STRATEGY SELECTION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3.2 Reference </a:t>
            </a:r>
            <a:r>
              <a:rPr lang="en-US" b="1" dirty="0" smtClean="0"/>
              <a:t>Prices</a:t>
            </a:r>
          </a:p>
          <a:p>
            <a:r>
              <a:rPr lang="en-US" dirty="0"/>
              <a:t>3.2.1 </a:t>
            </a:r>
            <a:r>
              <a:rPr lang="en-US" i="1" dirty="0"/>
              <a:t>Pre- Trade </a:t>
            </a:r>
            <a:r>
              <a:rPr lang="en-US" i="1" dirty="0" smtClean="0"/>
              <a:t>Benchmarks</a:t>
            </a:r>
          </a:p>
          <a:p>
            <a:r>
              <a:rPr lang="en-US" dirty="0"/>
              <a:t>Decision price. The </a:t>
            </a:r>
            <a:r>
              <a:rPr lang="en-US" b="1" dirty="0"/>
              <a:t>decision price </a:t>
            </a:r>
            <a:r>
              <a:rPr lang="en-US" dirty="0"/>
              <a:t>benchmark represents the security price at the </a:t>
            </a:r>
            <a:r>
              <a:rPr lang="en-US" dirty="0" smtClean="0"/>
              <a:t>time the </a:t>
            </a:r>
            <a:r>
              <a:rPr lang="en-US" dirty="0"/>
              <a:t>portfolio manager made the decision to buy or sell the security</a:t>
            </a:r>
            <a:r>
              <a:rPr lang="en-US" dirty="0" smtClean="0"/>
              <a:t>.</a:t>
            </a:r>
          </a:p>
          <a:p>
            <a:r>
              <a:rPr lang="en-US" dirty="0"/>
              <a:t>Previous close. The previous close benchmark refers to the security’s closing </a:t>
            </a:r>
            <a:r>
              <a:rPr lang="en-US" dirty="0" smtClean="0"/>
              <a:t>price on </a:t>
            </a:r>
            <a:r>
              <a:rPr lang="en-US" dirty="0"/>
              <a:t>the previous trading </a:t>
            </a:r>
            <a:r>
              <a:rPr lang="en-US" dirty="0" smtClean="0"/>
              <a:t>day.</a:t>
            </a:r>
          </a:p>
          <a:p>
            <a:r>
              <a:rPr lang="en-US" dirty="0"/>
              <a:t>Opening price. An opening price benchmark references the security’s opening </a:t>
            </a:r>
            <a:r>
              <a:rPr lang="en-US" dirty="0" smtClean="0"/>
              <a:t>price for </a:t>
            </a:r>
            <a:r>
              <a:rPr lang="en-US" dirty="0"/>
              <a:t>the day</a:t>
            </a:r>
            <a:r>
              <a:rPr lang="en-US" dirty="0" smtClean="0"/>
              <a:t>.</a:t>
            </a:r>
          </a:p>
          <a:p>
            <a:r>
              <a:rPr lang="en-US" dirty="0"/>
              <a:t>Arrival price. The </a:t>
            </a:r>
            <a:r>
              <a:rPr lang="en-US" b="1" dirty="0"/>
              <a:t>arrival price </a:t>
            </a:r>
            <a:r>
              <a:rPr lang="en-US" dirty="0"/>
              <a:t>is the price of the security at the time the order </a:t>
            </a:r>
            <a:r>
              <a:rPr lang="en-US" dirty="0" smtClean="0"/>
              <a:t>is entered </a:t>
            </a:r>
            <a:r>
              <a:rPr lang="en-US" dirty="0"/>
              <a:t>into the market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201954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TRADING STRATEGIES AND STRATEGY SELECTION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3.2.2 </a:t>
            </a:r>
            <a:r>
              <a:rPr lang="en-US" i="1" dirty="0"/>
              <a:t>Intraday </a:t>
            </a:r>
            <a:r>
              <a:rPr lang="en-US" i="1" dirty="0" smtClean="0"/>
              <a:t>Benchmarks</a:t>
            </a:r>
          </a:p>
          <a:p>
            <a:r>
              <a:rPr lang="en-US" dirty="0"/>
              <a:t>VWAP. The VWAP benchmark price is the volume- weighted average price of </a:t>
            </a:r>
            <a:r>
              <a:rPr lang="en-US" dirty="0" smtClean="0"/>
              <a:t>all trades </a:t>
            </a:r>
            <a:r>
              <a:rPr lang="en-US" dirty="0"/>
              <a:t>executed over the day or the trading horizon</a:t>
            </a:r>
            <a:r>
              <a:rPr lang="en-US" dirty="0" smtClean="0"/>
              <a:t>.</a:t>
            </a:r>
          </a:p>
          <a:p>
            <a:r>
              <a:rPr lang="en-US" dirty="0"/>
              <a:t>TWAP. The TWAP benchmark price is defined as an equal- weighted average price </a:t>
            </a:r>
            <a:r>
              <a:rPr lang="en-US" dirty="0" smtClean="0"/>
              <a:t>of all </a:t>
            </a:r>
            <a:r>
              <a:rPr lang="en-US" dirty="0"/>
              <a:t>trades executed over the day or trading horizon</a:t>
            </a:r>
          </a:p>
        </p:txBody>
      </p:sp>
    </p:spTree>
    <p:extLst>
      <p:ext uri="{BB962C8B-B14F-4D97-AF65-F5344CB8AC3E}">
        <p14:creationId xmlns:p14="http://schemas.microsoft.com/office/powerpoint/2010/main" val="87095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TRADING STRATEGIES AND STRATEGY SELECTION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3.2.3 </a:t>
            </a:r>
            <a:r>
              <a:rPr lang="en-US" i="1" dirty="0"/>
              <a:t>Post- Trade </a:t>
            </a:r>
            <a:r>
              <a:rPr lang="en-US" i="1" dirty="0" smtClean="0"/>
              <a:t>Benchmarks</a:t>
            </a:r>
          </a:p>
          <a:p>
            <a:r>
              <a:rPr lang="en-US" dirty="0"/>
              <a:t>Closing price. The closing price is typically used by index managers and </a:t>
            </a:r>
            <a:r>
              <a:rPr lang="en-US" dirty="0" smtClean="0"/>
              <a:t>mutual funds </a:t>
            </a:r>
            <a:r>
              <a:rPr lang="en-US" dirty="0"/>
              <a:t>that wish to execute transactions at the closing price for the day</a:t>
            </a:r>
            <a:r>
              <a:rPr lang="en-US" dirty="0" smtClean="0"/>
              <a:t>.</a:t>
            </a:r>
          </a:p>
          <a:p>
            <a:r>
              <a:rPr lang="en-US" dirty="0"/>
              <a:t>3.2.4 </a:t>
            </a:r>
            <a:r>
              <a:rPr lang="en-US" i="1" dirty="0"/>
              <a:t>Price Target </a:t>
            </a:r>
            <a:r>
              <a:rPr lang="en-US" i="1" dirty="0" smtClean="0"/>
              <a:t>Benchmarks</a:t>
            </a:r>
          </a:p>
          <a:p>
            <a:r>
              <a:rPr lang="en-US" dirty="0"/>
              <a:t>Portfolio managers seeking short- term alpha may select an alternative </a:t>
            </a:r>
            <a:r>
              <a:rPr lang="en-US" dirty="0" smtClean="0"/>
              <a:t>benchmark known </a:t>
            </a:r>
            <a:r>
              <a:rPr lang="en-US" dirty="0"/>
              <a:t>as a price target benchmark.</a:t>
            </a:r>
          </a:p>
        </p:txBody>
      </p:sp>
    </p:spTree>
    <p:extLst>
      <p:ext uri="{BB962C8B-B14F-4D97-AF65-F5344CB8AC3E}">
        <p14:creationId xmlns:p14="http://schemas.microsoft.com/office/powerpoint/2010/main" val="6438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TRADING STRATEGIES AND STRATEGY SELECTION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3.3 Trade </a:t>
            </a:r>
            <a:r>
              <a:rPr lang="en-US" b="1" dirty="0" smtClean="0"/>
              <a:t>Strategies</a:t>
            </a:r>
          </a:p>
          <a:p>
            <a:r>
              <a:rPr lang="en-US" dirty="0"/>
              <a:t>Trading strategies for the following types of trades involving </a:t>
            </a:r>
            <a:r>
              <a:rPr lang="en-US" dirty="0" smtClean="0"/>
              <a:t>equities, fixed </a:t>
            </a:r>
            <a:r>
              <a:rPr lang="en-US" dirty="0"/>
              <a:t>income, currency, and derivatives are explained in this section</a:t>
            </a:r>
            <a:r>
              <a:rPr lang="en-US" dirty="0" smtClean="0"/>
              <a:t>:</a:t>
            </a:r>
          </a:p>
          <a:p>
            <a:r>
              <a:rPr lang="en-US" dirty="0"/>
              <a:t>■ </a:t>
            </a:r>
            <a:r>
              <a:rPr lang="en-US" b="1" dirty="0"/>
              <a:t>Short- term alpha: </a:t>
            </a:r>
            <a:r>
              <a:rPr lang="en-US" dirty="0"/>
              <a:t>short- term </a:t>
            </a:r>
            <a:r>
              <a:rPr lang="en-US" dirty="0" smtClean="0"/>
              <a:t>alpha-driven </a:t>
            </a:r>
            <a:r>
              <a:rPr lang="en-US" dirty="0"/>
              <a:t>equity trade (high trade urgency)</a:t>
            </a:r>
          </a:p>
          <a:p>
            <a:r>
              <a:rPr lang="en-US" dirty="0"/>
              <a:t>■ </a:t>
            </a:r>
            <a:r>
              <a:rPr lang="en-US" b="1" dirty="0"/>
              <a:t>Long- term alpha: </a:t>
            </a:r>
            <a:r>
              <a:rPr lang="en-US" dirty="0"/>
              <a:t>long- term </a:t>
            </a:r>
            <a:r>
              <a:rPr lang="en-US" dirty="0" smtClean="0"/>
              <a:t>alpha-driven </a:t>
            </a:r>
            <a:r>
              <a:rPr lang="en-US" dirty="0" smtClean="0"/>
              <a:t>fixed-income </a:t>
            </a:r>
            <a:r>
              <a:rPr lang="en-US" dirty="0"/>
              <a:t>trade (low </a:t>
            </a:r>
            <a:r>
              <a:rPr lang="en-US" dirty="0" smtClean="0"/>
              <a:t>trade urgency</a:t>
            </a:r>
            <a:r>
              <a:rPr lang="en-US" dirty="0"/>
              <a:t>)</a:t>
            </a:r>
          </a:p>
          <a:p>
            <a:r>
              <a:rPr lang="en-US" dirty="0"/>
              <a:t>■ </a:t>
            </a:r>
            <a:r>
              <a:rPr lang="en-US" b="1" dirty="0"/>
              <a:t>Risk rebalance: </a:t>
            </a:r>
            <a:r>
              <a:rPr lang="en-US" dirty="0"/>
              <a:t>buy/sell basket trade to rebalance a fund’s risk exposure</a:t>
            </a:r>
          </a:p>
          <a:p>
            <a:r>
              <a:rPr lang="en-US" dirty="0"/>
              <a:t>■ </a:t>
            </a:r>
            <a:r>
              <a:rPr lang="en-US" b="1" dirty="0"/>
              <a:t>Cash flow driven: </a:t>
            </a:r>
            <a:r>
              <a:rPr lang="en-US" dirty="0"/>
              <a:t>client redemption trade to raise proceeds</a:t>
            </a:r>
          </a:p>
          <a:p>
            <a:r>
              <a:rPr lang="en-US" dirty="0"/>
              <a:t>■ </a:t>
            </a:r>
            <a:r>
              <a:rPr lang="en-US" b="1" dirty="0"/>
              <a:t>Cash flow driven: </a:t>
            </a:r>
            <a:r>
              <a:rPr lang="en-US" dirty="0"/>
              <a:t>cash </a:t>
            </a:r>
            <a:r>
              <a:rPr lang="en-US" dirty="0" err="1"/>
              <a:t>equitization</a:t>
            </a:r>
            <a:r>
              <a:rPr lang="en-US" dirty="0"/>
              <a:t> (derivatives) trade to invest a new </a:t>
            </a:r>
            <a:r>
              <a:rPr lang="en-US" dirty="0" smtClean="0"/>
              <a:t>client mandate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4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3024</Words>
  <Application>Microsoft Office PowerPoint</Application>
  <PresentationFormat>On-screen Show (4:3)</PresentationFormat>
  <Paragraphs>174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2.MOTIVATIONS TO TRADE</vt:lpstr>
      <vt:lpstr>2.MOTIVATIONS TO TRADE</vt:lpstr>
      <vt:lpstr>3. TRADING STRATEGIES AND STRATEGY SELECTION</vt:lpstr>
      <vt:lpstr>3. TRADING STRATEGIES AND STRATEGY SELECTION</vt:lpstr>
      <vt:lpstr>3. TRADING STRATEGIES AND STRATEGY SELECTION</vt:lpstr>
      <vt:lpstr>3. TRADING STRATEGIES AND STRATEGY SELECTION</vt:lpstr>
      <vt:lpstr>3. TRADING STRATEGIES AND STRATEGY SELECTION</vt:lpstr>
      <vt:lpstr>3. TRADING STRATEGIES AND STRATEGY SELECTION</vt:lpstr>
      <vt:lpstr>3. TRADING STRATEGIES AND STRATEGY SELECTION</vt:lpstr>
      <vt:lpstr>4. TRADE EXECUTION</vt:lpstr>
      <vt:lpstr>4. TRADE EXECUTION</vt:lpstr>
      <vt:lpstr>4. TRADE EXECUTION</vt:lpstr>
      <vt:lpstr>4. TRADE EXECUTION</vt:lpstr>
      <vt:lpstr>4. TRADE EXECUTION</vt:lpstr>
      <vt:lpstr>4. TRADE EXECUTION</vt:lpstr>
      <vt:lpstr>4. TRADE EXECUTION</vt:lpstr>
      <vt:lpstr>4. TRADE EXECUTION</vt:lpstr>
      <vt:lpstr>4. TRADE EXECUTION</vt:lpstr>
      <vt:lpstr>4. TRADE EXECUTION</vt:lpstr>
      <vt:lpstr>4. TRADE EXECUTION</vt:lpstr>
      <vt:lpstr>5. TRADE EVALUATION</vt:lpstr>
      <vt:lpstr>PowerPoint Presentation</vt:lpstr>
      <vt:lpstr>5. TRADE EVALUATION</vt:lpstr>
      <vt:lpstr>5. TRADE EVALUATION</vt:lpstr>
      <vt:lpstr>5. TRADE EVALUATION</vt:lpstr>
      <vt:lpstr>5. TRADE EVALUATION</vt:lpstr>
      <vt:lpstr>PowerPoint Presentation</vt:lpstr>
      <vt:lpstr>5. TRADE EVALUATION</vt:lpstr>
      <vt:lpstr>5. TRADE EVALUATION</vt:lpstr>
      <vt:lpstr>5. TRADE EVALUATION</vt:lpstr>
      <vt:lpstr>6. TRADE GOVERNANCE</vt:lpstr>
      <vt:lpstr>6. TRADE GOVERNANCE</vt:lpstr>
      <vt:lpstr>6. TRADE GOVERNANCE</vt:lpstr>
      <vt:lpstr>6. TRADE GOVERNANCE</vt:lpstr>
      <vt:lpstr>6. TRADE GOVERNANCE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2.MOTIVATIONS TO TRADE</dc:title>
  <dc:creator>秦玮杰</dc:creator>
  <cp:lastModifiedBy>秦玮杰</cp:lastModifiedBy>
  <cp:revision>47</cp:revision>
  <dcterms:created xsi:type="dcterms:W3CDTF">2020-09-09T05:58:04Z</dcterms:created>
  <dcterms:modified xsi:type="dcterms:W3CDTF">2020-09-11T09:00:25Z</dcterms:modified>
</cp:coreProperties>
</file>