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8" r:id="rId5"/>
    <p:sldId id="266" r:id="rId6"/>
    <p:sldId id="270" r:id="rId7"/>
    <p:sldId id="267" r:id="rId8"/>
    <p:sldId id="265" r:id="rId9"/>
    <p:sldId id="269" r:id="rId10"/>
    <p:sldId id="258" r:id="rId11"/>
    <p:sldId id="261" r:id="rId1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B31000-9408-426B-B873-D4C066E48AF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椭圆 7"/>
          <p:cNvSpPr/>
          <p:nvPr/>
        </p:nvSpPr>
        <p:spPr>
          <a:xfrm>
            <a:off x="4843463" y="4750041"/>
            <a:ext cx="257175" cy="2571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5296085" y="4750041"/>
            <a:ext cx="257175" cy="2571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5748707" y="4750041"/>
            <a:ext cx="257175" cy="2571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6201329" y="4750041"/>
            <a:ext cx="257175" cy="2571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6653951" y="4750041"/>
            <a:ext cx="257175" cy="2571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7106574" y="4750041"/>
            <a:ext cx="257175" cy="2571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标题 1"/>
          <p:cNvSpPr>
            <a:spLocks noGrp="1"/>
          </p:cNvSpPr>
          <p:nvPr>
            <p:ph type="ctrTitle" hasCustomPrompt="1"/>
          </p:nvPr>
        </p:nvSpPr>
        <p:spPr>
          <a:xfrm>
            <a:off x="1524000" y="2530173"/>
            <a:ext cx="9144000" cy="1263862"/>
          </a:xfrm>
          <a:prstGeom prst="rect">
            <a:avLst/>
          </a:prstGeom>
        </p:spPr>
        <p:txBody>
          <a:bodyPr anchor="b" anchorCtr="0">
            <a:normAutofit/>
          </a:bodyPr>
          <a:lstStyle>
            <a:lvl1pPr algn="ctr">
              <a:defRPr sz="7200" b="0">
                <a:solidFill>
                  <a:schemeClr val="accent1"/>
                </a:solidFill>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879306"/>
            <a:ext cx="9144000" cy="478970"/>
          </a:xfrm>
          <a:prstGeom prst="rect">
            <a:avLst/>
          </a:prstGeom>
        </p:spPr>
        <p:txBody>
          <a:bodyPr anchor="t" anchorCtr="0">
            <a:normAutofit/>
          </a:bodyPr>
          <a:lstStyle>
            <a:lvl1pPr marL="0" indent="0" algn="ctr">
              <a:buNone/>
              <a:defRPr sz="18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cxnSp>
        <p:nvCxnSpPr>
          <p:cNvPr id="14" name="直接连接符 13"/>
          <p:cNvCxnSpPr/>
          <p:nvPr>
            <p:custDataLst>
              <p:tags r:id="rId2"/>
            </p:custDataLst>
          </p:nvPr>
        </p:nvCxnSpPr>
        <p:spPr>
          <a:xfrm>
            <a:off x="7164388" y="2120839"/>
            <a:ext cx="542925"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3"/>
            </p:custDataLst>
          </p:nvPr>
        </p:nvCxnSpPr>
        <p:spPr>
          <a:xfrm>
            <a:off x="4484688" y="2120839"/>
            <a:ext cx="542925"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a:prstGeom prst="rect">
            <a:avLst/>
          </a:prstGeo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a:prstGeom prst="rect">
            <a:avLst/>
          </a:prstGeo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nchor="ctr" anchorCtr="0">
            <a:normAutofit/>
          </a:bodyPr>
          <a:lstStyle>
            <a:lvl1pPr>
              <a:defRPr sz="4000"/>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838200" y="1825625"/>
            <a:ext cx="10515600" cy="4351338"/>
          </a:xfrm>
          <a:prstGeom prst="rect">
            <a:avLst/>
          </a:prstGeom>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dirty="0"/>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615440" y="2057400"/>
            <a:ext cx="2453640" cy="2453640"/>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3276495" y="3718455"/>
            <a:ext cx="792585" cy="792585"/>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标题 1"/>
          <p:cNvSpPr>
            <a:spLocks noGrp="1"/>
          </p:cNvSpPr>
          <p:nvPr>
            <p:ph type="title" hasCustomPrompt="1"/>
          </p:nvPr>
        </p:nvSpPr>
        <p:spPr>
          <a:xfrm>
            <a:off x="4759416" y="2351314"/>
            <a:ext cx="5969544" cy="1035504"/>
          </a:xfrm>
          <a:prstGeom prst="rect">
            <a:avLst/>
          </a:prstGeom>
        </p:spPr>
        <p:txBody>
          <a:bodyPr anchor="b">
            <a:normAutofit/>
          </a:bodyPr>
          <a:lstStyle>
            <a:lvl1pPr algn="l">
              <a:defRPr sz="3200"/>
            </a:lvl1pPr>
          </a:lstStyle>
          <a:p>
            <a:r>
              <a:rPr lang="zh-CN" altLang="en-US" dirty="0"/>
              <a:t>单击此处编辑标题</a:t>
            </a:r>
            <a:endParaRPr lang="zh-CN" altLang="en-US" dirty="0"/>
          </a:p>
        </p:txBody>
      </p:sp>
      <p:sp>
        <p:nvSpPr>
          <p:cNvPr id="3" name="文本占位符 2"/>
          <p:cNvSpPr>
            <a:spLocks noGrp="1"/>
          </p:cNvSpPr>
          <p:nvPr>
            <p:ph type="body" idx="1"/>
          </p:nvPr>
        </p:nvSpPr>
        <p:spPr>
          <a:xfrm>
            <a:off x="4759416" y="3431391"/>
            <a:ext cx="5969544" cy="870644"/>
          </a:xfrm>
          <a:prstGeom prst="rect">
            <a:avLst/>
          </a:prstGeom>
        </p:spPr>
        <p:txBody>
          <a:bodyPr>
            <a:normAutofit/>
          </a:bodyPr>
          <a:lstStyle>
            <a:lvl1pPr marL="0" indent="0" algn="l">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nchor="ctr" anchorCtr="0">
            <a:normAutofit/>
          </a:bodyPr>
          <a:lstStyle>
            <a:lvl1pPr>
              <a:defRPr sz="4000"/>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nchor="ctr" anchorCtr="0">
            <a:normAutofit/>
          </a:bodyPr>
          <a:lstStyle>
            <a:lvl1pPr>
              <a:defRPr sz="4000"/>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a:prstGeom prst="rect">
            <a:avLst/>
          </a:prstGeo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a:prstGeom prst="rect">
            <a:avLst/>
          </a:prstGeo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7" name="椭圆 6"/>
          <p:cNvSpPr/>
          <p:nvPr/>
        </p:nvSpPr>
        <p:spPr>
          <a:xfrm>
            <a:off x="4843463" y="4268815"/>
            <a:ext cx="257175" cy="2571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5296085" y="4268815"/>
            <a:ext cx="257175" cy="2571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5748707" y="4268815"/>
            <a:ext cx="257175" cy="2571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6201329" y="4268815"/>
            <a:ext cx="257175" cy="2571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6653951" y="4268815"/>
            <a:ext cx="257175" cy="2571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7106574" y="4268815"/>
            <a:ext cx="257175" cy="2571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标题 1"/>
          <p:cNvSpPr>
            <a:spLocks noGrp="1"/>
          </p:cNvSpPr>
          <p:nvPr>
            <p:ph type="title" hasCustomPrompt="1"/>
          </p:nvPr>
        </p:nvSpPr>
        <p:spPr>
          <a:xfrm>
            <a:off x="692150" y="1666966"/>
            <a:ext cx="10807700" cy="1714499"/>
          </a:xfrm>
          <a:prstGeom prst="rect">
            <a:avLst/>
          </a:prstGeom>
        </p:spPr>
        <p:txBody>
          <a:bodyPr anchor="b" anchorCtr="0">
            <a:normAutofit/>
          </a:bodyPr>
          <a:lstStyle>
            <a:lvl1pPr algn="ctr">
              <a:defRPr sz="8000" b="0">
                <a:solidFill>
                  <a:schemeClr val="tx1">
                    <a:lumMod val="75000"/>
                    <a:lumOff val="25000"/>
                  </a:schemeClr>
                </a:solidFill>
              </a:defRPr>
            </a:lvl1pPr>
          </a:lstStyle>
          <a:p>
            <a:r>
              <a:rPr lang="zh-CN" altLang="en-US" dirty="0"/>
              <a:t>单击此处编辑标题</a:t>
            </a:r>
            <a:endParaRPr lang="zh-CN" altLang="en-US" dirty="0"/>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49AE70B2-8BF9-45C0-BB95-33D1B9D3A854}" type="slidenum">
              <a:rPr lang="zh-CN" altLang="en-US" smtClean="0"/>
            </a:fld>
            <a:endParaRPr lang="zh-CN" altLang="en-US"/>
          </a:p>
        </p:txBody>
      </p:sp>
      <p:sp>
        <p:nvSpPr>
          <p:cNvPr id="16" name="文本占位符 15"/>
          <p:cNvSpPr>
            <a:spLocks noGrp="1"/>
          </p:cNvSpPr>
          <p:nvPr>
            <p:ph type="body" sz="quarter" idx="13" hasCustomPrompt="1"/>
          </p:nvPr>
        </p:nvSpPr>
        <p:spPr>
          <a:xfrm>
            <a:off x="692150" y="3422466"/>
            <a:ext cx="10807700" cy="766357"/>
          </a:xfrm>
        </p:spPr>
        <p:txBody>
          <a:bodyPr>
            <a:normAutofit/>
          </a:bodyPr>
          <a:lstStyle>
            <a:lvl1pPr marL="0" indent="0" algn="ctr">
              <a:buFontTx/>
              <a:buNone/>
              <a:defRPr sz="28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a:prstGeom prst="rect">
            <a:avLst/>
          </a:prstGeo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a:prstGeom prst="rect">
            <a:avLst/>
          </a:prstGeo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dirty="0"/>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a:prstGeom prst="rect">
            <a:avLst/>
          </a:prstGeo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a:prstGeom prst="rect">
            <a:avLst/>
          </a:prstGeo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5.xml"/><Relationship Id="rId13" Type="http://schemas.openxmlformats.org/officeDocument/2006/relationships/tags" Target="../tags/tag4.xml"/><Relationship Id="rId12" Type="http://schemas.openxmlformats.org/officeDocument/2006/relationships/tags" Target="../tags/tag3.xml"/><Relationship Id="rId11" Type="http://schemas.openxmlformats.org/officeDocument/2006/relationships/image" Target="../media/image1.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3"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4"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fld>
            <a:endParaRPr lang="zh-CN" altLang="en-US" dirty="0"/>
          </a:p>
        </p:txBody>
      </p:sp>
      <p:sp>
        <p:nvSpPr>
          <p:cNvPr id="6"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7"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custDataLst>
              <p:tags r:id="rId1"/>
            </p:custDataLst>
          </p:nvPr>
        </p:nvSpPr>
        <p:spPr>
          <a:xfrm>
            <a:off x="1524000" y="1304623"/>
            <a:ext cx="9144000" cy="1263862"/>
          </a:xfrm>
        </p:spPr>
        <p:txBody>
          <a:bodyPr/>
          <a:lstStyle/>
          <a:p>
            <a:r>
              <a:rPr lang="zh-CN" altLang="en-US" sz="4000"/>
              <a:t>研讨会</a:t>
            </a:r>
            <a:endParaRPr lang="zh-CN" altLang="en-US" sz="4000"/>
          </a:p>
        </p:txBody>
      </p:sp>
      <p:sp>
        <p:nvSpPr>
          <p:cNvPr id="7" name="副标题 6"/>
          <p:cNvSpPr>
            <a:spLocks noGrp="1"/>
          </p:cNvSpPr>
          <p:nvPr>
            <p:ph type="subTitle" idx="1"/>
            <p:custDataLst>
              <p:tags r:id="rId2"/>
            </p:custDataLst>
          </p:nvPr>
        </p:nvSpPr>
        <p:spPr>
          <a:xfrm>
            <a:off x="1589405" y="2688046"/>
            <a:ext cx="9144000" cy="478970"/>
          </a:xfrm>
        </p:spPr>
        <p:txBody>
          <a:bodyPr>
            <a:noAutofit/>
          </a:bodyPr>
          <a:lstStyle/>
          <a:p>
            <a:r>
              <a:rPr lang="zh-CN" altLang="en-US" sz="2800" dirty="0"/>
              <a:t>关于自动化匹配注释与代码的学习</a:t>
            </a:r>
            <a:endParaRPr lang="zh-CN" altLang="en-US" sz="2800" dirty="0"/>
          </a:p>
        </p:txBody>
      </p:sp>
      <p:sp>
        <p:nvSpPr>
          <p:cNvPr id="2" name="文本框 1"/>
          <p:cNvSpPr txBox="1"/>
          <p:nvPr>
            <p:custDataLst>
              <p:tags r:id="rId3"/>
            </p:custDataLst>
          </p:nvPr>
        </p:nvSpPr>
        <p:spPr>
          <a:xfrm>
            <a:off x="995567" y="504294"/>
            <a:ext cx="2299410" cy="1006429"/>
          </a:xfrm>
          <a:prstGeom prst="rect">
            <a:avLst/>
          </a:prstGeom>
        </p:spPr>
        <p:txBody>
          <a:bodyPr vert="horz" lIns="91440" tIns="45720" rIns="91440" bIns="45720" rtlCol="0" anchor="b">
            <a:normAutofit fontScale="90000"/>
          </a:bodyPr>
          <a:lstStyle>
            <a:lvl1pPr indent="0" algn="ctr">
              <a:lnSpc>
                <a:spcPct val="90000"/>
              </a:lnSpc>
              <a:spcBef>
                <a:spcPts val="1000"/>
              </a:spcBef>
              <a:buFont typeface="Arial" panose="020B0604020202020204" pitchFamily="34" charset="0"/>
              <a:buNone/>
              <a:defRPr sz="6600">
                <a:solidFill>
                  <a:schemeClr val="tx1">
                    <a:lumMod val="65000"/>
                    <a:lumOff val="35000"/>
                  </a:schemeClr>
                </a:solidFill>
              </a:defRPr>
            </a:lvl1pPr>
            <a:lvl2pPr marL="685800" indent="-228600">
              <a:lnSpc>
                <a:spcPct val="90000"/>
              </a:lnSpc>
              <a:spcBef>
                <a:spcPts val="500"/>
              </a:spcBef>
              <a:buFont typeface="Arial" panose="020B0604020202020204" pitchFamily="34" charset="0"/>
              <a:buChar char="•"/>
              <a:defRPr sz="2000"/>
            </a:lvl2pPr>
            <a:lvl3pPr marL="1143000" indent="-228600">
              <a:lnSpc>
                <a:spcPct val="90000"/>
              </a:lnSpc>
              <a:spcBef>
                <a:spcPts val="500"/>
              </a:spcBef>
              <a:buFont typeface="Arial" panose="020B0604020202020204" pitchFamily="34" charset="0"/>
              <a:buChar char="•"/>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a:t> </a:t>
            </a:r>
            <a:endParaRPr lang="en-US" altLang="zh-CN"/>
          </a:p>
        </p:txBody>
      </p:sp>
      <p:sp>
        <p:nvSpPr>
          <p:cNvPr id="3" name="副标题 6"/>
          <p:cNvSpPr>
            <a:spLocks noGrp="1"/>
          </p:cNvSpPr>
          <p:nvPr>
            <p:custDataLst>
              <p:tags r:id="rId4"/>
            </p:custDataLst>
          </p:nvPr>
        </p:nvSpPr>
        <p:spPr>
          <a:xfrm>
            <a:off x="1425575" y="3189696"/>
            <a:ext cx="9144000" cy="478970"/>
          </a:xfrm>
          <a:prstGeom prst="rect">
            <a:avLst/>
          </a:prstGeom>
        </p:spPr>
        <p:txBody>
          <a:bodyPr vert="horz" lIns="91440" tIns="45720" rIns="91440" bIns="45720" rtlCol="0" anchor="t"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lumMod val="65000"/>
                    <a:lumOff val="3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t>周桂安</a:t>
            </a:r>
            <a:r>
              <a:rPr lang="en-US" altLang="zh-CN" dirty="0"/>
              <a:t>MF1832267</a:t>
            </a:r>
            <a:endParaRPr lang="en-US" altLang="zh-CN" dirty="0"/>
          </a:p>
        </p:txBody>
      </p:sp>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490220" y="447040"/>
            <a:ext cx="11473815" cy="6172835"/>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准备</a:t>
            </a:r>
            <a:r>
              <a:rPr lang="zh-CN" altLang="en-US"/>
              <a:t>工作</a:t>
            </a:r>
            <a:endParaRPr lang="zh-CN" altLang="en-US"/>
          </a:p>
        </p:txBody>
      </p:sp>
      <p:sp>
        <p:nvSpPr>
          <p:cNvPr id="3" name="内容占位符 2"/>
          <p:cNvSpPr>
            <a:spLocks noGrp="1"/>
          </p:cNvSpPr>
          <p:nvPr>
            <p:ph idx="1"/>
          </p:nvPr>
        </p:nvSpPr>
        <p:spPr>
          <a:xfrm>
            <a:off x="838200" y="1882775"/>
            <a:ext cx="10515600" cy="4351338"/>
          </a:xfrm>
        </p:spPr>
        <p:txBody>
          <a:bodyPr>
            <a:normAutofit lnSpcReduction="10000"/>
          </a:bodyPr>
          <a:p>
            <a:pPr marL="0" indent="0">
              <a:buNone/>
            </a:pPr>
            <a:r>
              <a:rPr lang="en-US" altLang="zh-CN"/>
              <a:t>——</a:t>
            </a:r>
            <a:r>
              <a:rPr lang="zh-CN" altLang="en-US"/>
              <a:t>阅读学习《基于图形的统计机器翻译模型》</a:t>
            </a:r>
            <a:endParaRPr lang="zh-CN" altLang="en-US"/>
          </a:p>
          <a:p>
            <a:r>
              <a:rPr lang="zh-CN" altLang="en-US" sz="2000"/>
              <a:t>要点：</a:t>
            </a:r>
            <a:endParaRPr lang="zh-CN" altLang="en-US"/>
          </a:p>
          <a:p>
            <a:pPr marL="0" indent="0">
              <a:buNone/>
            </a:pPr>
            <a:r>
              <a:rPr lang="zh-CN" altLang="en-US" sz="1800">
                <a:sym typeface="+mn-ea"/>
              </a:rPr>
              <a:t>文字描述与代码</a:t>
            </a:r>
            <a:r>
              <a:rPr lang="en-US" altLang="zh-CN" sz="1800">
                <a:sym typeface="+mn-ea"/>
              </a:rPr>
              <a:t>api</a:t>
            </a:r>
            <a:r>
              <a:rPr lang="zh-CN" altLang="en-US" sz="1800">
                <a:sym typeface="+mn-ea"/>
              </a:rPr>
              <a:t>对应生成；</a:t>
            </a:r>
            <a:endParaRPr lang="zh-CN" altLang="en-US" sz="1800">
              <a:sym typeface="+mn-ea"/>
            </a:endParaRPr>
          </a:p>
          <a:p>
            <a:pPr marL="0" indent="0">
              <a:buNone/>
            </a:pPr>
            <a:r>
              <a:rPr lang="zh-CN" altLang="en-US" sz="1800"/>
              <a:t>任务主要包括三个阶段：映射、扩展和排序；</a:t>
            </a:r>
            <a:endParaRPr lang="zh-CN" altLang="en-US" sz="1800"/>
          </a:p>
          <a:p>
            <a:pPr marL="0" indent="0">
              <a:buNone/>
            </a:pPr>
            <a:r>
              <a:rPr lang="zh-CN" altLang="en-US" sz="1800">
                <a:sym typeface="+mn-ea"/>
              </a:rPr>
              <a:t>创建平行语料库和映射模型</a:t>
            </a:r>
            <a:r>
              <a:rPr lang="zh-CN" altLang="en-US" sz="1800"/>
              <a:t>；</a:t>
            </a:r>
            <a:endParaRPr lang="zh-CN" altLang="en-US" sz="1800"/>
          </a:p>
          <a:p>
            <a:pPr marL="0" indent="0">
              <a:buNone/>
            </a:pPr>
            <a:r>
              <a:rPr lang="zh-CN" altLang="en-US" sz="1800"/>
              <a:t>运用模型来完成</a:t>
            </a:r>
            <a:r>
              <a:rPr lang="en-US" altLang="zh-CN" sz="1800"/>
              <a:t>word to api</a:t>
            </a:r>
            <a:r>
              <a:rPr lang="zh-CN" altLang="en-US" sz="1800"/>
              <a:t>映射任务，训练该模型，输入描述可得到最高映射分数的api；</a:t>
            </a:r>
            <a:endParaRPr lang="zh-CN" altLang="en-US" sz="1800"/>
          </a:p>
          <a:p>
            <a:pPr marL="0" indent="0">
              <a:buNone/>
            </a:pPr>
            <a:r>
              <a:rPr lang="zh-CN" altLang="en-US" sz="1800">
                <a:sym typeface="+mn-ea"/>
              </a:rPr>
              <a:t>ACE工具可用来帮助建立模型，可从代码片段中提取</a:t>
            </a:r>
            <a:r>
              <a:rPr lang="en-US" altLang="zh-CN" sz="1800">
                <a:sym typeface="+mn-ea"/>
              </a:rPr>
              <a:t>api</a:t>
            </a:r>
            <a:r>
              <a:rPr lang="zh-CN" altLang="en-US" sz="1800">
                <a:sym typeface="+mn-ea"/>
              </a:rPr>
              <a:t>和关键字，删除</a:t>
            </a:r>
            <a:r>
              <a:rPr lang="en-US" altLang="zh-CN" sz="1800">
                <a:sym typeface="+mn-ea"/>
              </a:rPr>
              <a:t>i</a:t>
            </a:r>
            <a:r>
              <a:rPr lang="zh-CN" altLang="en-US" sz="1800">
                <a:sym typeface="+mn-ea"/>
              </a:rPr>
              <a:t>通用词等；</a:t>
            </a:r>
            <a:endParaRPr lang="zh-CN" altLang="en-US" sz="1800"/>
          </a:p>
          <a:p>
            <a:pPr marL="0" indent="0">
              <a:buNone/>
            </a:pPr>
            <a:r>
              <a:rPr lang="en-US" altLang="zh-CN" sz="1800"/>
              <a:t>Usage Graph Representation </a:t>
            </a:r>
            <a:r>
              <a:rPr lang="zh-CN" altLang="en-US" sz="1800"/>
              <a:t>：使用基于图形的语言模型，用节点将</a:t>
            </a:r>
            <a:r>
              <a:rPr lang="en-US" altLang="zh-CN" sz="1800"/>
              <a:t>api</a:t>
            </a:r>
            <a:r>
              <a:rPr lang="zh-CN" altLang="en-US" sz="1800"/>
              <a:t>对象实例化，表示变量、调用和字段访问等；</a:t>
            </a:r>
            <a:endParaRPr lang="zh-CN" altLang="en-US" sz="1800"/>
          </a:p>
          <a:p>
            <a:pPr marL="0" indent="0">
              <a:buNone/>
            </a:pPr>
            <a:r>
              <a:rPr lang="zh-CN" altLang="en-US" sz="1800"/>
              <a:t>扩展：使用一个基于上下文的</a:t>
            </a:r>
            <a:r>
              <a:rPr lang="zh-CN" altLang="en-US" sz="1800"/>
              <a:t>扩展算法，计算单词的共现频率</a:t>
            </a:r>
            <a:endParaRPr lang="zh-CN" altLang="en-US" sz="1800"/>
          </a:p>
          <a:p>
            <a:pPr marL="0" indent="0">
              <a:buNone/>
            </a:pPr>
            <a:r>
              <a:rPr lang="zh-CN" altLang="en-US" sz="1800"/>
              <a:t>评估该模型所用的问题：生成的模板和使用图是否准确；上下文扩展算法可用性</a:t>
            </a:r>
            <a:endParaRPr lang="zh-CN" altLang="en-US" sz="18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28345"/>
          </a:xfrm>
        </p:spPr>
        <p:txBody>
          <a:bodyPr/>
          <a:p>
            <a:r>
              <a:rPr lang="zh-CN" altLang="en-US" sz="2800">
                <a:sym typeface="+mn-ea"/>
              </a:rPr>
              <a:t>编码器LSTM</a:t>
            </a:r>
            <a:endParaRPr lang="zh-CN" altLang="en-US" sz="2800">
              <a:sym typeface="+mn-ea"/>
            </a:endParaRPr>
          </a:p>
        </p:txBody>
      </p:sp>
      <p:sp>
        <p:nvSpPr>
          <p:cNvPr id="3" name="内容占位符 2"/>
          <p:cNvSpPr>
            <a:spLocks noGrp="1"/>
          </p:cNvSpPr>
          <p:nvPr>
            <p:ph idx="1"/>
          </p:nvPr>
        </p:nvSpPr>
        <p:spPr>
          <a:xfrm>
            <a:off x="838200" y="944245"/>
            <a:ext cx="10515600" cy="5233035"/>
          </a:xfrm>
        </p:spPr>
        <p:txBody>
          <a:bodyPr>
            <a:normAutofit/>
          </a:bodyPr>
          <a:p>
            <a:endParaRPr lang="zh-CN" altLang="en-US"/>
          </a:p>
          <a:p>
            <a:r>
              <a:rPr lang="zh-CN" altLang="en-US" sz="2000"/>
              <a:t>双编码器LSTM网络（Dual Encoder LSTM Network）。 </a:t>
            </a:r>
            <a:endParaRPr lang="zh-CN" altLang="en-US" sz="2000"/>
          </a:p>
          <a:p>
            <a:r>
              <a:rPr lang="zh-CN" altLang="en-US" sz="2000"/>
              <a:t>它的大致工作原理如下：</a:t>
            </a:r>
            <a:endParaRPr lang="zh-CN" altLang="en-US" sz="2000"/>
          </a:p>
          <a:p>
            <a:r>
              <a:rPr lang="zh-CN" altLang="en-US" sz="2000"/>
              <a:t>上下文和响应文本都是按照单词分割的，每个单词都嵌入到一个向量中。</a:t>
            </a:r>
            <a:endParaRPr lang="zh-CN" altLang="en-US" sz="2000"/>
          </a:p>
          <a:p>
            <a:r>
              <a:rPr lang="zh-CN" altLang="en-US" sz="2000"/>
              <a:t>嵌入的上下文和响应都逐字地输入到相同的递归神经网络（Recurrent Neural Network）中。 RNN生成一个矢量表示，这个表示捕捉了上下文和响应。</a:t>
            </a:r>
            <a:endParaRPr lang="zh-CN" altLang="en-US" sz="2000"/>
          </a:p>
          <a:p>
            <a:r>
              <a:rPr lang="zh-CN" altLang="en-US" sz="2000"/>
              <a:t>用矩阵M乘以c来“预测”一个响应r'。  矩阵M是在训练中学习到的。</a:t>
            </a:r>
            <a:endParaRPr lang="zh-CN" altLang="en-US" sz="2000"/>
          </a:p>
          <a:p>
            <a:r>
              <a:rPr lang="zh-CN" altLang="en-US" sz="2000"/>
              <a:t>通过取这两个向量的点积来度量预测响应r'和实际响应r的相似度。 大的点积意味着两个向量更相似，因此应该得到高分。 然后用sigmoid函数将该分数转换为概率。 。</a:t>
            </a:r>
            <a:endParaRPr lang="zh-CN" altLang="en-US" sz="200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Task</a:t>
            </a:r>
            <a:endParaRPr lang="en-US" altLang="zh-CN"/>
          </a:p>
        </p:txBody>
      </p:sp>
      <p:sp>
        <p:nvSpPr>
          <p:cNvPr id="3" name="内容占位符 2"/>
          <p:cNvSpPr>
            <a:spLocks noGrp="1"/>
          </p:cNvSpPr>
          <p:nvPr>
            <p:ph idx="1"/>
          </p:nvPr>
        </p:nvSpPr>
        <p:spPr>
          <a:xfrm>
            <a:off x="838200" y="1691005"/>
            <a:ext cx="10515600" cy="4854575"/>
          </a:xfrm>
        </p:spPr>
        <p:txBody>
          <a:bodyPr>
            <a:normAutofit lnSpcReduction="20000"/>
          </a:bodyPr>
          <a:p>
            <a:pPr fontAlgn="auto">
              <a:lnSpc>
                <a:spcPct val="100000"/>
              </a:lnSpc>
            </a:pPr>
            <a:r>
              <a:rPr lang="zh-CN" altLang="en-US"/>
              <a:t>1.根据rewriting rule将code rewrite为自然语言描述，对代码</a:t>
            </a:r>
            <a:r>
              <a:rPr lang="zh-CN" altLang="en-US"/>
              <a:t>的AST树进行分析。</a:t>
            </a:r>
            <a:endParaRPr lang="zh-CN" altLang="en-US"/>
          </a:p>
          <a:p>
            <a:pPr fontAlgn="auto">
              <a:lnSpc>
                <a:spcPct val="100000"/>
              </a:lnSpc>
            </a:pPr>
            <a:r>
              <a:rPr lang="zh-CN" altLang="en-US"/>
              <a:t>a.JDT可以生成</a:t>
            </a:r>
            <a:r>
              <a:rPr lang="en-US" altLang="zh-CN"/>
              <a:t>java</a:t>
            </a:r>
            <a:r>
              <a:rPr lang="zh-CN" altLang="en-US"/>
              <a:t>代码</a:t>
            </a:r>
            <a:r>
              <a:rPr lang="zh-CN" altLang="en-US"/>
              <a:t>的AST，用JDT封装的类型进行处理</a:t>
            </a:r>
            <a:endParaRPr lang="zh-CN" altLang="en-US"/>
          </a:p>
          <a:p>
            <a:pPr fontAlgn="auto">
              <a:lnSpc>
                <a:spcPct val="100000"/>
              </a:lnSpc>
            </a:pPr>
            <a:r>
              <a:rPr lang="zh-CN" altLang="en-US"/>
              <a:t>b.Eclipse中安装ASTView可以对应着code看AST的结构</a:t>
            </a:r>
            <a:endParaRPr lang="zh-CN" altLang="en-US"/>
          </a:p>
          <a:p>
            <a:pPr fontAlgn="auto">
              <a:lnSpc>
                <a:spcPct val="100000"/>
              </a:lnSpc>
            </a:pPr>
            <a:r>
              <a:rPr lang="zh-CN" altLang="en-US"/>
              <a:t>c.program slicing，WALA生成程序依赖图 </a:t>
            </a:r>
            <a:endParaRPr lang="zh-CN" altLang="en-US"/>
          </a:p>
          <a:p>
            <a:pPr fontAlgn="auto">
              <a:lnSpc>
                <a:spcPct val="100000"/>
              </a:lnSpc>
            </a:pPr>
            <a:endParaRPr lang="zh-CN" altLang="en-US"/>
          </a:p>
          <a:p>
            <a:pPr fontAlgn="auto">
              <a:lnSpc>
                <a:spcPct val="100000"/>
              </a:lnSpc>
            </a:pPr>
            <a:r>
              <a:rPr lang="zh-CN" altLang="en-US"/>
              <a:t>2.将comment-description mappings作为input给bi-directional long short term memory model进行训练，这里的comment和description是语义等价的。训练结束以后，当给定一个comment和一个description时，model要给出这两个之间是语义等价的概率。</a:t>
            </a:r>
            <a:endParaRPr lang="zh-CN" altLang="en-US"/>
          </a:p>
          <a:p>
            <a:pPr fontAlgn="auto">
              <a:lnSpc>
                <a:spcPct val="100000"/>
              </a:lnSpc>
            </a:pPr>
            <a:r>
              <a:rPr lang="zh-CN" altLang="en-US"/>
              <a:t>a.word-embedding(word2vec)</a:t>
            </a: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1"/>
              <a:t>程序切片</a:t>
            </a:r>
            <a:endParaRPr lang="zh-CN" altLang="en-US" sz="3200" b="1"/>
          </a:p>
        </p:txBody>
      </p:sp>
      <p:sp>
        <p:nvSpPr>
          <p:cNvPr id="3" name="内容占位符 2"/>
          <p:cNvSpPr>
            <a:spLocks noGrp="1"/>
          </p:cNvSpPr>
          <p:nvPr>
            <p:ph idx="1"/>
          </p:nvPr>
        </p:nvSpPr>
        <p:spPr/>
        <p:txBody>
          <a:bodyPr/>
          <a:p>
            <a:r>
              <a:rPr lang="zh-CN" altLang="en-US"/>
              <a:t>程序切片是一种分析和理解程序的技术:是通过对源程序中每个兴趣点分别计算切片来达到对程序的分析和理解</a:t>
            </a:r>
            <a:endParaRPr lang="zh-CN" altLang="en-US"/>
          </a:p>
          <a:p>
            <a:r>
              <a:rPr lang="zh-CN" altLang="en-US"/>
              <a:t>程序切片主要通过寻找程序内部的相关特性，从而分解程序，然后对分解所得的程序切片进行分析研究，以此达到对整个程序理解和认识的目的。</a:t>
            </a:r>
            <a:endParaRPr lang="zh-CN" altLang="en-US"/>
          </a:p>
          <a:p>
            <a:r>
              <a:rPr lang="zh-CN" altLang="en-US"/>
              <a:t>一个程序切片是由程序中的一些语句所组成的集合，这些语句可能会影响到在程序的某个位置所定义或引用的变量或变量的集合的状态</a:t>
            </a:r>
            <a:endParaRPr lang="zh-CN" altLang="en-US"/>
          </a:p>
          <a:p>
            <a:endParaRPr lang="zh-CN" altLang="en-US"/>
          </a:p>
          <a:p>
            <a:pPr marL="0" indent="0">
              <a:buNone/>
            </a:pPr>
            <a:endParaRPr lang="zh-CN" altLang="en-US"/>
          </a:p>
          <a:p>
            <a:pPr marL="0" indent="0">
              <a:buNone/>
            </a:pPr>
            <a:endParaRPr lang="zh-CN" altLang="en-US"/>
          </a:p>
        </p:txBody>
      </p:sp>
      <p:pic>
        <p:nvPicPr>
          <p:cNvPr id="4" name="图片 3"/>
          <p:cNvPicPr>
            <a:picLocks noChangeAspect="1"/>
          </p:cNvPicPr>
          <p:nvPr/>
        </p:nvPicPr>
        <p:blipFill>
          <a:blip r:embed="rId1"/>
          <a:stretch>
            <a:fillRect/>
          </a:stretch>
        </p:blipFill>
        <p:spPr>
          <a:xfrm>
            <a:off x="1038860" y="4289425"/>
            <a:ext cx="6412865" cy="2515870"/>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2565400" y="-13335"/>
            <a:ext cx="6150610" cy="6884670"/>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365125"/>
            <a:ext cx="10515600" cy="814070"/>
          </a:xfrm>
        </p:spPr>
        <p:txBody>
          <a:bodyPr vert="horz" wrap="square" lIns="91440" tIns="45720" rIns="91440" bIns="45720" rtlCol="0" anchor="ctr">
            <a:normAutofit/>
          </a:bodyPr>
          <a:lstStyle/>
          <a:p>
            <a:r>
              <a:rPr lang="zh-CN" altLang="en-US" sz="3200" dirty="0">
                <a:solidFill>
                  <a:schemeClr val="tx1"/>
                </a:solidFill>
              </a:rPr>
              <a:t>程序切片工具</a:t>
            </a:r>
            <a:r>
              <a:rPr lang="en-US" altLang="zh-CN" sz="3200" dirty="0">
                <a:solidFill>
                  <a:schemeClr val="tx1"/>
                </a:solidFill>
              </a:rPr>
              <a:t>——WALA</a:t>
            </a:r>
            <a:endParaRPr lang="en-US" altLang="zh-CN" sz="3200" dirty="0">
              <a:solidFill>
                <a:schemeClr val="tx1"/>
              </a:solidFill>
            </a:endParaRPr>
          </a:p>
        </p:txBody>
      </p:sp>
      <p:sp>
        <p:nvSpPr>
          <p:cNvPr id="3" name="内容占位符 2"/>
          <p:cNvSpPr>
            <a:spLocks noGrp="1"/>
          </p:cNvSpPr>
          <p:nvPr>
            <p:ph idx="1"/>
            <p:custDataLst>
              <p:tags r:id="rId2"/>
            </p:custDataLst>
          </p:nvPr>
        </p:nvSpPr>
        <p:spPr>
          <a:xfrm>
            <a:off x="838200" y="887095"/>
            <a:ext cx="10515600" cy="4351338"/>
          </a:xfrm>
        </p:spPr>
        <p:txBody>
          <a:bodyPr>
            <a:normAutofit/>
          </a:bodyPr>
          <a:lstStyle/>
          <a:p>
            <a:pPr marL="0" indent="0" algn="just">
              <a:lnSpc>
                <a:spcPct val="120000"/>
              </a:lnSpc>
              <a:buNone/>
            </a:pPr>
            <a:endParaRPr lang="zh-CN" altLang="en-US" sz="1800" dirty="0"/>
          </a:p>
          <a:p>
            <a:pPr algn="just">
              <a:lnSpc>
                <a:spcPct val="120000"/>
              </a:lnSpc>
            </a:pPr>
            <a:r>
              <a:rPr lang="zh-CN" altLang="en-US" sz="1800" dirty="0"/>
              <a:t>对程序的静态和动态分析工具</a:t>
            </a:r>
            <a:endParaRPr lang="zh-CN" altLang="en-US" sz="1800" dirty="0"/>
          </a:p>
          <a:p>
            <a:pPr algn="just">
              <a:lnSpc>
                <a:spcPct val="120000"/>
              </a:lnSpc>
            </a:pPr>
            <a:r>
              <a:rPr lang="zh-CN" altLang="en-US" sz="1800" dirty="0"/>
              <a:t>Java的系统类型和类的层次结构分析</a:t>
            </a:r>
            <a:endParaRPr lang="zh-CN" altLang="en-US" sz="1800" dirty="0"/>
          </a:p>
          <a:p>
            <a:pPr algn="just">
              <a:lnSpc>
                <a:spcPct val="120000"/>
              </a:lnSpc>
            </a:pPr>
            <a:r>
              <a:rPr lang="zh-CN" altLang="en-US" sz="1800" dirty="0"/>
              <a:t>基于上下文敏感的切片</a:t>
            </a:r>
            <a:endParaRPr lang="zh-CN" altLang="en-US" sz="1800" dirty="0"/>
          </a:p>
          <a:p>
            <a:pPr algn="just">
              <a:lnSpc>
                <a:spcPct val="120000"/>
              </a:lnSpc>
            </a:pPr>
            <a:r>
              <a:rPr lang="zh-CN" altLang="en-US" sz="1800" dirty="0"/>
              <a:t>指针分析与调用图构造</a:t>
            </a:r>
            <a:endParaRPr lang="zh-CN" altLang="en-US" sz="1800" dirty="0"/>
          </a:p>
          <a:p>
            <a:pPr algn="just">
              <a:lnSpc>
                <a:spcPct val="120000"/>
              </a:lnSpc>
            </a:pPr>
            <a:endParaRPr lang="zh-CN" altLang="en-US" sz="1800" dirty="0"/>
          </a:p>
          <a:p>
            <a:pPr marL="0" indent="0" algn="just">
              <a:lnSpc>
                <a:spcPct val="120000"/>
              </a:lnSpc>
              <a:buNone/>
            </a:pPr>
            <a:r>
              <a:rPr lang="zh-CN" altLang="en-US" sz="1800" dirty="0">
                <a:latin typeface="Arial" panose="020B0604020202020204" pitchFamily="34" charset="0"/>
                <a:cs typeface="Arial" panose="020B0604020202020204" pitchFamily="34" charset="0"/>
              </a:rPr>
              <a:t>√ </a:t>
            </a:r>
            <a:r>
              <a:rPr lang="zh-CN" altLang="en-US" sz="1800" dirty="0"/>
              <a:t>构建调用图和系统依赖图然后实现程序切片</a:t>
            </a:r>
            <a:endParaRPr lang="zh-CN" altLang="en-US" sz="1800" dirty="0"/>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zh-CN" altLang="en-US" dirty="0">
                <a:solidFill>
                  <a:schemeClr val="tx1"/>
                </a:solidFill>
              </a:rPr>
              <a:t>下周计划</a:t>
            </a:r>
            <a:endParaRPr lang="zh-CN" altLang="en-US" dirty="0">
              <a:solidFill>
                <a:schemeClr val="tx1"/>
              </a:solidFill>
            </a:endParaRPr>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en-US" sz="1800" dirty="0"/>
              <a:t>继续阅读学习机器学习和自然语言处理</a:t>
            </a:r>
            <a:r>
              <a:rPr lang="zh-CN" altLang="en-US" sz="1800" dirty="0"/>
              <a:t>相关</a:t>
            </a:r>
            <a:endParaRPr lang="zh-CN" altLang="en-US" sz="1800" dirty="0"/>
          </a:p>
          <a:p>
            <a:pPr algn="just">
              <a:lnSpc>
                <a:spcPct val="120000"/>
              </a:lnSpc>
            </a:pPr>
            <a:r>
              <a:rPr lang="zh-CN" altLang="en-US" sz="1800" dirty="0"/>
              <a:t>完成</a:t>
            </a:r>
            <a:r>
              <a:rPr lang="en-US" altLang="zh-CN" sz="1800" dirty="0"/>
              <a:t>slice tool wala</a:t>
            </a:r>
            <a:r>
              <a:rPr lang="zh-CN" altLang="en-US" sz="1800" dirty="0"/>
              <a:t>使用的学习，并和老师汇报</a:t>
            </a:r>
            <a:r>
              <a:rPr lang="zh-CN" altLang="en-US" sz="1800" dirty="0"/>
              <a:t>讨论下一步</a:t>
            </a:r>
            <a:r>
              <a:rPr lang="en-US" altLang="zh-CN" sz="1800" dirty="0"/>
              <a:t>task</a:t>
            </a:r>
            <a:endParaRPr lang="zh-CN" altLang="en-US" sz="1800" dirty="0"/>
          </a:p>
          <a:p>
            <a:pPr marL="0" indent="0" algn="just">
              <a:lnSpc>
                <a:spcPct val="120000"/>
              </a:lnSpc>
              <a:buNone/>
            </a:pPr>
            <a:endParaRPr lang="zh-CN" altLang="en-US" sz="1800" dirty="0"/>
          </a:p>
        </p:txBody>
      </p:sp>
    </p:spTree>
    <p:custDataLst>
      <p:tags r:id="rId3"/>
    </p:custDataLst>
  </p:cSld>
  <p:clrMapOvr>
    <a:masterClrMapping/>
  </p:clrMapOvr>
</p:sld>
</file>

<file path=ppt/tags/tag1.xml><?xml version="1.0" encoding="utf-8"?>
<p:tagLst xmlns:p="http://schemas.openxmlformats.org/presentationml/2006/main">
  <p:tag name="KSO_WM_TAG_VERSION" val="1.0"/>
  <p:tag name="KSO_WM_BEAUTIFY_FLAG" val="#wm#"/>
  <p:tag name="KSO_WM_UNIT_TYPE" val="i"/>
  <p:tag name="KSO_WM_UNIT_ID" val="custom20184558_1*i*3"/>
  <p:tag name="KSO_WM_TEMPLATE_CATEGORY" val="custom"/>
  <p:tag name="KSO_WM_TEMPLATE_INDEX" val="20184558"/>
  <p:tag name="KSO_WM_UNIT_INDEX" val="3"/>
</p:tagLst>
</file>

<file path=ppt/tags/tag10.xml><?xml version="1.0" encoding="utf-8"?>
<p:tagLst xmlns:p="http://schemas.openxmlformats.org/presentationml/2006/main">
  <p:tag name="KSO_WM_TEMPLATE_CATEGORY" val="custom"/>
  <p:tag name="KSO_WM_TEMPLATE_INDEX" val="20184558"/>
  <p:tag name="KSO_WM_TAG_VERSION" val="1.0"/>
  <p:tag name="KSO_WM_SLIDE_ID" val="custom20184558_1"/>
  <p:tag name="KSO_WM_SLIDE_INDEX" val="1"/>
  <p:tag name="KSO_WM_SLIDE_ITEM_CNT" val="2"/>
  <p:tag name="KSO_WM_SLIDE_LAYOUT" val="a_b_c"/>
  <p:tag name="KSO_WM_SLIDE_LAYOUT_CNT" val="1_1_1"/>
  <p:tag name="KSO_WM_SLIDE_TYPE" val="title"/>
  <p:tag name="KSO_WM_BEAUTIFY_FLAG" val="#wm#"/>
  <p:tag name="KSO_WM_TEMPLATE_THUMBS_INDEX" val="1、9、12、15、18、21、"/>
  <p:tag name="KSO_WM_SLIDE_SUBTYPE" val="pureTxt"/>
</p:tagLst>
</file>

<file path=ppt/tags/tag11.xml><?xml version="1.0" encoding="utf-8"?>
<p:tagLst xmlns:p="http://schemas.openxmlformats.org/presentationml/2006/main">
  <p:tag name="KSO_WM_BEAUTIFY_FLAG" val="#wm#"/>
  <p:tag name="KSO_WM_TEMPLATE_CATEGORY" val="custom"/>
  <p:tag name="KSO_WM_TEMPLATE_INDEX" val="20184558"/>
</p:tagLst>
</file>

<file path=ppt/tags/tag12.xml><?xml version="1.0" encoding="utf-8"?>
<p:tagLst xmlns:p="http://schemas.openxmlformats.org/presentationml/2006/main">
  <p:tag name="KSO_WM_BEAUTIFY_FLAG" val="#wm#"/>
  <p:tag name="KSO_WM_TEMPLATE_CATEGORY" val="custom"/>
  <p:tag name="KSO_WM_TEMPLATE_INDEX" val="20184558"/>
</p:tagLst>
</file>

<file path=ppt/tags/tag13.xml><?xml version="1.0" encoding="utf-8"?>
<p:tagLst xmlns:p="http://schemas.openxmlformats.org/presentationml/2006/main">
  <p:tag name="KSO_WM_BEAUTIFY_FLAG" val="#wm#"/>
  <p:tag name="KSO_WM_TEMPLATE_CATEGORY" val="custom"/>
  <p:tag name="KSO_WM_TEMPLATE_INDEX" val="20184558"/>
</p:tagLst>
</file>

<file path=ppt/tags/tag14.xml><?xml version="1.0" encoding="utf-8"?>
<p:tagLst xmlns:p="http://schemas.openxmlformats.org/presentationml/2006/main">
  <p:tag name="KSO_WM_BEAUTIFY_FLAG" val="#wm#"/>
  <p:tag name="KSO_WM_TEMPLATE_CATEGORY" val="custom"/>
  <p:tag name="KSO_WM_TEMPLATE_INDEX" val="20184558"/>
</p:tagLst>
</file>

<file path=ppt/tags/tag15.xml><?xml version="1.0" encoding="utf-8"?>
<p:tagLst xmlns:p="http://schemas.openxmlformats.org/presentationml/2006/main">
  <p:tag name="KSO_WM_BEAUTIFY_FLAG" val="#wm#"/>
  <p:tag name="KSO_WM_TEMPLATE_CATEGORY" val="custom"/>
  <p:tag name="KSO_WM_TEMPLATE_INDEX" val="20184558"/>
</p:tagLst>
</file>

<file path=ppt/tags/tag16.xml><?xml version="1.0" encoding="utf-8"?>
<p:tagLst xmlns:p="http://schemas.openxmlformats.org/presentationml/2006/main">
  <p:tag name="KSO_WM_BEAUTIFY_FLAG" val="#wm#"/>
  <p:tag name="KSO_WM_TEMPLATE_CATEGORY" val="custom"/>
  <p:tag name="KSO_WM_TEMPLATE_INDEX" val="20184558"/>
</p:tagLst>
</file>

<file path=ppt/tags/tag17.xml><?xml version="1.0" encoding="utf-8"?>
<p:tagLst xmlns:p="http://schemas.openxmlformats.org/presentationml/2006/main">
  <p:tag name="KSO_WM_TEMPLATE_CATEGORY" val="custom"/>
  <p:tag name="KSO_WM_TEMPLATE_INDEX" val="20184558"/>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4"/>
  <p:tag name="KSO_WM_UNIT_LAYERLEVEL" val="1"/>
  <p:tag name="KSO_WM_UNIT_INDEX" val="1"/>
  <p:tag name="KSO_WM_UNIT_ID" val="custom20184558_2*a*1"/>
  <p:tag name="KSO_WM_UNIT_TYPE" val="a"/>
</p:tagLst>
</file>

<file path=ppt/tags/tag18.xml><?xml version="1.0" encoding="utf-8"?>
<p:tagLst xmlns:p="http://schemas.openxmlformats.org/presentationml/2006/main">
  <p:tag name="KSO_WM_TEMPLATE_CATEGORY" val="custom"/>
  <p:tag name="KSO_WM_TEMPLATE_INDEX" val="20184558"/>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85"/>
  <p:tag name="KSO_WM_UNIT_LAYERLEVEL" val="1"/>
  <p:tag name="KSO_WM_UNIT_INDEX" val="1"/>
  <p:tag name="KSO_WM_UNIT_ID" val="custom20184558_2*f*1"/>
  <p:tag name="KSO_WM_UNIT_TYPE" val="f"/>
</p:tagLst>
</file>

<file path=ppt/tags/tag19.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4558_2"/>
  <p:tag name="KSO_WM_TAG_VERSION" val="1.0"/>
  <p:tag name="KSO_WM_TEMPLATE_INDEX" val="20184558"/>
  <p:tag name="KSO_WM_TEMPLATE_CATEGORY" val="custom"/>
  <p:tag name="KSO_WM_SLIDE_SUBTYPE" val="pureTxt"/>
</p:tagLst>
</file>

<file path=ppt/tags/tag2.xml><?xml version="1.0" encoding="utf-8"?>
<p:tagLst xmlns:p="http://schemas.openxmlformats.org/presentationml/2006/main">
  <p:tag name="KSO_WM_TAG_VERSION" val="1.0"/>
  <p:tag name="KSO_WM_BEAUTIFY_FLAG" val="#wm#"/>
  <p:tag name="KSO_WM_UNIT_TYPE" val="i"/>
  <p:tag name="KSO_WM_UNIT_ID" val="custom20184558_1*i*4"/>
  <p:tag name="KSO_WM_TEMPLATE_CATEGORY" val="custom"/>
  <p:tag name="KSO_WM_TEMPLATE_INDEX" val="20184558"/>
  <p:tag name="KSO_WM_UNIT_INDEX" val="4"/>
</p:tagLst>
</file>

<file path=ppt/tags/tag20.xml><?xml version="1.0" encoding="utf-8"?>
<p:tagLst xmlns:p="http://schemas.openxmlformats.org/presentationml/2006/main">
  <p:tag name="KSO_WM_TEMPLATE_CATEGORY" val="custom"/>
  <p:tag name="KSO_WM_TEMPLATE_INDEX" val="20184558"/>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4"/>
  <p:tag name="KSO_WM_UNIT_LAYERLEVEL" val="1"/>
  <p:tag name="KSO_WM_UNIT_INDEX" val="1"/>
  <p:tag name="KSO_WM_UNIT_ID" val="custom20184558_2*a*1"/>
  <p:tag name="KSO_WM_UNIT_TYPE" val="a"/>
</p:tagLst>
</file>

<file path=ppt/tags/tag21.xml><?xml version="1.0" encoding="utf-8"?>
<p:tagLst xmlns:p="http://schemas.openxmlformats.org/presentationml/2006/main">
  <p:tag name="KSO_WM_TEMPLATE_CATEGORY" val="custom"/>
  <p:tag name="KSO_WM_TEMPLATE_INDEX" val="20184558"/>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85"/>
  <p:tag name="KSO_WM_UNIT_LAYERLEVEL" val="1"/>
  <p:tag name="KSO_WM_UNIT_INDEX" val="1"/>
  <p:tag name="KSO_WM_UNIT_ID" val="custom20184558_2*f*1"/>
  <p:tag name="KSO_WM_UNIT_TYPE" val="f"/>
</p:tagLst>
</file>

<file path=ppt/tags/tag22.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4558_2"/>
  <p:tag name="KSO_WM_TAG_VERSION" val="1.0"/>
  <p:tag name="KSO_WM_TEMPLATE_INDEX" val="20184558"/>
  <p:tag name="KSO_WM_TEMPLATE_CATEGORY" val="custom"/>
  <p:tag name="KSO_WM_SLIDE_SUBTYPE" val="pureTxt"/>
</p:tagLst>
</file>

<file path=ppt/tags/tag3.xml><?xml version="1.0" encoding="utf-8"?>
<p:tagLst xmlns:p="http://schemas.openxmlformats.org/presentationml/2006/main">
  <p:tag name="KSO_WM_TAG_VERSION" val="1.0"/>
  <p:tag name="KSO_WM_TEMPLATE_CATEGORY" val="custom"/>
  <p:tag name="KSO_WM_TEMPLATE_INDEX" val="20184558"/>
</p:tagLst>
</file>

<file path=ppt/tags/tag4.xml><?xml version="1.0" encoding="utf-8"?>
<p:tagLst xmlns:p="http://schemas.openxmlformats.org/presentationml/2006/main">
  <p:tag name="KSO_WM_TAG_VERSION" val="1.0"/>
  <p:tag name="KSO_WM_TEMPLATE_CATEGORY" val="custom"/>
  <p:tag name="KSO_WM_TEMPLATE_INDEX" val="20184558"/>
</p:tagLst>
</file>

<file path=ppt/tags/tag5.xml><?xml version="1.0" encoding="utf-8"?>
<p:tagLst xmlns:p="http://schemas.openxmlformats.org/presentationml/2006/main">
  <p:tag name="KSO_WM_TEMPLATE_CATEGORY" val="custom"/>
  <p:tag name="KSO_WM_TEMPLATE_INDEX" val="20184558"/>
  <p:tag name="KSO_WM_TAG_VERSION" val="1.0"/>
  <p:tag name="KSO_WM_BEAUTIFY_FLAG" val="#wm#"/>
  <p:tag name="KSO_WM_TEMPLATE_THUMBS_INDEX" val="1、9、12、15、18、21"/>
</p:tagLst>
</file>

<file path=ppt/tags/tag6.xml><?xml version="1.0" encoding="utf-8"?>
<p:tagLst xmlns:p="http://schemas.openxmlformats.org/presentationml/2006/main">
  <p:tag name="KSO_WM_TEMPLATE_CATEGORY" val="custom"/>
  <p:tag name="KSO_WM_TEMPLATE_INDEX" val="20184558"/>
  <p:tag name="KSO_WM_TAG_VERSION" val="1.0"/>
  <p:tag name="KSO_WM_BEAUTIFY_FLAG" val="#wm#"/>
  <p:tag name="KSO_WM_UNIT_TYPE" val="a"/>
  <p:tag name="KSO_WM_UNIT_INDEX" val="1"/>
  <p:tag name="KSO_WM_UNIT_ID" val="custom20184558_1*a*1"/>
  <p:tag name="KSO_WM_UNIT_LAYERLEVEL" val="1"/>
  <p:tag name="KSO_WM_UNIT_VALUE" val="10"/>
  <p:tag name="KSO_WM_UNIT_ISCONTENTSTITLE" val="0"/>
  <p:tag name="KSO_WM_UNIT_HIGHLIGHT" val="0"/>
  <p:tag name="KSO_WM_UNIT_COMPATIBLE" val="0"/>
  <p:tag name="KSO_WM_UNIT_CLEAR" val="0"/>
  <p:tag name="KSO_WM_UNIT_PRESET_TEXT" val="简约商务总结汇报"/>
</p:tagLst>
</file>

<file path=ppt/tags/tag7.xml><?xml version="1.0" encoding="utf-8"?>
<p:tagLst xmlns:p="http://schemas.openxmlformats.org/presentationml/2006/main">
  <p:tag name="KSO_WM_TEMPLATE_CATEGORY" val="custom"/>
  <p:tag name="KSO_WM_TEMPLATE_INDEX" val="20184558"/>
  <p:tag name="KSO_WM_TAG_VERSION" val="1.0"/>
  <p:tag name="KSO_WM_BEAUTIFY_FLAG" val="#wm#"/>
  <p:tag name="KSO_WM_UNIT_TYPE" val="b"/>
  <p:tag name="KSO_WM_UNIT_INDEX" val="1"/>
  <p:tag name="KSO_WM_UNIT_ID" val="custom20184558_1*b*1"/>
  <p:tag name="KSO_WM_UNIT_LAYERLEVEL" val="1"/>
  <p:tag name="KSO_WM_UNIT_VALUE" val="39"/>
  <p:tag name="KSO_WM_UNIT_ISCONTENTSTITLE" val="0"/>
  <p:tag name="KSO_WM_UNIT_HIGHLIGHT" val="0"/>
  <p:tag name="KSO_WM_UNIT_COMPATIBLE" val="0"/>
  <p:tag name="KSO_WM_UNIT_CLEAR" val="0"/>
  <p:tag name="KSO_WM_UNIT_PRESET_TEXT_INDEX" val="4"/>
  <p:tag name="KSO_WM_UNIT_PRESET_TEXT_LEN" val="57"/>
</p:tagLst>
</file>

<file path=ppt/tags/tag8.xml><?xml version="1.0" encoding="utf-8"?>
<p:tagLst xmlns:p="http://schemas.openxmlformats.org/presentationml/2006/main">
  <p:tag name="KSO_WM_TEMPLATE_CATEGORY" val="custom"/>
  <p:tag name="KSO_WM_TEMPLATE_INDEX" val="20184558"/>
  <p:tag name="KSO_WM_UNIT_TYPE" val="c"/>
  <p:tag name="KSO_WM_UNIT_INDEX" val="1"/>
  <p:tag name="KSO_WM_UNIT_ID" val="custom20184558_1*c*1"/>
  <p:tag name="KSO_WM_UNIT_LAYERLEVEL" val="1"/>
  <p:tag name="KSO_WM_UNIT_VALUE" val="2"/>
  <p:tag name="KSO_WM_UNIT_HIGHLIGHT" val="0"/>
  <p:tag name="KSO_WM_UNIT_COMPATIBLE" val="1"/>
  <p:tag name="KSO_WM_UNIT_CLEAR" val="0"/>
  <p:tag name="KSO_WM_BEAUTIFY_FLAG" val="#wm#"/>
  <p:tag name="KSO_WM_TAG_VERSION" val="1.0"/>
  <p:tag name="KSO_WM_UNIT_PRESET_TEXT" val="2018"/>
</p:tagLst>
</file>

<file path=ppt/tags/tag9.xml><?xml version="1.0" encoding="utf-8"?>
<p:tagLst xmlns:p="http://schemas.openxmlformats.org/presentationml/2006/main">
  <p:tag name="KSO_WM_TEMPLATE_CATEGORY" val="custom"/>
  <p:tag name="KSO_WM_TEMPLATE_INDEX" val="20184558"/>
  <p:tag name="KSO_WM_TAG_VERSION" val="1.0"/>
  <p:tag name="KSO_WM_BEAUTIFY_FLAG" val="#wm#"/>
  <p:tag name="KSO_WM_UNIT_TYPE" val="b"/>
  <p:tag name="KSO_WM_UNIT_INDEX" val="1"/>
  <p:tag name="KSO_WM_UNIT_ID" val="custom20184558_1*b*1"/>
  <p:tag name="KSO_WM_UNIT_LAYERLEVEL" val="1"/>
  <p:tag name="KSO_WM_UNIT_VALUE" val="39"/>
  <p:tag name="KSO_WM_UNIT_ISCONTENTSTITLE" val="0"/>
  <p:tag name="KSO_WM_UNIT_HIGHLIGHT" val="0"/>
  <p:tag name="KSO_WM_UNIT_COMPATIBLE" val="0"/>
  <p:tag name="KSO_WM_UNIT_CLEAR" val="0"/>
  <p:tag name="KSO_WM_UNIT_PRESET_TEXT_INDEX" val="4"/>
  <p:tag name="KSO_WM_UNIT_PRESET_TEXT_LEN" val="57"/>
</p:tagLst>
</file>

<file path=ppt/theme/theme1.xml><?xml version="1.0" encoding="utf-8"?>
<a:theme xmlns:a="http://schemas.openxmlformats.org/drawingml/2006/main" name="Office 主题​​">
  <a:themeElements>
    <a:clrScheme name="自定义 105">
      <a:dk1>
        <a:srgbClr val="000000"/>
      </a:dk1>
      <a:lt1>
        <a:srgbClr val="FFFFFF"/>
      </a:lt1>
      <a:dk2>
        <a:srgbClr val="48A2A0"/>
      </a:dk2>
      <a:lt2>
        <a:srgbClr val="FFFFFF"/>
      </a:lt2>
      <a:accent1>
        <a:srgbClr val="48A2A0"/>
      </a:accent1>
      <a:accent2>
        <a:srgbClr val="48A2A0"/>
      </a:accent2>
      <a:accent3>
        <a:srgbClr val="48A2A0"/>
      </a:accent3>
      <a:accent4>
        <a:srgbClr val="48A2A0"/>
      </a:accent4>
      <a:accent5>
        <a:srgbClr val="A4D6D5"/>
      </a:accent5>
      <a:accent6>
        <a:srgbClr val="FFFFFF"/>
      </a:accent6>
      <a:hlink>
        <a:srgbClr val="0563C1"/>
      </a:hlink>
      <a:folHlink>
        <a:srgbClr val="954F72"/>
      </a:folHlink>
    </a:clrScheme>
    <a:fontScheme name="自定义 7">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1283</Words>
  <Application>WPS 演示</Application>
  <PresentationFormat>宽屏</PresentationFormat>
  <Paragraphs>64</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Arial</vt:lpstr>
      <vt:lpstr>宋体</vt:lpstr>
      <vt:lpstr>Wingdings</vt:lpstr>
      <vt:lpstr>黑体</vt:lpstr>
      <vt:lpstr>Calibri</vt:lpstr>
      <vt:lpstr>微软雅黑</vt:lpstr>
      <vt:lpstr>Arial Unicode MS</vt:lpstr>
      <vt:lpstr>Office 主题​​</vt:lpstr>
      <vt:lpstr>工作汇报</vt:lpstr>
      <vt:lpstr>PowerPoint 演示文稿</vt:lpstr>
      <vt:lpstr>本周工作</vt:lpstr>
      <vt:lpstr>PowerPoint 演示文稿</vt:lpstr>
      <vt:lpstr>PowerPoint 演示文稿</vt:lpstr>
      <vt:lpstr>PowerPoint 演示文稿</vt:lpstr>
      <vt:lpstr>PowerPoint 演示文稿</vt:lpstr>
      <vt:lpstr>本周工作</vt:lpstr>
      <vt:lpstr>下周计划</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周桂安</cp:lastModifiedBy>
  <cp:revision>12</cp:revision>
  <dcterms:created xsi:type="dcterms:W3CDTF">2018-04-11T09:03:00Z</dcterms:created>
  <dcterms:modified xsi:type="dcterms:W3CDTF">2018-10-22T14:58:46Z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2052-11.1.0.7881</vt:lpwstr>
  </property>
</Properties>
</file>