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charts/chart10.xml" ContentType="application/vnd.openxmlformats-officedocument.drawingml.chart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4"/>
  </p:notesMasterIdLst>
  <p:sldIdLst>
    <p:sldId id="256" r:id="rId2"/>
    <p:sldId id="376" r:id="rId3"/>
    <p:sldId id="378" r:id="rId4"/>
    <p:sldId id="405" r:id="rId5"/>
    <p:sldId id="384" r:id="rId6"/>
    <p:sldId id="385" r:id="rId7"/>
    <p:sldId id="381" r:id="rId8"/>
    <p:sldId id="401" r:id="rId9"/>
    <p:sldId id="386" r:id="rId10"/>
    <p:sldId id="391" r:id="rId11"/>
    <p:sldId id="407" r:id="rId12"/>
    <p:sldId id="390" r:id="rId13"/>
    <p:sldId id="392" r:id="rId14"/>
    <p:sldId id="393" r:id="rId15"/>
    <p:sldId id="398" r:id="rId16"/>
    <p:sldId id="394" r:id="rId17"/>
    <p:sldId id="396" r:id="rId18"/>
    <p:sldId id="397" r:id="rId19"/>
    <p:sldId id="399" r:id="rId20"/>
    <p:sldId id="409" r:id="rId21"/>
    <p:sldId id="400" r:id="rId22"/>
    <p:sldId id="403" r:id="rId23"/>
    <p:sldId id="336" r:id="rId24"/>
    <p:sldId id="419" r:id="rId25"/>
    <p:sldId id="418" r:id="rId26"/>
    <p:sldId id="415" r:id="rId27"/>
    <p:sldId id="416" r:id="rId28"/>
    <p:sldId id="410" r:id="rId29"/>
    <p:sldId id="411" r:id="rId30"/>
    <p:sldId id="412" r:id="rId31"/>
    <p:sldId id="413" r:id="rId32"/>
    <p:sldId id="417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9F405BA-01BE-43BA-9B92-F555B2F17EA5}">
          <p14:sldIdLst>
            <p14:sldId id="256"/>
          </p14:sldIdLst>
        </p14:section>
        <p14:section name="Résumé du projet" id="{B04557AA-92A2-45CF-BDF8-80F6D1B63EE9}">
          <p14:sldIdLst>
            <p14:sldId id="376"/>
          </p14:sldIdLst>
        </p14:section>
        <p14:section name="Contexte" id="{34C91A99-C786-4F10-9517-4D9BD923C12A}">
          <p14:sldIdLst>
            <p14:sldId id="378"/>
            <p14:sldId id="405"/>
            <p14:sldId id="384"/>
            <p14:sldId id="385"/>
            <p14:sldId id="381"/>
            <p14:sldId id="401"/>
          </p14:sldIdLst>
        </p14:section>
        <p14:section name="I. Ressources HTF" id="{848A9801-1A2B-48B7-9C89-968E9EF2C3CF}">
          <p14:sldIdLst>
            <p14:sldId id="386"/>
            <p14:sldId id="391"/>
            <p14:sldId id="407"/>
            <p14:sldId id="390"/>
            <p14:sldId id="392"/>
          </p14:sldIdLst>
        </p14:section>
        <p14:section name="II. Méthode Agile" id="{15B46361-173D-4D6F-916C-0CE73BDAD94B}">
          <p14:sldIdLst>
            <p14:sldId id="393"/>
            <p14:sldId id="398"/>
          </p14:sldIdLst>
        </p14:section>
        <p14:section name="III. Planning des sprints + Organisation" id="{6B36B6F4-57C0-4482-B705-D7C3D822FC5F}">
          <p14:sldIdLst>
            <p14:sldId id="394"/>
            <p14:sldId id="396"/>
            <p14:sldId id="397"/>
          </p14:sldIdLst>
        </p14:section>
        <p14:section name="IV. Enjeux légaux et éthiques" id="{F8B645DD-DA5B-4707-88C9-3A7A70570FF3}">
          <p14:sldIdLst>
            <p14:sldId id="399"/>
            <p14:sldId id="409"/>
          </p14:sldIdLst>
        </p14:section>
        <p14:section name="V. Analyse des risques" id="{78E908AD-28F4-4815-98D7-6CAE0BDD1421}">
          <p14:sldIdLst>
            <p14:sldId id="400"/>
            <p14:sldId id="403"/>
            <p14:sldId id="336"/>
          </p14:sldIdLst>
        </p14:section>
        <p14:section name="Q&amp;A" id="{01FD430E-47B4-41A3-8F6E-1A2AB2DD2561}">
          <p14:sldIdLst>
            <p14:sldId id="419"/>
            <p14:sldId id="418"/>
            <p14:sldId id="415"/>
            <p14:sldId id="416"/>
            <p14:sldId id="410"/>
            <p14:sldId id="411"/>
            <p14:sldId id="412"/>
            <p14:sldId id="413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FAD"/>
    <a:srgbClr val="FF0000"/>
    <a:srgbClr val="00B050"/>
    <a:srgbClr val="EA5757"/>
    <a:srgbClr val="FDFEFD"/>
    <a:srgbClr val="F2C84B"/>
    <a:srgbClr val="BF8BCA"/>
    <a:srgbClr val="606060"/>
    <a:srgbClr val="BF7080"/>
    <a:srgbClr val="BD8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803" autoAdjust="0"/>
  </p:normalViewPr>
  <p:slideViewPr>
    <p:cSldViewPr snapToGrid="0" showGuides="1">
      <p:cViewPr>
        <p:scale>
          <a:sx n="100" d="100"/>
          <a:sy n="100" d="100"/>
        </p:scale>
        <p:origin x="1002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ivi\OneDrive\Documents\OC_Formation_DATA_SCIENCE\PROJET10_Realiser_le_cadrage_dun_projet_IA\Template_Backlog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ivi\OneDrive\Documents\OC_Formation_DATA_SCIENCE\PROJET10_Realiser_le_cadrage_dun_projet_IA\Template_Backlog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i\OneDrive\Documents\OC_Formation_DATA_SCIENCE\PROJET10_Realiser_le_cadrage_dun_projet_IA\Template_Back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i\OneDrive\Documents\OC_Formation_DATA_SCIENCE\PROJET10_Realiser_le_cadrage_dun_projet_IA\Template_Backlo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i\OneDrive\Documents\OC_Formation_DATA_SCIENCE\PROJET10_Realiser_le_cadrage_dun_projet_IA\Template_Backlo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i\OneDrive\Documents\OC_Formation_DATA_SCIENCE\PROJET10_Realiser_le_cadrage_dun_projet_IA\Template_Backlo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i\OneDrive\Documents\OC_Formation_DATA_SCIENCE\PROJET10_Realiser_le_cadrage_dun_projet_IA\Template_Backlo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i\OneDrive\Documents\OC_Formation_DATA_SCIENCE\PROJET10_Realiser_le_cadrage_dun_projet_IA\Template_Backlo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i\OneDrive\Documents\OC_Formation_DATA_SCIENCE\PROJET10_Realiser_le_cadrage_dun_projet_IA\Template_Backlo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i\OneDrive\Documents\OC_Formation_DATA_SCIENCE\PROJET10_Realiser_le_cadrage_dun_projet_IA\Template_Backlo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Nbr</a:t>
            </a:r>
            <a:r>
              <a:rPr lang="en-US" b="1" dirty="0"/>
              <a:t> de Client </a:t>
            </a:r>
            <a:r>
              <a:rPr lang="en-US" b="1" dirty="0" err="1"/>
              <a:t>Mensuel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'III. Chiffrage &amp; Rentabilité'!$C$400</c:f>
              <c:strCache>
                <c:ptCount val="1"/>
                <c:pt idx="0">
                  <c:v>Nbr de Client Mensuel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36000" rIns="38100" bIns="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'III. Chiffrage &amp; Rentabilité'!$B$401:$B$411</c:f>
              <c:numCache>
                <c:formatCode>General</c:formatCode>
                <c:ptCount val="11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</c:numCache>
            </c:numRef>
          </c:cat>
          <c:val>
            <c:numRef>
              <c:f>'III. Chiffrage &amp; Rentabilité'!$C$401:$C$411</c:f>
              <c:numCache>
                <c:formatCode>General</c:formatCode>
                <c:ptCount val="11"/>
                <c:pt idx="0">
                  <c:v>6250</c:v>
                </c:pt>
                <c:pt idx="1">
                  <c:v>18750</c:v>
                </c:pt>
                <c:pt idx="2">
                  <c:v>37500</c:v>
                </c:pt>
                <c:pt idx="3">
                  <c:v>62500</c:v>
                </c:pt>
                <c:pt idx="4">
                  <c:v>78125</c:v>
                </c:pt>
                <c:pt idx="5">
                  <c:v>96875</c:v>
                </c:pt>
                <c:pt idx="6">
                  <c:v>115625</c:v>
                </c:pt>
                <c:pt idx="7">
                  <c:v>134375</c:v>
                </c:pt>
                <c:pt idx="8">
                  <c:v>153125</c:v>
                </c:pt>
                <c:pt idx="9">
                  <c:v>171875</c:v>
                </c:pt>
                <c:pt idx="10">
                  <c:v>190625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0-4C8B-B912-A71E66DCE6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8152064"/>
        <c:axId val="698153120"/>
      </c:barChart>
      <c:catAx>
        <c:axId val="69815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8153120"/>
        <c:crosses val="autoZero"/>
        <c:auto val="1"/>
        <c:lblAlgn val="ctr"/>
        <c:lblOffset val="100"/>
        <c:noMultiLvlLbl val="0"/>
      </c:catAx>
      <c:valAx>
        <c:axId val="69815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815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fr-FR" sz="2800">
                <a:latin typeface="Georgia" panose="02040502050405020303" pitchFamily="18" charset="0"/>
              </a:rPr>
              <a:t>Radar Plot de la criticité de chaque sous risques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1"/>
          <c:order val="0"/>
          <c:spPr>
            <a:ln w="60325">
              <a:solidFill>
                <a:schemeClr val="accent1"/>
              </a:solidFill>
            </a:ln>
          </c:spPr>
          <c:marker>
            <c:spPr>
              <a:ln>
                <a:solidFill>
                  <a:schemeClr val="accent1"/>
                </a:solidFill>
              </a:ln>
            </c:spPr>
          </c:marker>
          <c:cat>
            <c:strRef>
              <c:f>'VII. Analyse des risques'!$B$147:$B$159</c:f>
              <c:strCache>
                <c:ptCount val="13"/>
                <c:pt idx="0">
                  <c:v>Difficulté d'intégration de l'API</c:v>
                </c:pt>
                <c:pt idx="1">
                  <c:v>Problèmes de performance</c:v>
                </c:pt>
                <c:pt idx="2">
                  <c:v>Dépendances vis-à-vis de fournisseurs tiers</c:v>
                </c:pt>
                <c:pt idx="3">
                  <c:v>Exposition des données personnelles des utilisateurs</c:v>
                </c:pt>
                <c:pt idx="4">
                  <c:v>Failles de sécurité potentielles</c:v>
                </c:pt>
                <c:pt idx="5">
                  <c:v>Apparition de concurrents</c:v>
                </c:pt>
                <c:pt idx="6">
                  <c:v>Perte de visibilité</c:v>
                </c:pt>
                <c:pt idx="7">
                  <c:v>Conformité à la protection de la vie privée</c:v>
                </c:pt>
                <c:pt idx="8">
                  <c:v>Défis de planification</c:v>
                </c:pt>
                <c:pt idx="9">
                  <c:v>Difficultés de coordination d'équipe</c:v>
                </c:pt>
                <c:pt idx="10">
                  <c:v>Dépassement du budget</c:v>
                </c:pt>
                <c:pt idx="11">
                  <c:v>Coûts imprévus</c:v>
                </c:pt>
                <c:pt idx="12">
                  <c:v>Défauts de l'application</c:v>
                </c:pt>
              </c:strCache>
            </c:strRef>
          </c:cat>
          <c:val>
            <c:numRef>
              <c:f>'VII. Analyse des risques'!$J$147:$J$159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  <c:pt idx="4">
                  <c:v>9</c:v>
                </c:pt>
                <c:pt idx="5">
                  <c:v>6</c:v>
                </c:pt>
                <c:pt idx="6">
                  <c:v>9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6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D8-4ED3-ADAD-602F65975CA4}"/>
            </c:ext>
          </c:extLst>
        </c:ser>
        <c:ser>
          <c:idx val="0"/>
          <c:order val="1"/>
          <c:spPr>
            <a:ln w="34925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1">
                  <a:lumMod val="50000"/>
                </a:schemeClr>
              </a:solidFill>
              <a:ln w="9525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'VII. Analyse des risques'!$B$147:$B$159</c:f>
              <c:strCache>
                <c:ptCount val="13"/>
                <c:pt idx="0">
                  <c:v>Difficulté d'intégration de l'API</c:v>
                </c:pt>
                <c:pt idx="1">
                  <c:v>Problèmes de performance</c:v>
                </c:pt>
                <c:pt idx="2">
                  <c:v>Dépendances vis-à-vis de fournisseurs tiers</c:v>
                </c:pt>
                <c:pt idx="3">
                  <c:v>Exposition des données personnelles des utilisateurs</c:v>
                </c:pt>
                <c:pt idx="4">
                  <c:v>Failles de sécurité potentielles</c:v>
                </c:pt>
                <c:pt idx="5">
                  <c:v>Apparition de concurrents</c:v>
                </c:pt>
                <c:pt idx="6">
                  <c:v>Perte de visibilité</c:v>
                </c:pt>
                <c:pt idx="7">
                  <c:v>Conformité à la protection de la vie privée</c:v>
                </c:pt>
                <c:pt idx="8">
                  <c:v>Défis de planification</c:v>
                </c:pt>
                <c:pt idx="9">
                  <c:v>Difficultés de coordination d'équipe</c:v>
                </c:pt>
                <c:pt idx="10">
                  <c:v>Dépassement du budget</c:v>
                </c:pt>
                <c:pt idx="11">
                  <c:v>Coûts imprévus</c:v>
                </c:pt>
                <c:pt idx="12">
                  <c:v>Défauts de l'application</c:v>
                </c:pt>
              </c:strCache>
            </c:strRef>
          </c:cat>
          <c:val>
            <c:numRef>
              <c:f>'VII. Analyse des risques'!$J$147:$J$159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  <c:pt idx="4">
                  <c:v>9</c:v>
                </c:pt>
                <c:pt idx="5">
                  <c:v>6</c:v>
                </c:pt>
                <c:pt idx="6">
                  <c:v>9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6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D8-4ED3-ADAD-602F65975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856968"/>
        <c:axId val="690857320"/>
      </c:radarChart>
      <c:catAx>
        <c:axId val="690856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fr-FR"/>
          </a:p>
        </c:txPr>
        <c:crossAx val="690857320"/>
        <c:crosses val="autoZero"/>
        <c:auto val="1"/>
        <c:lblAlgn val="ctr"/>
        <c:lblOffset val="100"/>
        <c:noMultiLvlLbl val="0"/>
      </c:catAx>
      <c:valAx>
        <c:axId val="690857320"/>
        <c:scaling>
          <c:orientation val="minMax"/>
        </c:scaling>
        <c:delete val="0"/>
        <c:axPos val="l"/>
        <c:majorGridlines>
          <c:spPr>
            <a:ln w="133350" cap="flat" cmpd="sng" algn="ctr">
              <a:gradFill flip="none" rotWithShape="1">
                <a:gsLst>
                  <a:gs pos="0">
                    <a:srgbClr val="00B050"/>
                  </a:gs>
                  <a:gs pos="43000">
                    <a:srgbClr val="FFC000"/>
                  </a:gs>
                  <a:gs pos="72000">
                    <a:srgbClr val="FF0000">
                      <a:lumMod val="10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0856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Nbr de Client Payants Mensuels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'III. Chiffrage &amp; Rentabilité'!$C$400</c:f>
              <c:strCache>
                <c:ptCount val="1"/>
                <c:pt idx="0">
                  <c:v>Nbr de Client Mensuel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'III. Chiffrage &amp; Rentabilité'!$B$401:$B$411</c:f>
              <c:numCache>
                <c:formatCode>General</c:formatCode>
                <c:ptCount val="11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</c:numCache>
            </c:numRef>
          </c:cat>
          <c:val>
            <c:numRef>
              <c:f>'III. Chiffrage &amp; Rentabilité'!$D$401:$D$411</c:f>
              <c:numCache>
                <c:formatCode>General</c:formatCode>
                <c:ptCount val="11"/>
                <c:pt idx="0">
                  <c:v>63</c:v>
                </c:pt>
                <c:pt idx="1">
                  <c:v>188</c:v>
                </c:pt>
                <c:pt idx="2">
                  <c:v>375</c:v>
                </c:pt>
                <c:pt idx="3">
                  <c:v>625</c:v>
                </c:pt>
                <c:pt idx="4">
                  <c:v>782</c:v>
                </c:pt>
                <c:pt idx="5">
                  <c:v>969</c:v>
                </c:pt>
                <c:pt idx="6">
                  <c:v>1157</c:v>
                </c:pt>
                <c:pt idx="7">
                  <c:v>1344</c:v>
                </c:pt>
                <c:pt idx="8">
                  <c:v>1532</c:v>
                </c:pt>
                <c:pt idx="9">
                  <c:v>1719</c:v>
                </c:pt>
                <c:pt idx="10">
                  <c:v>1907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7-43C0-A905-A68EF89BE0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8152064"/>
        <c:axId val="698153120"/>
      </c:barChart>
      <c:catAx>
        <c:axId val="69815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8153120"/>
        <c:crosses val="autoZero"/>
        <c:auto val="1"/>
        <c:lblAlgn val="ctr"/>
        <c:lblOffset val="100"/>
        <c:noMultiLvlLbl val="0"/>
      </c:catAx>
      <c:valAx>
        <c:axId val="69815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815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Gain Annuels Projetés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'III. Chiffrage &amp; Rentabilité'!$C$400</c:f>
              <c:strCache>
                <c:ptCount val="1"/>
                <c:pt idx="0">
                  <c:v>Nbr de Client Mensuel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5562878502119143E-2"/>
                  <c:y val="-0.1958431764993988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16773493422165"/>
                      <c:h val="8.58785934844531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C33C-44C4-9397-A11EC4D116AD}"/>
                </c:ext>
              </c:extLst>
            </c:dLbl>
            <c:dLbl>
              <c:idx val="1"/>
              <c:layout>
                <c:manualLayout>
                  <c:x val="5.5436520547646792E-2"/>
                  <c:y val="-5.84603508371371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261712341854553"/>
                      <c:h val="0.1268010001822865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C33C-44C4-9397-A11EC4D116A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3C-44C4-9397-A11EC4D116A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3C-44C4-9397-A11EC4D116A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3C-44C4-9397-A11EC4D116A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3C-44C4-9397-A11EC4D116A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3C-44C4-9397-A11EC4D116A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3C-44C4-9397-A11EC4D116A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33C-44C4-9397-A11EC4D116A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33C-44C4-9397-A11EC4D116AD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33C-44C4-9397-A11EC4D116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'III. Chiffrage &amp; Rentabilité'!$B$401:$B$411</c:f>
              <c:numCache>
                <c:formatCode>General</c:formatCode>
                <c:ptCount val="11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</c:numCache>
            </c:numRef>
          </c:cat>
          <c:val>
            <c:numRef>
              <c:f>'III. Chiffrage &amp; Rentabilité'!$F$401:$F$411</c:f>
              <c:numCache>
                <c:formatCode>_("€"* #,##0.00_);_("€"* \(#,##0.00\);_("€"* "-"??_);_(@_)</c:formatCode>
                <c:ptCount val="11"/>
                <c:pt idx="0">
                  <c:v>90720</c:v>
                </c:pt>
                <c:pt idx="1">
                  <c:v>270720</c:v>
                </c:pt>
                <c:pt idx="2">
                  <c:v>540000</c:v>
                </c:pt>
                <c:pt idx="3">
                  <c:v>900000</c:v>
                </c:pt>
                <c:pt idx="4">
                  <c:v>1126080</c:v>
                </c:pt>
                <c:pt idx="5">
                  <c:v>1395360</c:v>
                </c:pt>
                <c:pt idx="6">
                  <c:v>1666080</c:v>
                </c:pt>
                <c:pt idx="7">
                  <c:v>1935360</c:v>
                </c:pt>
                <c:pt idx="8">
                  <c:v>2206080</c:v>
                </c:pt>
                <c:pt idx="9">
                  <c:v>2475360</c:v>
                </c:pt>
                <c:pt idx="10">
                  <c:v>2746080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3C-44C4-9397-A11EC4D11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8152064"/>
        <c:axId val="698153120"/>
      </c:barChart>
      <c:catAx>
        <c:axId val="69815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8153120"/>
        <c:crosses val="autoZero"/>
        <c:auto val="1"/>
        <c:lblAlgn val="ctr"/>
        <c:lblOffset val="100"/>
        <c:noMultiLvlLbl val="0"/>
      </c:catAx>
      <c:valAx>
        <c:axId val="69815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€&quot;* #,##0.00_);_(&quot;€&quot;* \(#,##0.00\);_(&quot;€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815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ROI année par année et</a:t>
            </a:r>
            <a:r>
              <a:rPr lang="fr-FR" b="1" baseline="0"/>
              <a:t> par scénario (pour des machines NC6)</a:t>
            </a:r>
            <a:endParaRPr lang="fr-FR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'III. Chiffrage &amp; Rentabilité'!$C$417</c:f>
              <c:strCache>
                <c:ptCount val="1"/>
                <c:pt idx="0">
                  <c:v>ROI Junior NC6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'III. Chiffrage &amp; Rentabilité'!$B$418:$B$428</c:f>
              <c:numCache>
                <c:formatCode>General</c:formatCode>
                <c:ptCount val="11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</c:numCache>
            </c:numRef>
          </c:xVal>
          <c:yVal>
            <c:numRef>
              <c:f>'III. Chiffrage &amp; Rentabilité'!$C$418:$C$428</c:f>
              <c:numCache>
                <c:formatCode>0.00</c:formatCode>
                <c:ptCount val="11"/>
                <c:pt idx="0">
                  <c:v>0.15629229318593518</c:v>
                </c:pt>
                <c:pt idx="1">
                  <c:v>0.42848043588077911</c:v>
                </c:pt>
                <c:pt idx="2">
                  <c:v>0.68988549529192267</c:v>
                </c:pt>
                <c:pt idx="3">
                  <c:v>0.8992814982011168</c:v>
                </c:pt>
                <c:pt idx="4">
                  <c:v>1.0213108864610454</c:v>
                </c:pt>
                <c:pt idx="5">
                  <c:v>1.1000555112400594</c:v>
                </c:pt>
                <c:pt idx="6">
                  <c:v>1.1607160027457153</c:v>
                </c:pt>
                <c:pt idx="7">
                  <c:v>1.2025211466652752</c:v>
                </c:pt>
                <c:pt idx="8">
                  <c:v>1.2374429852136757</c:v>
                </c:pt>
                <c:pt idx="9">
                  <c:v>1.2626736694138683</c:v>
                </c:pt>
                <c:pt idx="10">
                  <c:v>1.2814301436662305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A1-491B-AABB-D6FCA099B3AD}"/>
            </c:ext>
          </c:extLst>
        </c:ser>
        <c:ser>
          <c:idx val="2"/>
          <c:order val="2"/>
          <c:tx>
            <c:strRef>
              <c:f>'III. Chiffrage &amp; Rentabilité'!$E$417</c:f>
              <c:strCache>
                <c:ptCount val="1"/>
                <c:pt idx="0">
                  <c:v>ROI Senior NC6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'III. Chiffrage &amp; Rentabilité'!$B$418:$B$428</c:f>
              <c:numCache>
                <c:formatCode>General</c:formatCode>
                <c:ptCount val="11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</c:numCache>
            </c:numRef>
          </c:xVal>
          <c:yVal>
            <c:numRef>
              <c:f>'III. Chiffrage &amp; Rentabilité'!$E$418:$E$428</c:f>
              <c:numCache>
                <c:formatCode>0.00</c:formatCode>
                <c:ptCount val="11"/>
                <c:pt idx="0">
                  <c:v>0.11591717245853672</c:v>
                </c:pt>
                <c:pt idx="1">
                  <c:v>0.33713685055185577</c:v>
                </c:pt>
                <c:pt idx="2">
                  <c:v>0.57726506996594285</c:v>
                </c:pt>
                <c:pt idx="3">
                  <c:v>0.78855277404218671</c:v>
                </c:pt>
                <c:pt idx="4">
                  <c:v>0.92231665608451652</c:v>
                </c:pt>
                <c:pt idx="5">
                  <c:v>1.0138742568571588</c:v>
                </c:pt>
                <c:pt idx="6">
                  <c:v>1.0849341052881025</c:v>
                </c:pt>
                <c:pt idx="7">
                  <c:v>1.1358543284210554</c:v>
                </c:pt>
                <c:pt idx="8">
                  <c:v>1.1779941574056609</c:v>
                </c:pt>
                <c:pt idx="9">
                  <c:v>1.2094289959585574</c:v>
                </c:pt>
                <c:pt idx="10">
                  <c:v>1.2334633895586429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5A1-491B-AABB-D6FCA099B3AD}"/>
            </c:ext>
          </c:extLst>
        </c:ser>
        <c:ser>
          <c:idx val="4"/>
          <c:order val="4"/>
          <c:tx>
            <c:strRef>
              <c:f>'III. Chiffrage &amp; Rentabilité'!$G$417</c:f>
              <c:strCache>
                <c:ptCount val="1"/>
                <c:pt idx="0">
                  <c:v>ROI Expert NC6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'III. Chiffrage &amp; Rentabilité'!$B$418:$B$428</c:f>
              <c:numCache>
                <c:formatCode>General</c:formatCode>
                <c:ptCount val="11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</c:numCache>
            </c:numRef>
          </c:xVal>
          <c:yVal>
            <c:numRef>
              <c:f>'III. Chiffrage &amp; Rentabilité'!$G$418:$G$428</c:f>
              <c:numCache>
                <c:formatCode>0.00</c:formatCode>
                <c:ptCount val="11"/>
                <c:pt idx="0">
                  <c:v>9.0611817585994625E-2</c:v>
                </c:pt>
                <c:pt idx="1">
                  <c:v>0.27399219860554663</c:v>
                </c:pt>
                <c:pt idx="2">
                  <c:v>0.49067206651254552</c:v>
                </c:pt>
                <c:pt idx="3">
                  <c:v>0.69591800371774426</c:v>
                </c:pt>
                <c:pt idx="4">
                  <c:v>0.83483738951036257</c:v>
                </c:pt>
                <c:pt idx="5">
                  <c:v>0.93471045724561874</c:v>
                </c:pt>
                <c:pt idx="6">
                  <c:v>1.013406373430692</c:v>
                </c:pt>
                <c:pt idx="7">
                  <c:v>1.0716281001288464</c:v>
                </c:pt>
                <c:pt idx="8">
                  <c:v>1.1198343191359861</c:v>
                </c:pt>
                <c:pt idx="9">
                  <c:v>1.1566991178356869</c:v>
                </c:pt>
                <c:pt idx="10">
                  <c:v>1.1854906152527303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5A1-491B-AABB-D6FCA099B3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402528"/>
        <c:axId val="61740041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'III. Chiffrage &amp; Rentabilité'!$D$417</c15:sqref>
                        </c15:formulaRef>
                      </c:ext>
                    </c:extLst>
                    <c:strCache>
                      <c:ptCount val="1"/>
                      <c:pt idx="0">
                        <c:v>ROI Junior NC12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'III. Chiffrage &amp; Rentabilité'!$B$418:$B$428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2025</c:v>
                      </c:pt>
                      <c:pt idx="1">
                        <c:v>2026</c:v>
                      </c:pt>
                      <c:pt idx="2">
                        <c:v>2027</c:v>
                      </c:pt>
                      <c:pt idx="3">
                        <c:v>2028</c:v>
                      </c:pt>
                      <c:pt idx="4">
                        <c:v>2029</c:v>
                      </c:pt>
                      <c:pt idx="5">
                        <c:v>2030</c:v>
                      </c:pt>
                      <c:pt idx="6">
                        <c:v>2031</c:v>
                      </c:pt>
                      <c:pt idx="7">
                        <c:v>2032</c:v>
                      </c:pt>
                      <c:pt idx="8">
                        <c:v>2033</c:v>
                      </c:pt>
                      <c:pt idx="9">
                        <c:v>2034</c:v>
                      </c:pt>
                      <c:pt idx="10">
                        <c:v>2035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'III. Chiffrage &amp; Rentabilité'!$D$418:$D$428</c15:sqref>
                        </c15:formulaRef>
                      </c:ext>
                    </c:extLst>
                    <c:numCache>
                      <c:formatCode>0.00</c:formatCode>
                      <c:ptCount val="11"/>
                      <c:pt idx="0">
                        <c:v>0.15772938517404081</c:v>
                      </c:pt>
                      <c:pt idx="1">
                        <c:v>0.43105045059820107</c:v>
                      </c:pt>
                      <c:pt idx="2">
                        <c:v>0.69227544130126761</c:v>
                      </c:pt>
                      <c:pt idx="3">
                        <c:v>0.88617945028574718</c:v>
                      </c:pt>
                      <c:pt idx="4">
                        <c:v>1.0105044819358702</c:v>
                      </c:pt>
                      <c:pt idx="5">
                        <c:v>1.0911837874223371</c:v>
                      </c:pt>
                      <c:pt idx="6">
                        <c:v>1.1458876897179717</c:v>
                      </c:pt>
                      <c:pt idx="7">
                        <c:v>1.1842185506194067</c:v>
                      </c:pt>
                      <c:pt idx="8">
                        <c:v>1.2219443909894789</c:v>
                      </c:pt>
                      <c:pt idx="9">
                        <c:v>1.2493978718780145</c:v>
                      </c:pt>
                      <c:pt idx="10">
                        <c:v>1.2699198289097489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75A1-491B-AABB-D6FCA099B3AD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'III. Chiffrage &amp; Rentabilité'!$F$417</c15:sqref>
                        </c15:formulaRef>
                      </c:ext>
                    </c:extLst>
                    <c:strCache>
                      <c:ptCount val="1"/>
                      <c:pt idx="0">
                        <c:v>ROI Senior NC12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'III. Chiffrage &amp; Rentabilité'!$B$418:$B$428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2025</c:v>
                      </c:pt>
                      <c:pt idx="1">
                        <c:v>2026</c:v>
                      </c:pt>
                      <c:pt idx="2">
                        <c:v>2027</c:v>
                      </c:pt>
                      <c:pt idx="3">
                        <c:v>2028</c:v>
                      </c:pt>
                      <c:pt idx="4">
                        <c:v>2029</c:v>
                      </c:pt>
                      <c:pt idx="5">
                        <c:v>2030</c:v>
                      </c:pt>
                      <c:pt idx="6">
                        <c:v>2031</c:v>
                      </c:pt>
                      <c:pt idx="7">
                        <c:v>2032</c:v>
                      </c:pt>
                      <c:pt idx="8">
                        <c:v>2033</c:v>
                      </c:pt>
                      <c:pt idx="9">
                        <c:v>2034</c:v>
                      </c:pt>
                      <c:pt idx="10">
                        <c:v>2035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'III. Chiffrage &amp; Rentabilité'!$F$418:$F$428</c15:sqref>
                        </c15:formulaRef>
                      </c:ext>
                    </c:extLst>
                    <c:numCache>
                      <c:formatCode>0.00</c:formatCode>
                      <c:ptCount val="11"/>
                      <c:pt idx="0">
                        <c:v>0.1167058048874032</c:v>
                      </c:pt>
                      <c:pt idx="1">
                        <c:v>0.33872587694618589</c:v>
                      </c:pt>
                      <c:pt idx="2">
                        <c:v>0.57893746583407812</c:v>
                      </c:pt>
                      <c:pt idx="3">
                        <c:v>0.77846049632620529</c:v>
                      </c:pt>
                      <c:pt idx="4">
                        <c:v>0.91349457510940946</c:v>
                      </c:pt>
                      <c:pt idx="5">
                        <c:v>1.0063333863191006</c:v>
                      </c:pt>
                      <c:pt idx="6">
                        <c:v>1.071968018924454</c:v>
                      </c:pt>
                      <c:pt idx="7">
                        <c:v>1.1195110516727105</c:v>
                      </c:pt>
                      <c:pt idx="8">
                        <c:v>1.1639404929077926</c:v>
                      </c:pt>
                      <c:pt idx="9">
                        <c:v>1.1972438224986963</c:v>
                      </c:pt>
                      <c:pt idx="10">
                        <c:v>1.2227950727700725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5A1-491B-AABB-D6FCA099B3AD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'III. Chiffrage &amp; Rentabilité'!$H$417</c15:sqref>
                        </c15:formulaRef>
                      </c:ext>
                    </c:extLst>
                    <c:strCache>
                      <c:ptCount val="1"/>
                      <c:pt idx="0">
                        <c:v>ROI Expert NC12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'III. Chiffrage &amp; Rentabilité'!$B$418:$B$428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2025</c:v>
                      </c:pt>
                      <c:pt idx="1">
                        <c:v>2026</c:v>
                      </c:pt>
                      <c:pt idx="2">
                        <c:v>2027</c:v>
                      </c:pt>
                      <c:pt idx="3">
                        <c:v>2028</c:v>
                      </c:pt>
                      <c:pt idx="4">
                        <c:v>2029</c:v>
                      </c:pt>
                      <c:pt idx="5">
                        <c:v>2030</c:v>
                      </c:pt>
                      <c:pt idx="6">
                        <c:v>2031</c:v>
                      </c:pt>
                      <c:pt idx="7">
                        <c:v>2032</c:v>
                      </c:pt>
                      <c:pt idx="8">
                        <c:v>2033</c:v>
                      </c:pt>
                      <c:pt idx="9">
                        <c:v>2034</c:v>
                      </c:pt>
                      <c:pt idx="10">
                        <c:v>2035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'III. Chiffrage &amp; Rentabilité'!$H$418:$H$428</c15:sqref>
                        </c15:formulaRef>
                      </c:ext>
                    </c:extLst>
                    <c:numCache>
                      <c:formatCode>0.00</c:formatCode>
                      <c:ptCount val="11"/>
                      <c:pt idx="0">
                        <c:v>9.1092993868158334E-2</c:v>
                      </c:pt>
                      <c:pt idx="1">
                        <c:v>0.27504080339025905</c:v>
                      </c:pt>
                      <c:pt idx="2">
                        <c:v>0.49187983168300115</c:v>
                      </c:pt>
                      <c:pt idx="3">
                        <c:v>0.68804578304620001</c:v>
                      </c:pt>
                      <c:pt idx="4">
                        <c:v>0.82760288316541974</c:v>
                      </c:pt>
                      <c:pt idx="5">
                        <c:v>0.92829747880310776</c:v>
                      </c:pt>
                      <c:pt idx="6">
                        <c:v>1.0020846701366652</c:v>
                      </c:pt>
                      <c:pt idx="7">
                        <c:v>1.0570689666249753</c:v>
                      </c:pt>
                      <c:pt idx="8">
                        <c:v>1.107126625502151</c:v>
                      </c:pt>
                      <c:pt idx="9">
                        <c:v>1.1455484062149963</c:v>
                      </c:pt>
                      <c:pt idx="10">
                        <c:v>1.1756326852124395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5A1-491B-AABB-D6FCA099B3AD}"/>
                  </c:ext>
                </c:extLst>
              </c15:ser>
            </c15:filteredScatterSeries>
          </c:ext>
        </c:extLst>
      </c:scatterChart>
      <c:valAx>
        <c:axId val="617402528"/>
        <c:scaling>
          <c:orientation val="minMax"/>
          <c:max val="2035"/>
          <c:min val="20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1"/>
                  <a:t>Années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7400416"/>
        <c:crosses val="autoZero"/>
        <c:crossBetween val="midCat"/>
      </c:valAx>
      <c:valAx>
        <c:axId val="61740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1"/>
                  <a:t>ROI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7402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Triangle QCD pour le profil Junior</a:t>
            </a:r>
          </a:p>
          <a:p>
            <a:pPr>
              <a:defRPr/>
            </a:pPr>
            <a:r>
              <a:rPr lang="fr-FR" b="1" dirty="0"/>
              <a:t>Coût :</a:t>
            </a:r>
            <a:r>
              <a:rPr lang="fr-FR" b="1" baseline="0" dirty="0"/>
              <a:t> 420 k€</a:t>
            </a:r>
            <a:endParaRPr lang="fr-F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cat>
            <c:strRef>
              <c:f>'III. Chiffrage &amp; Rentabilité'!$G$137:$G$139</c:f>
              <c:strCache>
                <c:ptCount val="3"/>
                <c:pt idx="0">
                  <c:v>Qualité</c:v>
                </c:pt>
                <c:pt idx="1">
                  <c:v>Délais</c:v>
                </c:pt>
                <c:pt idx="2">
                  <c:v>Coûts</c:v>
                </c:pt>
              </c:strCache>
            </c:strRef>
          </c:cat>
          <c:val>
            <c:numRef>
              <c:f>'III. Chiffrage &amp; Rentabilité'!$H$137:$H$139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0-4875-B503-58A4506BB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424352"/>
        <c:axId val="617422944"/>
      </c:radarChart>
      <c:catAx>
        <c:axId val="6174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7422944"/>
        <c:crosses val="autoZero"/>
        <c:auto val="1"/>
        <c:lblAlgn val="ctr"/>
        <c:lblOffset val="100"/>
        <c:noMultiLvlLbl val="0"/>
      </c:catAx>
      <c:valAx>
        <c:axId val="6174229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742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Triangle QCD pour le profil Senior</a:t>
            </a:r>
          </a:p>
          <a:p>
            <a:pPr>
              <a:defRPr/>
            </a:pPr>
            <a:r>
              <a:rPr lang="fr-FR" b="1" dirty="0"/>
              <a:t>Coût : 596 k€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cat>
            <c:strRef>
              <c:f>'III. Chiffrage &amp; Rentabilité'!$G$147:$G$149</c:f>
              <c:strCache>
                <c:ptCount val="3"/>
                <c:pt idx="0">
                  <c:v>Qualité</c:v>
                </c:pt>
                <c:pt idx="1">
                  <c:v>Délais</c:v>
                </c:pt>
                <c:pt idx="2">
                  <c:v>Coûts</c:v>
                </c:pt>
              </c:strCache>
            </c:strRef>
          </c:cat>
          <c:val>
            <c:numRef>
              <c:f>'III. Chiffrage &amp; Rentabilité'!$H$147:$H$149</c:f>
              <c:numCache>
                <c:formatCode>General</c:formatCode>
                <c:ptCount val="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69-483A-91B5-1B813C1E4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424352"/>
        <c:axId val="617422944"/>
      </c:radarChart>
      <c:catAx>
        <c:axId val="6174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7422944"/>
        <c:crosses val="autoZero"/>
        <c:auto val="1"/>
        <c:lblAlgn val="ctr"/>
        <c:lblOffset val="100"/>
        <c:noMultiLvlLbl val="0"/>
      </c:catAx>
      <c:valAx>
        <c:axId val="6174229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742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Triangle QCD pour le profil Expert</a:t>
            </a:r>
          </a:p>
          <a:p>
            <a:pPr>
              <a:defRPr/>
            </a:pPr>
            <a:r>
              <a:rPr lang="fr-FR" b="1" dirty="0"/>
              <a:t>Coût : 786 k€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cat>
            <c:strRef>
              <c:f>'III. Chiffrage &amp; Rentabilité'!$G$157:$G$159</c:f>
              <c:strCache>
                <c:ptCount val="3"/>
                <c:pt idx="0">
                  <c:v>Qualité</c:v>
                </c:pt>
                <c:pt idx="1">
                  <c:v>Délais</c:v>
                </c:pt>
                <c:pt idx="2">
                  <c:v>Coûts</c:v>
                </c:pt>
              </c:strCache>
            </c:strRef>
          </c:cat>
          <c:val>
            <c:numRef>
              <c:f>'III. Chiffrage &amp; Rentabilité'!$H$157:$H$159</c:f>
              <c:numCache>
                <c:formatCode>General</c:formatCode>
                <c:ptCount val="3"/>
                <c:pt idx="0">
                  <c:v>80</c:v>
                </c:pt>
                <c:pt idx="1">
                  <c:v>80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51-4528-9904-29EC39B4D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424352"/>
        <c:axId val="617422944"/>
      </c:radarChart>
      <c:catAx>
        <c:axId val="6174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7422944"/>
        <c:crosses val="autoZero"/>
        <c:auto val="1"/>
        <c:lblAlgn val="ctr"/>
        <c:lblOffset val="100"/>
        <c:noMultiLvlLbl val="0"/>
      </c:catAx>
      <c:valAx>
        <c:axId val="6174229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742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fr-FR"/>
              <a:t>Burndown Chart - Le "Reste à faire"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'IV. Planification des Sprints'!$D$246</c:f>
              <c:strCache>
                <c:ptCount val="1"/>
                <c:pt idx="0">
                  <c:v>Reste à faire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'IV. Planification des Sprints'!$B$247:$B$266</c:f>
              <c:numCache>
                <c:formatCode>mmm\-yy</c:formatCode>
                <c:ptCount val="20"/>
                <c:pt idx="0">
                  <c:v>45658</c:v>
                </c:pt>
                <c:pt idx="1">
                  <c:v>45689</c:v>
                </c:pt>
                <c:pt idx="2">
                  <c:v>45717</c:v>
                </c:pt>
                <c:pt idx="3">
                  <c:v>45748</c:v>
                </c:pt>
                <c:pt idx="4">
                  <c:v>45778</c:v>
                </c:pt>
                <c:pt idx="5">
                  <c:v>45809</c:v>
                </c:pt>
                <c:pt idx="6">
                  <c:v>45839</c:v>
                </c:pt>
                <c:pt idx="7">
                  <c:v>45870</c:v>
                </c:pt>
                <c:pt idx="8">
                  <c:v>45901</c:v>
                </c:pt>
                <c:pt idx="9">
                  <c:v>45931</c:v>
                </c:pt>
                <c:pt idx="10">
                  <c:v>45962</c:v>
                </c:pt>
                <c:pt idx="11">
                  <c:v>45992</c:v>
                </c:pt>
                <c:pt idx="12">
                  <c:v>46023</c:v>
                </c:pt>
                <c:pt idx="13">
                  <c:v>46054</c:v>
                </c:pt>
                <c:pt idx="14">
                  <c:v>46082</c:v>
                </c:pt>
                <c:pt idx="15">
                  <c:v>46113</c:v>
                </c:pt>
                <c:pt idx="16">
                  <c:v>46143</c:v>
                </c:pt>
                <c:pt idx="17">
                  <c:v>46174</c:v>
                </c:pt>
                <c:pt idx="18">
                  <c:v>46204</c:v>
                </c:pt>
                <c:pt idx="19">
                  <c:v>46235</c:v>
                </c:pt>
              </c:numCache>
            </c:numRef>
          </c:cat>
          <c:val>
            <c:numRef>
              <c:f>'IV. Planification des Sprints'!$D$247:$D$266</c:f>
              <c:numCache>
                <c:formatCode>0</c:formatCode>
                <c:ptCount val="20"/>
                <c:pt idx="0">
                  <c:v>568</c:v>
                </c:pt>
                <c:pt idx="1">
                  <c:v>555</c:v>
                </c:pt>
                <c:pt idx="2">
                  <c:v>555</c:v>
                </c:pt>
                <c:pt idx="3">
                  <c:v>505</c:v>
                </c:pt>
                <c:pt idx="4">
                  <c:v>505</c:v>
                </c:pt>
                <c:pt idx="5">
                  <c:v>455</c:v>
                </c:pt>
                <c:pt idx="6">
                  <c:v>455</c:v>
                </c:pt>
                <c:pt idx="7">
                  <c:v>355</c:v>
                </c:pt>
                <c:pt idx="8">
                  <c:v>342</c:v>
                </c:pt>
                <c:pt idx="9">
                  <c:v>342</c:v>
                </c:pt>
                <c:pt idx="10">
                  <c:v>296</c:v>
                </c:pt>
                <c:pt idx="11">
                  <c:v>283</c:v>
                </c:pt>
                <c:pt idx="12">
                  <c:v>283</c:v>
                </c:pt>
                <c:pt idx="13">
                  <c:v>233</c:v>
                </c:pt>
                <c:pt idx="14">
                  <c:v>170</c:v>
                </c:pt>
                <c:pt idx="15">
                  <c:v>131</c:v>
                </c:pt>
                <c:pt idx="16">
                  <c:v>105</c:v>
                </c:pt>
                <c:pt idx="17">
                  <c:v>79</c:v>
                </c:pt>
                <c:pt idx="18">
                  <c:v>26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38-4D7B-B028-F4CBB74CEF14}"/>
            </c:ext>
          </c:extLst>
        </c:ser>
        <c:ser>
          <c:idx val="1"/>
          <c:order val="1"/>
          <c:tx>
            <c:strRef>
              <c:f>'IV. Planification des Sprints'!$E$246</c:f>
              <c:strCache>
                <c:ptCount val="1"/>
                <c:pt idx="0">
                  <c:v>Journées idéales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'IV. Planification des Sprints'!$B$247:$B$266</c:f>
              <c:numCache>
                <c:formatCode>mmm\-yy</c:formatCode>
                <c:ptCount val="20"/>
                <c:pt idx="0">
                  <c:v>45658</c:v>
                </c:pt>
                <c:pt idx="1">
                  <c:v>45689</c:v>
                </c:pt>
                <c:pt idx="2">
                  <c:v>45717</c:v>
                </c:pt>
                <c:pt idx="3">
                  <c:v>45748</c:v>
                </c:pt>
                <c:pt idx="4">
                  <c:v>45778</c:v>
                </c:pt>
                <c:pt idx="5">
                  <c:v>45809</c:v>
                </c:pt>
                <c:pt idx="6">
                  <c:v>45839</c:v>
                </c:pt>
                <c:pt idx="7">
                  <c:v>45870</c:v>
                </c:pt>
                <c:pt idx="8">
                  <c:v>45901</c:v>
                </c:pt>
                <c:pt idx="9">
                  <c:v>45931</c:v>
                </c:pt>
                <c:pt idx="10">
                  <c:v>45962</c:v>
                </c:pt>
                <c:pt idx="11">
                  <c:v>45992</c:v>
                </c:pt>
                <c:pt idx="12">
                  <c:v>46023</c:v>
                </c:pt>
                <c:pt idx="13">
                  <c:v>46054</c:v>
                </c:pt>
                <c:pt idx="14">
                  <c:v>46082</c:v>
                </c:pt>
                <c:pt idx="15">
                  <c:v>46113</c:v>
                </c:pt>
                <c:pt idx="16">
                  <c:v>46143</c:v>
                </c:pt>
                <c:pt idx="17">
                  <c:v>46174</c:v>
                </c:pt>
                <c:pt idx="18">
                  <c:v>46204</c:v>
                </c:pt>
                <c:pt idx="19">
                  <c:v>46235</c:v>
                </c:pt>
              </c:numCache>
            </c:numRef>
          </c:cat>
          <c:val>
            <c:numRef>
              <c:f>'IV. Planification des Sprints'!$E$247:$E$266</c:f>
              <c:numCache>
                <c:formatCode>0</c:formatCode>
                <c:ptCount val="20"/>
                <c:pt idx="0">
                  <c:v>551.95000000000005</c:v>
                </c:pt>
                <c:pt idx="1">
                  <c:v>522.90000000000009</c:v>
                </c:pt>
                <c:pt idx="2">
                  <c:v>493.85000000000008</c:v>
                </c:pt>
                <c:pt idx="3">
                  <c:v>464.80000000000007</c:v>
                </c:pt>
                <c:pt idx="4">
                  <c:v>435.75000000000006</c:v>
                </c:pt>
                <c:pt idx="5">
                  <c:v>406.70000000000005</c:v>
                </c:pt>
                <c:pt idx="6">
                  <c:v>377.65000000000003</c:v>
                </c:pt>
                <c:pt idx="7">
                  <c:v>348.6</c:v>
                </c:pt>
                <c:pt idx="8">
                  <c:v>319.55</c:v>
                </c:pt>
                <c:pt idx="9">
                  <c:v>290.5</c:v>
                </c:pt>
                <c:pt idx="10">
                  <c:v>261.45</c:v>
                </c:pt>
                <c:pt idx="11">
                  <c:v>232.39999999999998</c:v>
                </c:pt>
                <c:pt idx="12">
                  <c:v>203.34999999999997</c:v>
                </c:pt>
                <c:pt idx="13">
                  <c:v>174.29999999999995</c:v>
                </c:pt>
                <c:pt idx="14">
                  <c:v>145.24999999999994</c:v>
                </c:pt>
                <c:pt idx="15">
                  <c:v>116.19999999999995</c:v>
                </c:pt>
                <c:pt idx="16">
                  <c:v>87.149999999999949</c:v>
                </c:pt>
                <c:pt idx="17">
                  <c:v>58.099999999999952</c:v>
                </c:pt>
                <c:pt idx="18">
                  <c:v>29.049999999999951</c:v>
                </c:pt>
                <c:pt idx="19">
                  <c:v>-4.9737991503207013E-14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38-4D7B-B028-F4CBB74CE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673096"/>
        <c:axId val="559754296"/>
      </c:lineChart>
      <c:dateAx>
        <c:axId val="690673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r>
                  <a:rPr lang="fr-FR"/>
                  <a:t>Temps du projet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rgia" panose="02040502050405020303" pitchFamily="18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fr-FR"/>
          </a:p>
        </c:txPr>
        <c:crossAx val="559754296"/>
        <c:crosses val="autoZero"/>
        <c:auto val="1"/>
        <c:lblOffset val="100"/>
        <c:baseTimeUnit val="months"/>
      </c:dateAx>
      <c:valAx>
        <c:axId val="55975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r>
                  <a:rPr lang="fr-FR"/>
                  <a:t>Quantité de travail (en story points)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rgia" panose="02040502050405020303" pitchFamily="18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fr-FR"/>
          </a:p>
        </c:txPr>
        <c:crossAx val="690673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Georgia" panose="02040502050405020303" pitchFamily="18" charset="0"/>
        </a:defRPr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Criticité</a:t>
            </a:r>
            <a:r>
              <a:rPr lang="fr-FR" baseline="0"/>
              <a:t> Moyenne par types de Risques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'VII. Analyse des risques'!$B$239</c:f>
              <c:strCache>
                <c:ptCount val="1"/>
                <c:pt idx="0">
                  <c:v>Risques liés à la sécurité des données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'VII. Analyse des risques'!$C$238</c:f>
              <c:strCache>
                <c:ptCount val="1"/>
                <c:pt idx="0">
                  <c:v>Moyenne de la criticité</c:v>
                </c:pt>
              </c:strCache>
            </c:strRef>
          </c:cat>
          <c:val>
            <c:numRef>
              <c:f>'VII. Analyse des risques'!$C$239</c:f>
              <c:numCache>
                <c:formatCode>General</c:formatCode>
                <c:ptCount val="1"/>
                <c:pt idx="0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8-4AFA-9CCE-F35F8F0A2F6A}"/>
            </c:ext>
          </c:extLst>
        </c:ser>
        <c:ser>
          <c:idx val="1"/>
          <c:order val="1"/>
          <c:tx>
            <c:strRef>
              <c:f>'VII. Analyse des risques'!$B$240</c:f>
              <c:strCache>
                <c:ptCount val="1"/>
                <c:pt idx="0">
                  <c:v>Risques liés à la concurrence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'VII. Analyse des risques'!$C$238</c:f>
              <c:strCache>
                <c:ptCount val="1"/>
                <c:pt idx="0">
                  <c:v>Moyenne de la criticité</c:v>
                </c:pt>
              </c:strCache>
            </c:strRef>
          </c:cat>
          <c:val>
            <c:numRef>
              <c:f>'VII. Analyse des risques'!$C$240</c:f>
              <c:numCache>
                <c:formatCode>General</c:formatCode>
                <c:ptCount val="1"/>
                <c:pt idx="0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38-4AFA-9CCE-F35F8F0A2F6A}"/>
            </c:ext>
          </c:extLst>
        </c:ser>
        <c:ser>
          <c:idx val="2"/>
          <c:order val="2"/>
          <c:tx>
            <c:strRef>
              <c:f>'VII. Analyse des risques'!$B$241</c:f>
              <c:strCache>
                <c:ptCount val="1"/>
                <c:pt idx="0">
                  <c:v>Risques financiers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'VII. Analyse des risques'!$C$238</c:f>
              <c:strCache>
                <c:ptCount val="1"/>
                <c:pt idx="0">
                  <c:v>Moyenne de la criticité</c:v>
                </c:pt>
              </c:strCache>
            </c:strRef>
          </c:cat>
          <c:val>
            <c:numRef>
              <c:f>'VII. Analyse des risques'!$C$241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38-4AFA-9CCE-F35F8F0A2F6A}"/>
            </c:ext>
          </c:extLst>
        </c:ser>
        <c:ser>
          <c:idx val="3"/>
          <c:order val="3"/>
          <c:tx>
            <c:strRef>
              <c:f>'VII. Analyse des risques'!$B$242</c:f>
              <c:strCache>
                <c:ptCount val="1"/>
                <c:pt idx="0">
                  <c:v>Risques liés à la conformité réglementaire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'VII. Analyse des risques'!$C$238</c:f>
              <c:strCache>
                <c:ptCount val="1"/>
                <c:pt idx="0">
                  <c:v>Moyenne de la criticité</c:v>
                </c:pt>
              </c:strCache>
            </c:strRef>
          </c:cat>
          <c:val>
            <c:numRef>
              <c:f>'VII. Analyse des risques'!$C$242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38-4AFA-9CCE-F35F8F0A2F6A}"/>
            </c:ext>
          </c:extLst>
        </c:ser>
        <c:ser>
          <c:idx val="4"/>
          <c:order val="4"/>
          <c:tx>
            <c:strRef>
              <c:f>'VII. Analyse des risques'!$B$243</c:f>
              <c:strCache>
                <c:ptCount val="1"/>
                <c:pt idx="0">
                  <c:v>Risques liés à la maintenance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'VII. Analyse des risques'!$C$238</c:f>
              <c:strCache>
                <c:ptCount val="1"/>
                <c:pt idx="0">
                  <c:v>Moyenne de la criticité</c:v>
                </c:pt>
              </c:strCache>
            </c:strRef>
          </c:cat>
          <c:val>
            <c:numRef>
              <c:f>'VII. Analyse des risques'!$C$243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38-4AFA-9CCE-F35F8F0A2F6A}"/>
            </c:ext>
          </c:extLst>
        </c:ser>
        <c:ser>
          <c:idx val="5"/>
          <c:order val="5"/>
          <c:tx>
            <c:strRef>
              <c:f>'VII. Analyse des risques'!$B$244</c:f>
              <c:strCache>
                <c:ptCount val="1"/>
                <c:pt idx="0">
                  <c:v>Risques liés à la gestion de projet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'VII. Analyse des risques'!$C$238</c:f>
              <c:strCache>
                <c:ptCount val="1"/>
                <c:pt idx="0">
                  <c:v>Moyenne de la criticité</c:v>
                </c:pt>
              </c:strCache>
            </c:strRef>
          </c:cat>
          <c:val>
            <c:numRef>
              <c:f>'VII. Analyse des risques'!$C$244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E38-4AFA-9CCE-F35F8F0A2F6A}"/>
            </c:ext>
          </c:extLst>
        </c:ser>
        <c:ser>
          <c:idx val="6"/>
          <c:order val="6"/>
          <c:tx>
            <c:strRef>
              <c:f>'VII. Analyse des risques'!$B$245</c:f>
              <c:strCache>
                <c:ptCount val="1"/>
                <c:pt idx="0">
                  <c:v>Risques Technique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'VII. Analyse des risques'!$C$238</c:f>
              <c:strCache>
                <c:ptCount val="1"/>
                <c:pt idx="0">
                  <c:v>Moyenne de la criticité</c:v>
                </c:pt>
              </c:strCache>
            </c:strRef>
          </c:cat>
          <c:val>
            <c:numRef>
              <c:f>'VII. Analyse des risques'!$C$245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38-4AFA-9CCE-F35F8F0A2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9868448"/>
        <c:axId val="769865632"/>
      </c:barChart>
      <c:catAx>
        <c:axId val="7698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69865632"/>
        <c:crosses val="autoZero"/>
        <c:auto val="1"/>
        <c:lblAlgn val="ctr"/>
        <c:lblOffset val="100"/>
        <c:noMultiLvlLbl val="0"/>
      </c:catAx>
      <c:valAx>
        <c:axId val="76986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6986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/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/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/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/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/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/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/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/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/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/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 custLinFactNeighborX="0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/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 custLinFactNeighborX="0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 custLinFactNeighborX="0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 custLinFactNeighborX="0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 custLinFactNeighborX="0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 custLinFactNeighborX="0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 custLinFactNeighborX="0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/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/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/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 custLinFactNeighborX="0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 custLinFactNeighborX="0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C6AEB49-9C3E-4143-A56C-3BE6A42B82F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FF2B97-35B2-4061-8CF2-F0CABB083AA9}">
      <dgm:prSet custT="1"/>
      <dgm:spPr/>
      <dgm:t>
        <a:bodyPr/>
        <a:lstStyle/>
        <a:p>
          <a:r>
            <a:rPr lang="fr-FR" sz="1600" b="1" dirty="0"/>
            <a:t>Le modèle repose sur un réseau neuronal convolutif (CNN), </a:t>
          </a:r>
          <a:r>
            <a:rPr lang="fr-FR" sz="1600" dirty="0"/>
            <a:t>un type d'algorithme d'apprentissage automatique particulièrement adapté à la reconnaissance d'images.</a:t>
          </a:r>
          <a:endParaRPr lang="en-US" sz="1600" dirty="0"/>
        </a:p>
      </dgm:t>
    </dgm:pt>
    <dgm:pt modelId="{FD6140AD-AABE-48D2-BD34-A2BB6E564BCB}" type="parTrans" cxnId="{C310E7E9-F70E-4A10-A7DA-77DD6A1F26B8}">
      <dgm:prSet/>
      <dgm:spPr/>
      <dgm:t>
        <a:bodyPr/>
        <a:lstStyle/>
        <a:p>
          <a:endParaRPr lang="en-US"/>
        </a:p>
      </dgm:t>
    </dgm:pt>
    <dgm:pt modelId="{89A68CA5-8957-4CC4-82DA-219E11561726}" type="sibTrans" cxnId="{C310E7E9-F70E-4A10-A7DA-77DD6A1F26B8}">
      <dgm:prSet/>
      <dgm:spPr/>
      <dgm:t>
        <a:bodyPr/>
        <a:lstStyle/>
        <a:p>
          <a:endParaRPr lang="en-US"/>
        </a:p>
      </dgm:t>
    </dgm:pt>
    <dgm:pt modelId="{F5256A36-9D0E-4430-B18C-EBD258FAA7C3}">
      <dgm:prSet custT="1"/>
      <dgm:spPr/>
      <dgm:t>
        <a:bodyPr/>
        <a:lstStyle/>
        <a:p>
          <a:r>
            <a:rPr lang="fr-FR" sz="1600" dirty="0"/>
            <a:t>Le CNN est entraîné sur un vaste ensemble de données d'images de vêtements, en apprenant </a:t>
          </a:r>
          <a:r>
            <a:rPr lang="fr-FR" sz="1600" b="1" dirty="0"/>
            <a:t>à identifier les styles, les couleurs, les motifs et les textures.</a:t>
          </a:r>
          <a:endParaRPr lang="en-US" sz="1600" dirty="0"/>
        </a:p>
      </dgm:t>
    </dgm:pt>
    <dgm:pt modelId="{44BC629D-ED08-4961-9B78-D4560D5A4D5F}" type="parTrans" cxnId="{5412BDF7-C76A-4A9B-B1A3-EA04B503BE6A}">
      <dgm:prSet/>
      <dgm:spPr/>
      <dgm:t>
        <a:bodyPr/>
        <a:lstStyle/>
        <a:p>
          <a:endParaRPr lang="en-US"/>
        </a:p>
      </dgm:t>
    </dgm:pt>
    <dgm:pt modelId="{93B011C8-094E-42D5-833A-7569CF3EC83F}" type="sibTrans" cxnId="{5412BDF7-C76A-4A9B-B1A3-EA04B503BE6A}">
      <dgm:prSet/>
      <dgm:spPr/>
      <dgm:t>
        <a:bodyPr/>
        <a:lstStyle/>
        <a:p>
          <a:endParaRPr lang="en-US"/>
        </a:p>
      </dgm:t>
    </dgm:pt>
    <dgm:pt modelId="{CC8F1B10-B5F7-4D66-9AC0-13DA9CF56098}">
      <dgm:prSet custT="1"/>
      <dgm:spPr/>
      <dgm:t>
        <a:bodyPr/>
        <a:lstStyle/>
        <a:p>
          <a:r>
            <a:rPr lang="fr-FR" sz="1400" dirty="0"/>
            <a:t>Pour chaque image téléchargée par un utilisateur, le modèle extrait des caractéristiques visuelles et les compare aux données d'entraînement </a:t>
          </a:r>
          <a:r>
            <a:rPr lang="fr-FR" sz="1400" b="1" dirty="0"/>
            <a:t>afin de générer des recommandations vestimentaires similaires.</a:t>
          </a:r>
          <a:endParaRPr lang="en-US" sz="1400" dirty="0"/>
        </a:p>
      </dgm:t>
    </dgm:pt>
    <dgm:pt modelId="{20A12C85-7FB7-4E4D-965F-B1F09F239BA4}" type="parTrans" cxnId="{971B82A3-3BBA-4BC3-835A-26F69F031EB2}">
      <dgm:prSet/>
      <dgm:spPr/>
      <dgm:t>
        <a:bodyPr/>
        <a:lstStyle/>
        <a:p>
          <a:endParaRPr lang="en-US"/>
        </a:p>
      </dgm:t>
    </dgm:pt>
    <dgm:pt modelId="{A21AA736-0E6E-439E-917A-59443F889A97}" type="sibTrans" cxnId="{971B82A3-3BBA-4BC3-835A-26F69F031EB2}">
      <dgm:prSet/>
      <dgm:spPr/>
      <dgm:t>
        <a:bodyPr/>
        <a:lstStyle/>
        <a:p>
          <a:endParaRPr lang="en-US"/>
        </a:p>
      </dgm:t>
    </dgm:pt>
    <dgm:pt modelId="{18B674BA-608D-4454-B01B-E23CEEA62FE9}" type="pres">
      <dgm:prSet presAssocID="{8C6AEB49-9C3E-4143-A56C-3BE6A42B82FD}" presName="root" presStyleCnt="0">
        <dgm:presLayoutVars>
          <dgm:dir/>
          <dgm:resizeHandles val="exact"/>
        </dgm:presLayoutVars>
      </dgm:prSet>
      <dgm:spPr/>
    </dgm:pt>
    <dgm:pt modelId="{D5359A5F-AB23-4A62-A2DC-3988766EAC45}" type="pres">
      <dgm:prSet presAssocID="{1FFF2B97-35B2-4061-8CF2-F0CABB083AA9}" presName="compNode" presStyleCnt="0"/>
      <dgm:spPr/>
    </dgm:pt>
    <dgm:pt modelId="{C27466BE-A248-471F-969D-A57BEE1556E3}" type="pres">
      <dgm:prSet presAssocID="{1FFF2B97-35B2-4061-8CF2-F0CABB083A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veau"/>
        </a:ext>
      </dgm:extLst>
    </dgm:pt>
    <dgm:pt modelId="{F1D3C8CD-0CF1-4141-BF82-EB4EAC0AE611}" type="pres">
      <dgm:prSet presAssocID="{1FFF2B97-35B2-4061-8CF2-F0CABB083AA9}" presName="spaceRect" presStyleCnt="0"/>
      <dgm:spPr/>
    </dgm:pt>
    <dgm:pt modelId="{092971B8-8501-46A1-A2FC-47F4A9F934E8}" type="pres">
      <dgm:prSet presAssocID="{1FFF2B97-35B2-4061-8CF2-F0CABB083AA9}" presName="textRect" presStyleLbl="revTx" presStyleIdx="0" presStyleCnt="3">
        <dgm:presLayoutVars>
          <dgm:chMax val="1"/>
          <dgm:chPref val="1"/>
        </dgm:presLayoutVars>
      </dgm:prSet>
      <dgm:spPr/>
    </dgm:pt>
    <dgm:pt modelId="{6436899B-80AD-4E25-9431-CBEDC1193B64}" type="pres">
      <dgm:prSet presAssocID="{89A68CA5-8957-4CC4-82DA-219E11561726}" presName="sibTrans" presStyleCnt="0"/>
      <dgm:spPr/>
    </dgm:pt>
    <dgm:pt modelId="{E38A44D7-AC39-410E-86D4-F9DF0090725E}" type="pres">
      <dgm:prSet presAssocID="{F5256A36-9D0E-4430-B18C-EBD258FAA7C3}" presName="compNode" presStyleCnt="0"/>
      <dgm:spPr/>
    </dgm:pt>
    <dgm:pt modelId="{FA7AE01A-9183-4576-9B4E-2F5A3D3AE433}" type="pres">
      <dgm:prSet presAssocID="{F5256A36-9D0E-4430-B18C-EBD258FAA7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ntre"/>
        </a:ext>
      </dgm:extLst>
    </dgm:pt>
    <dgm:pt modelId="{088B0E8E-9E9F-4555-8264-87D5F7C89D4A}" type="pres">
      <dgm:prSet presAssocID="{F5256A36-9D0E-4430-B18C-EBD258FAA7C3}" presName="spaceRect" presStyleCnt="0"/>
      <dgm:spPr/>
    </dgm:pt>
    <dgm:pt modelId="{860B3A0E-686C-416C-87ED-C0A306F9AF51}" type="pres">
      <dgm:prSet presAssocID="{F5256A36-9D0E-4430-B18C-EBD258FAA7C3}" presName="textRect" presStyleLbl="revTx" presStyleIdx="1" presStyleCnt="3">
        <dgm:presLayoutVars>
          <dgm:chMax val="1"/>
          <dgm:chPref val="1"/>
        </dgm:presLayoutVars>
      </dgm:prSet>
      <dgm:spPr/>
    </dgm:pt>
    <dgm:pt modelId="{EB0167B0-DA2E-4B17-833E-236AB6CEB3E4}" type="pres">
      <dgm:prSet presAssocID="{93B011C8-094E-42D5-833A-7569CF3EC83F}" presName="sibTrans" presStyleCnt="0"/>
      <dgm:spPr/>
    </dgm:pt>
    <dgm:pt modelId="{1FA93F68-D3D2-4912-8580-EFFBB04909D5}" type="pres">
      <dgm:prSet presAssocID="{CC8F1B10-B5F7-4D66-9AC0-13DA9CF56098}" presName="compNode" presStyleCnt="0"/>
      <dgm:spPr/>
    </dgm:pt>
    <dgm:pt modelId="{8B43D224-4434-41D5-B310-ABB65D1333A5}" type="pres">
      <dgm:prSet presAssocID="{CC8F1B10-B5F7-4D66-9AC0-13DA9CF560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81B35939-4D2F-40CC-B60B-F820F35918C4}" type="pres">
      <dgm:prSet presAssocID="{CC8F1B10-B5F7-4D66-9AC0-13DA9CF56098}" presName="spaceRect" presStyleCnt="0"/>
      <dgm:spPr/>
    </dgm:pt>
    <dgm:pt modelId="{5B3C83C3-D842-42C1-826E-FF30AA9A6635}" type="pres">
      <dgm:prSet presAssocID="{CC8F1B10-B5F7-4D66-9AC0-13DA9CF560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5BE376-1B33-49D7-B04C-E4B5BD8CDA28}" type="presOf" srcId="{1FFF2B97-35B2-4061-8CF2-F0CABB083AA9}" destId="{092971B8-8501-46A1-A2FC-47F4A9F934E8}" srcOrd="0" destOrd="0" presId="urn:microsoft.com/office/officeart/2018/2/layout/IconLabelList"/>
    <dgm:cxn modelId="{7EEE4C59-5DB2-4CE6-9D0B-21B63F12DEE4}" type="presOf" srcId="{F5256A36-9D0E-4430-B18C-EBD258FAA7C3}" destId="{860B3A0E-686C-416C-87ED-C0A306F9AF51}" srcOrd="0" destOrd="0" presId="urn:microsoft.com/office/officeart/2018/2/layout/IconLabelList"/>
    <dgm:cxn modelId="{971B82A3-3BBA-4BC3-835A-26F69F031EB2}" srcId="{8C6AEB49-9C3E-4143-A56C-3BE6A42B82FD}" destId="{CC8F1B10-B5F7-4D66-9AC0-13DA9CF56098}" srcOrd="2" destOrd="0" parTransId="{20A12C85-7FB7-4E4D-965F-B1F09F239BA4}" sibTransId="{A21AA736-0E6E-439E-917A-59443F889A97}"/>
    <dgm:cxn modelId="{610996AF-5945-46AF-8A47-5B2BF4D01AE5}" type="presOf" srcId="{CC8F1B10-B5F7-4D66-9AC0-13DA9CF56098}" destId="{5B3C83C3-D842-42C1-826E-FF30AA9A6635}" srcOrd="0" destOrd="0" presId="urn:microsoft.com/office/officeart/2018/2/layout/IconLabelList"/>
    <dgm:cxn modelId="{C310E7E9-F70E-4A10-A7DA-77DD6A1F26B8}" srcId="{8C6AEB49-9C3E-4143-A56C-3BE6A42B82FD}" destId="{1FFF2B97-35B2-4061-8CF2-F0CABB083AA9}" srcOrd="0" destOrd="0" parTransId="{FD6140AD-AABE-48D2-BD34-A2BB6E564BCB}" sibTransId="{89A68CA5-8957-4CC4-82DA-219E11561726}"/>
    <dgm:cxn modelId="{5412BDF7-C76A-4A9B-B1A3-EA04B503BE6A}" srcId="{8C6AEB49-9C3E-4143-A56C-3BE6A42B82FD}" destId="{F5256A36-9D0E-4430-B18C-EBD258FAA7C3}" srcOrd="1" destOrd="0" parTransId="{44BC629D-ED08-4961-9B78-D4560D5A4D5F}" sibTransId="{93B011C8-094E-42D5-833A-7569CF3EC83F}"/>
    <dgm:cxn modelId="{F6B31CFE-8249-453F-9D1A-E286D08A9B48}" type="presOf" srcId="{8C6AEB49-9C3E-4143-A56C-3BE6A42B82FD}" destId="{18B674BA-608D-4454-B01B-E23CEEA62FE9}" srcOrd="0" destOrd="0" presId="urn:microsoft.com/office/officeart/2018/2/layout/IconLabelList"/>
    <dgm:cxn modelId="{37C2FF49-A9CC-4BEC-ABED-ABA997CC7DED}" type="presParOf" srcId="{18B674BA-608D-4454-B01B-E23CEEA62FE9}" destId="{D5359A5F-AB23-4A62-A2DC-3988766EAC45}" srcOrd="0" destOrd="0" presId="urn:microsoft.com/office/officeart/2018/2/layout/IconLabelList"/>
    <dgm:cxn modelId="{7AF38C7F-8510-492E-8AD6-D596943A0D3C}" type="presParOf" srcId="{D5359A5F-AB23-4A62-A2DC-3988766EAC45}" destId="{C27466BE-A248-471F-969D-A57BEE1556E3}" srcOrd="0" destOrd="0" presId="urn:microsoft.com/office/officeart/2018/2/layout/IconLabelList"/>
    <dgm:cxn modelId="{4EA6B482-19E1-48C4-ABCB-E541E2CF1184}" type="presParOf" srcId="{D5359A5F-AB23-4A62-A2DC-3988766EAC45}" destId="{F1D3C8CD-0CF1-4141-BF82-EB4EAC0AE611}" srcOrd="1" destOrd="0" presId="urn:microsoft.com/office/officeart/2018/2/layout/IconLabelList"/>
    <dgm:cxn modelId="{F15E6B82-533F-495D-A961-E2169A9F8F15}" type="presParOf" srcId="{D5359A5F-AB23-4A62-A2DC-3988766EAC45}" destId="{092971B8-8501-46A1-A2FC-47F4A9F934E8}" srcOrd="2" destOrd="0" presId="urn:microsoft.com/office/officeart/2018/2/layout/IconLabelList"/>
    <dgm:cxn modelId="{6393F77B-07C2-451D-98FD-534FDAA594C4}" type="presParOf" srcId="{18B674BA-608D-4454-B01B-E23CEEA62FE9}" destId="{6436899B-80AD-4E25-9431-CBEDC1193B64}" srcOrd="1" destOrd="0" presId="urn:microsoft.com/office/officeart/2018/2/layout/IconLabelList"/>
    <dgm:cxn modelId="{1A63C71F-3C81-4571-81E6-2697A3969B9B}" type="presParOf" srcId="{18B674BA-608D-4454-B01B-E23CEEA62FE9}" destId="{E38A44D7-AC39-410E-86D4-F9DF0090725E}" srcOrd="2" destOrd="0" presId="urn:microsoft.com/office/officeart/2018/2/layout/IconLabelList"/>
    <dgm:cxn modelId="{7D341893-EF93-42A0-9F8C-380A9795381F}" type="presParOf" srcId="{E38A44D7-AC39-410E-86D4-F9DF0090725E}" destId="{FA7AE01A-9183-4576-9B4E-2F5A3D3AE433}" srcOrd="0" destOrd="0" presId="urn:microsoft.com/office/officeart/2018/2/layout/IconLabelList"/>
    <dgm:cxn modelId="{4DD5029B-968B-4A91-BA42-CA7C8BC80509}" type="presParOf" srcId="{E38A44D7-AC39-410E-86D4-F9DF0090725E}" destId="{088B0E8E-9E9F-4555-8264-87D5F7C89D4A}" srcOrd="1" destOrd="0" presId="urn:microsoft.com/office/officeart/2018/2/layout/IconLabelList"/>
    <dgm:cxn modelId="{CBE466AC-7D09-4861-8F65-8C42D1C043F2}" type="presParOf" srcId="{E38A44D7-AC39-410E-86D4-F9DF0090725E}" destId="{860B3A0E-686C-416C-87ED-C0A306F9AF51}" srcOrd="2" destOrd="0" presId="urn:microsoft.com/office/officeart/2018/2/layout/IconLabelList"/>
    <dgm:cxn modelId="{AAB62741-2A68-437D-AA3B-54823B251170}" type="presParOf" srcId="{18B674BA-608D-4454-B01B-E23CEEA62FE9}" destId="{EB0167B0-DA2E-4B17-833E-236AB6CEB3E4}" srcOrd="3" destOrd="0" presId="urn:microsoft.com/office/officeart/2018/2/layout/IconLabelList"/>
    <dgm:cxn modelId="{01BAE1EF-89D5-4B52-A336-FE348B21E8A3}" type="presParOf" srcId="{18B674BA-608D-4454-B01B-E23CEEA62FE9}" destId="{1FA93F68-D3D2-4912-8580-EFFBB04909D5}" srcOrd="4" destOrd="0" presId="urn:microsoft.com/office/officeart/2018/2/layout/IconLabelList"/>
    <dgm:cxn modelId="{3CF763D1-C899-46A6-BC23-AFD44CC9E7AF}" type="presParOf" srcId="{1FA93F68-D3D2-4912-8580-EFFBB04909D5}" destId="{8B43D224-4434-41D5-B310-ABB65D1333A5}" srcOrd="0" destOrd="0" presId="urn:microsoft.com/office/officeart/2018/2/layout/IconLabelList"/>
    <dgm:cxn modelId="{CEC48389-9A30-4317-B347-163B6F0A8489}" type="presParOf" srcId="{1FA93F68-D3D2-4912-8580-EFFBB04909D5}" destId="{81B35939-4D2F-40CC-B60B-F820F35918C4}" srcOrd="1" destOrd="0" presId="urn:microsoft.com/office/officeart/2018/2/layout/IconLabelList"/>
    <dgm:cxn modelId="{2D2E961E-40F1-4E4D-947B-651156DBBB29}" type="presParOf" srcId="{1FA93F68-D3D2-4912-8580-EFFBB04909D5}" destId="{5B3C83C3-D842-42C1-826E-FF30AA9A66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62E25B0-A346-42F5-9084-435841A4CB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2C90475-533F-42F1-B8C7-92F1AE7235E2}">
      <dgm:prSet phldrT="[Texte]"/>
      <dgm:spPr/>
      <dgm:t>
        <a:bodyPr/>
        <a:lstStyle/>
        <a:p>
          <a:r>
            <a:rPr lang="fr-FR" b="1" dirty="0">
              <a:latin typeface="Georgia" panose="02040502050405020303" pitchFamily="18" charset="0"/>
            </a:rPr>
            <a:t>I. Création d’un compte</a:t>
          </a:r>
        </a:p>
      </dgm:t>
    </dgm:pt>
    <dgm:pt modelId="{46D50D77-3DE1-435F-A73D-1DB4B663BE92}" type="parTrans" cxnId="{9F877A72-0156-4413-A4A3-4924F8A651DF}">
      <dgm:prSet/>
      <dgm:spPr/>
      <dgm:t>
        <a:bodyPr/>
        <a:lstStyle/>
        <a:p>
          <a:endParaRPr lang="fr-FR">
            <a:latin typeface="Georgia" panose="02040502050405020303" pitchFamily="18" charset="0"/>
          </a:endParaRPr>
        </a:p>
      </dgm:t>
    </dgm:pt>
    <dgm:pt modelId="{EF9A0225-FFB5-4BAB-B419-8947AFDD37BB}" type="sibTrans" cxnId="{9F877A72-0156-4413-A4A3-4924F8A651DF}">
      <dgm:prSet/>
      <dgm:spPr/>
      <dgm:t>
        <a:bodyPr/>
        <a:lstStyle/>
        <a:p>
          <a:endParaRPr lang="fr-FR">
            <a:latin typeface="Georgia" panose="02040502050405020303" pitchFamily="18" charset="0"/>
          </a:endParaRPr>
        </a:p>
      </dgm:t>
    </dgm:pt>
    <dgm:pt modelId="{944DD5F8-ADC3-44E6-BC73-9E5424BB1FA6}">
      <dgm:prSet/>
      <dgm:spPr/>
      <dgm:t>
        <a:bodyPr/>
        <a:lstStyle/>
        <a:p>
          <a:r>
            <a:rPr lang="fr-FR" b="1" dirty="0">
              <a:latin typeface="Georgia" panose="02040502050405020303" pitchFamily="18" charset="0"/>
            </a:rPr>
            <a:t>IV. Retour Utilisateur</a:t>
          </a:r>
        </a:p>
      </dgm:t>
    </dgm:pt>
    <dgm:pt modelId="{C9EB2228-1084-4457-B999-96D94526226F}" type="parTrans" cxnId="{920E610D-030D-4734-A98F-1B8046D9FC41}">
      <dgm:prSet/>
      <dgm:spPr/>
      <dgm:t>
        <a:bodyPr/>
        <a:lstStyle/>
        <a:p>
          <a:endParaRPr lang="fr-FR">
            <a:latin typeface="Georgia" panose="02040502050405020303" pitchFamily="18" charset="0"/>
          </a:endParaRPr>
        </a:p>
      </dgm:t>
    </dgm:pt>
    <dgm:pt modelId="{85CFD660-2979-4D66-BBFB-21BE52BA5811}" type="sibTrans" cxnId="{920E610D-030D-4734-A98F-1B8046D9FC41}">
      <dgm:prSet/>
      <dgm:spPr/>
      <dgm:t>
        <a:bodyPr/>
        <a:lstStyle/>
        <a:p>
          <a:endParaRPr lang="fr-FR">
            <a:latin typeface="Georgia" panose="02040502050405020303" pitchFamily="18" charset="0"/>
          </a:endParaRPr>
        </a:p>
      </dgm:t>
    </dgm:pt>
    <dgm:pt modelId="{239E6CFD-0D39-4B8D-AC77-64A5C10150E6}">
      <dgm:prSet/>
      <dgm:spPr/>
      <dgm:t>
        <a:bodyPr/>
        <a:lstStyle/>
        <a:p>
          <a:r>
            <a:rPr lang="fr-FR" b="1" dirty="0">
              <a:latin typeface="Georgia" panose="02040502050405020303" pitchFamily="18" charset="0"/>
            </a:rPr>
            <a:t>V. Processus d’achat</a:t>
          </a:r>
        </a:p>
      </dgm:t>
    </dgm:pt>
    <dgm:pt modelId="{DB8F49A8-CBA6-4F16-AC20-2D844E8AF1D5}" type="parTrans" cxnId="{5993B9CA-6268-4D31-98C5-E36D474E9CA7}">
      <dgm:prSet/>
      <dgm:spPr/>
      <dgm:t>
        <a:bodyPr/>
        <a:lstStyle/>
        <a:p>
          <a:endParaRPr lang="fr-FR">
            <a:latin typeface="Georgia" panose="02040502050405020303" pitchFamily="18" charset="0"/>
          </a:endParaRPr>
        </a:p>
      </dgm:t>
    </dgm:pt>
    <dgm:pt modelId="{DB8EC427-B4A8-4B51-B755-16D3FFD8E657}" type="sibTrans" cxnId="{5993B9CA-6268-4D31-98C5-E36D474E9CA7}">
      <dgm:prSet/>
      <dgm:spPr/>
      <dgm:t>
        <a:bodyPr/>
        <a:lstStyle/>
        <a:p>
          <a:endParaRPr lang="fr-FR">
            <a:latin typeface="Georgia" panose="02040502050405020303" pitchFamily="18" charset="0"/>
          </a:endParaRPr>
        </a:p>
      </dgm:t>
    </dgm:pt>
    <dgm:pt modelId="{61818584-CB25-44C9-82F8-7B224E1993DA}">
      <dgm:prSet/>
      <dgm:spPr/>
      <dgm:t>
        <a:bodyPr/>
        <a:lstStyle/>
        <a:p>
          <a:r>
            <a:rPr lang="fr-FR" b="1" dirty="0">
              <a:latin typeface="Georgia" panose="02040502050405020303" pitchFamily="18" charset="0"/>
            </a:rPr>
            <a:t>VI. Gestion des données personnelles (RGPD)</a:t>
          </a:r>
        </a:p>
      </dgm:t>
    </dgm:pt>
    <dgm:pt modelId="{5DABA392-16C9-4E79-B602-CCF095D8255A}" type="parTrans" cxnId="{7360CAB2-4AAC-41CD-8AF1-C1C4466242EF}">
      <dgm:prSet/>
      <dgm:spPr/>
      <dgm:t>
        <a:bodyPr/>
        <a:lstStyle/>
        <a:p>
          <a:endParaRPr lang="fr-FR">
            <a:latin typeface="Georgia" panose="02040502050405020303" pitchFamily="18" charset="0"/>
          </a:endParaRPr>
        </a:p>
      </dgm:t>
    </dgm:pt>
    <dgm:pt modelId="{954F500E-0FE6-4834-A5E7-94D20DA9746D}" type="sibTrans" cxnId="{7360CAB2-4AAC-41CD-8AF1-C1C4466242EF}">
      <dgm:prSet/>
      <dgm:spPr/>
      <dgm:t>
        <a:bodyPr/>
        <a:lstStyle/>
        <a:p>
          <a:endParaRPr lang="fr-FR">
            <a:latin typeface="Georgia" panose="02040502050405020303" pitchFamily="18" charset="0"/>
          </a:endParaRPr>
        </a:p>
      </dgm:t>
    </dgm:pt>
    <dgm:pt modelId="{97D5980F-51D5-428A-B383-5491E33858A7}" type="asst">
      <dgm:prSet phldrT="[Texte]"/>
      <dgm:spPr/>
      <dgm:t>
        <a:bodyPr/>
        <a:lstStyle/>
        <a:p>
          <a:r>
            <a:rPr lang="fr-FR" dirty="0">
              <a:latin typeface="Georgia" panose="02040502050405020303" pitchFamily="18" charset="0"/>
            </a:rPr>
            <a:t>III. </a:t>
          </a:r>
          <a:r>
            <a:rPr lang="fr-FR" b="1" i="0" u="none" dirty="0">
              <a:latin typeface="Georgia" panose="02040502050405020303" pitchFamily="18" charset="0"/>
            </a:rPr>
            <a:t>Outil de recommandation basé sur mes préférences de style ou les tendances du moment.</a:t>
          </a:r>
          <a:endParaRPr lang="fr-FR" dirty="0">
            <a:latin typeface="Georgia" panose="02040502050405020303" pitchFamily="18" charset="0"/>
          </a:endParaRPr>
        </a:p>
      </dgm:t>
    </dgm:pt>
    <dgm:pt modelId="{0E00A8E2-E6A8-4C94-82B5-1814278A2552}" type="parTrans" cxnId="{B2991712-A6BA-443C-AF44-8697430A896C}">
      <dgm:prSet/>
      <dgm:spPr/>
      <dgm:t>
        <a:bodyPr/>
        <a:lstStyle/>
        <a:p>
          <a:endParaRPr lang="fr-FR">
            <a:latin typeface="Georgia" panose="02040502050405020303" pitchFamily="18" charset="0"/>
          </a:endParaRPr>
        </a:p>
      </dgm:t>
    </dgm:pt>
    <dgm:pt modelId="{2110AD54-B1C8-42B5-A189-427666D61ED0}" type="sibTrans" cxnId="{B2991712-A6BA-443C-AF44-8697430A896C}">
      <dgm:prSet/>
      <dgm:spPr/>
      <dgm:t>
        <a:bodyPr/>
        <a:lstStyle/>
        <a:p>
          <a:endParaRPr lang="fr-FR">
            <a:latin typeface="Georgia" panose="02040502050405020303" pitchFamily="18" charset="0"/>
          </a:endParaRPr>
        </a:p>
      </dgm:t>
    </dgm:pt>
    <dgm:pt modelId="{CF9CA124-BC14-4EDD-B202-E1B4D310CC2F}" type="asst">
      <dgm:prSet phldrT="[Texte]"/>
      <dgm:spPr/>
      <dgm:t>
        <a:bodyPr/>
        <a:lstStyle/>
        <a:p>
          <a:r>
            <a:rPr lang="fr-FR" b="1" dirty="0">
              <a:latin typeface="Georgia" panose="02040502050405020303" pitchFamily="18" charset="0"/>
            </a:rPr>
            <a:t>II. Outil de recommandation de vêtements basé sur les </a:t>
          </a:r>
          <a:r>
            <a:rPr lang="fr-FR" b="1" dirty="0" err="1">
              <a:latin typeface="Georgia" panose="02040502050405020303" pitchFamily="18" charset="0"/>
            </a:rPr>
            <a:t>vétements</a:t>
          </a:r>
          <a:r>
            <a:rPr lang="fr-FR" b="1" dirty="0">
              <a:latin typeface="Georgia" panose="02040502050405020303" pitchFamily="18" charset="0"/>
            </a:rPr>
            <a:t> que je possède déjà</a:t>
          </a:r>
        </a:p>
      </dgm:t>
    </dgm:pt>
    <dgm:pt modelId="{891A02DD-7B7F-4751-ACD1-A6CE623881D5}" type="sibTrans" cxnId="{5BCD202E-EEC9-4F5D-B99F-236BC1711905}">
      <dgm:prSet/>
      <dgm:spPr/>
      <dgm:t>
        <a:bodyPr/>
        <a:lstStyle/>
        <a:p>
          <a:endParaRPr lang="fr-FR">
            <a:latin typeface="Georgia" panose="02040502050405020303" pitchFamily="18" charset="0"/>
          </a:endParaRPr>
        </a:p>
      </dgm:t>
    </dgm:pt>
    <dgm:pt modelId="{6943E3E9-E9EC-46D8-960B-9A454A124053}" type="parTrans" cxnId="{5BCD202E-EEC9-4F5D-B99F-236BC1711905}">
      <dgm:prSet/>
      <dgm:spPr/>
      <dgm:t>
        <a:bodyPr/>
        <a:lstStyle/>
        <a:p>
          <a:endParaRPr lang="fr-FR">
            <a:latin typeface="Georgia" panose="02040502050405020303" pitchFamily="18" charset="0"/>
          </a:endParaRPr>
        </a:p>
      </dgm:t>
    </dgm:pt>
    <dgm:pt modelId="{69D12C37-6D71-4AAD-9C22-AD3F709E21EB}" type="pres">
      <dgm:prSet presAssocID="{662E25B0-A346-42F5-9084-435841A4CB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F3B417-3D2A-4E80-8F6E-0BCE6ECF53EB}" type="pres">
      <dgm:prSet presAssocID="{62C90475-533F-42F1-B8C7-92F1AE7235E2}" presName="hierRoot1" presStyleCnt="0">
        <dgm:presLayoutVars>
          <dgm:hierBranch val="init"/>
        </dgm:presLayoutVars>
      </dgm:prSet>
      <dgm:spPr/>
    </dgm:pt>
    <dgm:pt modelId="{5FEFE50F-3131-4B7B-9307-7C513A28D08C}" type="pres">
      <dgm:prSet presAssocID="{62C90475-533F-42F1-B8C7-92F1AE7235E2}" presName="rootComposite1" presStyleCnt="0"/>
      <dgm:spPr/>
    </dgm:pt>
    <dgm:pt modelId="{E13F3BE0-65C4-4510-9983-DD203568A962}" type="pres">
      <dgm:prSet presAssocID="{62C90475-533F-42F1-B8C7-92F1AE7235E2}" presName="rootText1" presStyleLbl="node0" presStyleIdx="0" presStyleCnt="1">
        <dgm:presLayoutVars>
          <dgm:chPref val="3"/>
        </dgm:presLayoutVars>
      </dgm:prSet>
      <dgm:spPr/>
    </dgm:pt>
    <dgm:pt modelId="{21E56692-53E7-43D8-A88B-96CD90530062}" type="pres">
      <dgm:prSet presAssocID="{62C90475-533F-42F1-B8C7-92F1AE7235E2}" presName="rootConnector1" presStyleLbl="node1" presStyleIdx="0" presStyleCnt="0"/>
      <dgm:spPr/>
    </dgm:pt>
    <dgm:pt modelId="{1AA3B5D7-DAA7-4B59-B470-A0E93DB0678B}" type="pres">
      <dgm:prSet presAssocID="{62C90475-533F-42F1-B8C7-92F1AE7235E2}" presName="hierChild2" presStyleCnt="0"/>
      <dgm:spPr/>
    </dgm:pt>
    <dgm:pt modelId="{54BDBBDD-DABE-4F4F-83D2-43DD2D731E48}" type="pres">
      <dgm:prSet presAssocID="{C9EB2228-1084-4457-B999-96D94526226F}" presName="Name37" presStyleLbl="parChTrans1D2" presStyleIdx="0" presStyleCnt="4"/>
      <dgm:spPr/>
    </dgm:pt>
    <dgm:pt modelId="{7F849817-1C47-4F3F-B7E7-80CD57DC6AAB}" type="pres">
      <dgm:prSet presAssocID="{944DD5F8-ADC3-44E6-BC73-9E5424BB1FA6}" presName="hierRoot2" presStyleCnt="0">
        <dgm:presLayoutVars>
          <dgm:hierBranch val="init"/>
        </dgm:presLayoutVars>
      </dgm:prSet>
      <dgm:spPr/>
    </dgm:pt>
    <dgm:pt modelId="{FC5AD341-D7C9-4CAF-8EF5-7F9EABFB0E93}" type="pres">
      <dgm:prSet presAssocID="{944DD5F8-ADC3-44E6-BC73-9E5424BB1FA6}" presName="rootComposite" presStyleCnt="0"/>
      <dgm:spPr/>
    </dgm:pt>
    <dgm:pt modelId="{B2F0F069-39F8-4A91-B37C-E24F0B764A75}" type="pres">
      <dgm:prSet presAssocID="{944DD5F8-ADC3-44E6-BC73-9E5424BB1FA6}" presName="rootText" presStyleLbl="node2" presStyleIdx="0" presStyleCnt="2">
        <dgm:presLayoutVars>
          <dgm:chPref val="3"/>
        </dgm:presLayoutVars>
      </dgm:prSet>
      <dgm:spPr/>
    </dgm:pt>
    <dgm:pt modelId="{ADB288D8-8E00-4455-8E89-1DDD387F4E7E}" type="pres">
      <dgm:prSet presAssocID="{944DD5F8-ADC3-44E6-BC73-9E5424BB1FA6}" presName="rootConnector" presStyleLbl="node2" presStyleIdx="0" presStyleCnt="2"/>
      <dgm:spPr/>
    </dgm:pt>
    <dgm:pt modelId="{07BC6B54-972C-4B64-866D-E333B95B8830}" type="pres">
      <dgm:prSet presAssocID="{944DD5F8-ADC3-44E6-BC73-9E5424BB1FA6}" presName="hierChild4" presStyleCnt="0"/>
      <dgm:spPr/>
    </dgm:pt>
    <dgm:pt modelId="{046ED065-99E5-4972-A109-ADBB4BA0C011}" type="pres">
      <dgm:prSet presAssocID="{DB8F49A8-CBA6-4F16-AC20-2D844E8AF1D5}" presName="Name37" presStyleLbl="parChTrans1D3" presStyleIdx="0" presStyleCnt="1"/>
      <dgm:spPr/>
    </dgm:pt>
    <dgm:pt modelId="{FAAB549B-7CEE-4ADD-BDDB-5222D1C9D28B}" type="pres">
      <dgm:prSet presAssocID="{239E6CFD-0D39-4B8D-AC77-64A5C10150E6}" presName="hierRoot2" presStyleCnt="0">
        <dgm:presLayoutVars>
          <dgm:hierBranch val="init"/>
        </dgm:presLayoutVars>
      </dgm:prSet>
      <dgm:spPr/>
    </dgm:pt>
    <dgm:pt modelId="{34BC7CB9-9107-47BA-81B7-05C6332A7295}" type="pres">
      <dgm:prSet presAssocID="{239E6CFD-0D39-4B8D-AC77-64A5C10150E6}" presName="rootComposite" presStyleCnt="0"/>
      <dgm:spPr/>
    </dgm:pt>
    <dgm:pt modelId="{7D8D2837-38B3-4CDE-A6FB-211A0D06C3C9}" type="pres">
      <dgm:prSet presAssocID="{239E6CFD-0D39-4B8D-AC77-64A5C10150E6}" presName="rootText" presStyleLbl="node3" presStyleIdx="0" presStyleCnt="1">
        <dgm:presLayoutVars>
          <dgm:chPref val="3"/>
        </dgm:presLayoutVars>
      </dgm:prSet>
      <dgm:spPr/>
    </dgm:pt>
    <dgm:pt modelId="{5DAF6619-0B0C-4D5F-88E9-0AEC0AF0F523}" type="pres">
      <dgm:prSet presAssocID="{239E6CFD-0D39-4B8D-AC77-64A5C10150E6}" presName="rootConnector" presStyleLbl="node3" presStyleIdx="0" presStyleCnt="1"/>
      <dgm:spPr/>
    </dgm:pt>
    <dgm:pt modelId="{27E3C218-B65E-410F-A58D-6AC43259DA92}" type="pres">
      <dgm:prSet presAssocID="{239E6CFD-0D39-4B8D-AC77-64A5C10150E6}" presName="hierChild4" presStyleCnt="0"/>
      <dgm:spPr/>
    </dgm:pt>
    <dgm:pt modelId="{CC591B90-11E2-4274-8631-E47C1AB61C4B}" type="pres">
      <dgm:prSet presAssocID="{239E6CFD-0D39-4B8D-AC77-64A5C10150E6}" presName="hierChild5" presStyleCnt="0"/>
      <dgm:spPr/>
    </dgm:pt>
    <dgm:pt modelId="{63D8E322-EE3F-4D0A-867D-C27B678BE8CC}" type="pres">
      <dgm:prSet presAssocID="{944DD5F8-ADC3-44E6-BC73-9E5424BB1FA6}" presName="hierChild5" presStyleCnt="0"/>
      <dgm:spPr/>
    </dgm:pt>
    <dgm:pt modelId="{8C4E635F-8A08-429C-B9C3-2E19467DA061}" type="pres">
      <dgm:prSet presAssocID="{5DABA392-16C9-4E79-B602-CCF095D8255A}" presName="Name37" presStyleLbl="parChTrans1D2" presStyleIdx="1" presStyleCnt="4"/>
      <dgm:spPr/>
    </dgm:pt>
    <dgm:pt modelId="{117CAB08-8838-41A9-B7DB-ED2927542C86}" type="pres">
      <dgm:prSet presAssocID="{61818584-CB25-44C9-82F8-7B224E1993DA}" presName="hierRoot2" presStyleCnt="0">
        <dgm:presLayoutVars>
          <dgm:hierBranch val="init"/>
        </dgm:presLayoutVars>
      </dgm:prSet>
      <dgm:spPr/>
    </dgm:pt>
    <dgm:pt modelId="{99221E1A-20AE-4FAE-AF59-69F0B1CA0B42}" type="pres">
      <dgm:prSet presAssocID="{61818584-CB25-44C9-82F8-7B224E1993DA}" presName="rootComposite" presStyleCnt="0"/>
      <dgm:spPr/>
    </dgm:pt>
    <dgm:pt modelId="{827F002D-49D6-4526-B5A5-52D3010B8721}" type="pres">
      <dgm:prSet presAssocID="{61818584-CB25-44C9-82F8-7B224E1993DA}" presName="rootText" presStyleLbl="node2" presStyleIdx="1" presStyleCnt="2">
        <dgm:presLayoutVars>
          <dgm:chPref val="3"/>
        </dgm:presLayoutVars>
      </dgm:prSet>
      <dgm:spPr/>
    </dgm:pt>
    <dgm:pt modelId="{3C7804A5-1DC2-4E5B-B680-79D227DDF86F}" type="pres">
      <dgm:prSet presAssocID="{61818584-CB25-44C9-82F8-7B224E1993DA}" presName="rootConnector" presStyleLbl="node2" presStyleIdx="1" presStyleCnt="2"/>
      <dgm:spPr/>
    </dgm:pt>
    <dgm:pt modelId="{04C4BE9F-5059-4671-8AC2-C93C9C059D95}" type="pres">
      <dgm:prSet presAssocID="{61818584-CB25-44C9-82F8-7B224E1993DA}" presName="hierChild4" presStyleCnt="0"/>
      <dgm:spPr/>
    </dgm:pt>
    <dgm:pt modelId="{D05EF979-4F1E-4921-80FC-A862BC975571}" type="pres">
      <dgm:prSet presAssocID="{61818584-CB25-44C9-82F8-7B224E1993DA}" presName="hierChild5" presStyleCnt="0"/>
      <dgm:spPr/>
    </dgm:pt>
    <dgm:pt modelId="{20D41068-8B24-4407-A3EC-70C6647BC8A3}" type="pres">
      <dgm:prSet presAssocID="{62C90475-533F-42F1-B8C7-92F1AE7235E2}" presName="hierChild3" presStyleCnt="0"/>
      <dgm:spPr/>
    </dgm:pt>
    <dgm:pt modelId="{C3C79C71-A003-4080-991F-9B201A28ED8E}" type="pres">
      <dgm:prSet presAssocID="{6943E3E9-E9EC-46D8-960B-9A454A124053}" presName="Name111" presStyleLbl="parChTrans1D2" presStyleIdx="2" presStyleCnt="4"/>
      <dgm:spPr/>
    </dgm:pt>
    <dgm:pt modelId="{77EFE8C5-B72A-4548-8117-CCD2E8C4D6E8}" type="pres">
      <dgm:prSet presAssocID="{CF9CA124-BC14-4EDD-B202-E1B4D310CC2F}" presName="hierRoot3" presStyleCnt="0">
        <dgm:presLayoutVars>
          <dgm:hierBranch val="init"/>
        </dgm:presLayoutVars>
      </dgm:prSet>
      <dgm:spPr/>
    </dgm:pt>
    <dgm:pt modelId="{388860EC-A6DB-4A9C-B97B-C9FC46386814}" type="pres">
      <dgm:prSet presAssocID="{CF9CA124-BC14-4EDD-B202-E1B4D310CC2F}" presName="rootComposite3" presStyleCnt="0"/>
      <dgm:spPr/>
    </dgm:pt>
    <dgm:pt modelId="{84E7D0A6-D17C-4AC0-9D31-4E08FC6E1ACD}" type="pres">
      <dgm:prSet presAssocID="{CF9CA124-BC14-4EDD-B202-E1B4D310CC2F}" presName="rootText3" presStyleLbl="asst1" presStyleIdx="0" presStyleCnt="2">
        <dgm:presLayoutVars>
          <dgm:chPref val="3"/>
        </dgm:presLayoutVars>
      </dgm:prSet>
      <dgm:spPr/>
    </dgm:pt>
    <dgm:pt modelId="{6EAFA0A8-FB60-491D-B462-62E8B3346764}" type="pres">
      <dgm:prSet presAssocID="{CF9CA124-BC14-4EDD-B202-E1B4D310CC2F}" presName="rootConnector3" presStyleLbl="asst1" presStyleIdx="0" presStyleCnt="2"/>
      <dgm:spPr/>
    </dgm:pt>
    <dgm:pt modelId="{CFA4A70F-DFA2-4D94-A363-1C74349436B0}" type="pres">
      <dgm:prSet presAssocID="{CF9CA124-BC14-4EDD-B202-E1B4D310CC2F}" presName="hierChild6" presStyleCnt="0"/>
      <dgm:spPr/>
    </dgm:pt>
    <dgm:pt modelId="{38F28277-53FA-4DDC-B955-ACE1D179896D}" type="pres">
      <dgm:prSet presAssocID="{CF9CA124-BC14-4EDD-B202-E1B4D310CC2F}" presName="hierChild7" presStyleCnt="0"/>
      <dgm:spPr/>
    </dgm:pt>
    <dgm:pt modelId="{17016484-411C-4CA3-8E8D-0F4036FD1714}" type="pres">
      <dgm:prSet presAssocID="{0E00A8E2-E6A8-4C94-82B5-1814278A2552}" presName="Name111" presStyleLbl="parChTrans1D2" presStyleIdx="3" presStyleCnt="4"/>
      <dgm:spPr/>
    </dgm:pt>
    <dgm:pt modelId="{CF7949DF-1CEB-4F0F-AA27-46C26A939025}" type="pres">
      <dgm:prSet presAssocID="{97D5980F-51D5-428A-B383-5491E33858A7}" presName="hierRoot3" presStyleCnt="0">
        <dgm:presLayoutVars>
          <dgm:hierBranch val="init"/>
        </dgm:presLayoutVars>
      </dgm:prSet>
      <dgm:spPr/>
    </dgm:pt>
    <dgm:pt modelId="{358227D5-7892-4797-8323-E9E4A2A0DB72}" type="pres">
      <dgm:prSet presAssocID="{97D5980F-51D5-428A-B383-5491E33858A7}" presName="rootComposite3" presStyleCnt="0"/>
      <dgm:spPr/>
    </dgm:pt>
    <dgm:pt modelId="{30DFB1F1-B927-43FB-BD66-64F9B76A79F8}" type="pres">
      <dgm:prSet presAssocID="{97D5980F-51D5-428A-B383-5491E33858A7}" presName="rootText3" presStyleLbl="asst1" presStyleIdx="1" presStyleCnt="2">
        <dgm:presLayoutVars>
          <dgm:chPref val="3"/>
        </dgm:presLayoutVars>
      </dgm:prSet>
      <dgm:spPr/>
    </dgm:pt>
    <dgm:pt modelId="{5A2C3313-4D54-4DF7-BCE1-818F067F5957}" type="pres">
      <dgm:prSet presAssocID="{97D5980F-51D5-428A-B383-5491E33858A7}" presName="rootConnector3" presStyleLbl="asst1" presStyleIdx="1" presStyleCnt="2"/>
      <dgm:spPr/>
    </dgm:pt>
    <dgm:pt modelId="{168E69AC-2923-4EBE-A060-4367DB84FB19}" type="pres">
      <dgm:prSet presAssocID="{97D5980F-51D5-428A-B383-5491E33858A7}" presName="hierChild6" presStyleCnt="0"/>
      <dgm:spPr/>
    </dgm:pt>
    <dgm:pt modelId="{ABF51A69-AB9B-4349-9E01-E02E29B0BBC2}" type="pres">
      <dgm:prSet presAssocID="{97D5980F-51D5-428A-B383-5491E33858A7}" presName="hierChild7" presStyleCnt="0"/>
      <dgm:spPr/>
    </dgm:pt>
  </dgm:ptLst>
  <dgm:cxnLst>
    <dgm:cxn modelId="{4594E002-1277-4A3B-A8B7-035ADA3B3C1F}" type="presOf" srcId="{6943E3E9-E9EC-46D8-960B-9A454A124053}" destId="{C3C79C71-A003-4080-991F-9B201A28ED8E}" srcOrd="0" destOrd="0" presId="urn:microsoft.com/office/officeart/2005/8/layout/orgChart1"/>
    <dgm:cxn modelId="{920E610D-030D-4734-A98F-1B8046D9FC41}" srcId="{62C90475-533F-42F1-B8C7-92F1AE7235E2}" destId="{944DD5F8-ADC3-44E6-BC73-9E5424BB1FA6}" srcOrd="2" destOrd="0" parTransId="{C9EB2228-1084-4457-B999-96D94526226F}" sibTransId="{85CFD660-2979-4D66-BBFB-21BE52BA5811}"/>
    <dgm:cxn modelId="{B2991712-A6BA-443C-AF44-8697430A896C}" srcId="{62C90475-533F-42F1-B8C7-92F1AE7235E2}" destId="{97D5980F-51D5-428A-B383-5491E33858A7}" srcOrd="1" destOrd="0" parTransId="{0E00A8E2-E6A8-4C94-82B5-1814278A2552}" sibTransId="{2110AD54-B1C8-42B5-A189-427666D61ED0}"/>
    <dgm:cxn modelId="{213EAE1D-A663-4AAF-8249-76D5C1DB90D5}" type="presOf" srcId="{944DD5F8-ADC3-44E6-BC73-9E5424BB1FA6}" destId="{ADB288D8-8E00-4455-8E89-1DDD387F4E7E}" srcOrd="1" destOrd="0" presId="urn:microsoft.com/office/officeart/2005/8/layout/orgChart1"/>
    <dgm:cxn modelId="{0965A728-C0DC-4418-A6D9-91D3F41CBF79}" type="presOf" srcId="{662E25B0-A346-42F5-9084-435841A4CBDE}" destId="{69D12C37-6D71-4AAD-9C22-AD3F709E21EB}" srcOrd="0" destOrd="0" presId="urn:microsoft.com/office/officeart/2005/8/layout/orgChart1"/>
    <dgm:cxn modelId="{5C29DB2A-7CB8-4084-B4AF-A40C2BF8D019}" type="presOf" srcId="{61818584-CB25-44C9-82F8-7B224E1993DA}" destId="{3C7804A5-1DC2-4E5B-B680-79D227DDF86F}" srcOrd="1" destOrd="0" presId="urn:microsoft.com/office/officeart/2005/8/layout/orgChart1"/>
    <dgm:cxn modelId="{5BCD202E-EEC9-4F5D-B99F-236BC1711905}" srcId="{62C90475-533F-42F1-B8C7-92F1AE7235E2}" destId="{CF9CA124-BC14-4EDD-B202-E1B4D310CC2F}" srcOrd="0" destOrd="0" parTransId="{6943E3E9-E9EC-46D8-960B-9A454A124053}" sibTransId="{891A02DD-7B7F-4751-ACD1-A6CE623881D5}"/>
    <dgm:cxn modelId="{8E57BB39-2DC7-49AC-B120-F0AE712D9AD3}" type="presOf" srcId="{62C90475-533F-42F1-B8C7-92F1AE7235E2}" destId="{E13F3BE0-65C4-4510-9983-DD203568A962}" srcOrd="0" destOrd="0" presId="urn:microsoft.com/office/officeart/2005/8/layout/orgChart1"/>
    <dgm:cxn modelId="{9110E96E-BDBF-4D99-A3C7-BB1965B9498A}" type="presOf" srcId="{239E6CFD-0D39-4B8D-AC77-64A5C10150E6}" destId="{7D8D2837-38B3-4CDE-A6FB-211A0D06C3C9}" srcOrd="0" destOrd="0" presId="urn:microsoft.com/office/officeart/2005/8/layout/orgChart1"/>
    <dgm:cxn modelId="{9F877A72-0156-4413-A4A3-4924F8A651DF}" srcId="{662E25B0-A346-42F5-9084-435841A4CBDE}" destId="{62C90475-533F-42F1-B8C7-92F1AE7235E2}" srcOrd="0" destOrd="0" parTransId="{46D50D77-3DE1-435F-A73D-1DB4B663BE92}" sibTransId="{EF9A0225-FFB5-4BAB-B419-8947AFDD37BB}"/>
    <dgm:cxn modelId="{2C584779-5B0D-4B26-BBF7-ACC0FF1EAD90}" type="presOf" srcId="{C9EB2228-1084-4457-B999-96D94526226F}" destId="{54BDBBDD-DABE-4F4F-83D2-43DD2D731E48}" srcOrd="0" destOrd="0" presId="urn:microsoft.com/office/officeart/2005/8/layout/orgChart1"/>
    <dgm:cxn modelId="{C4B4AF97-4383-4E6E-B9FE-1FDDBFEF1FE0}" type="presOf" srcId="{0E00A8E2-E6A8-4C94-82B5-1814278A2552}" destId="{17016484-411C-4CA3-8E8D-0F4036FD1714}" srcOrd="0" destOrd="0" presId="urn:microsoft.com/office/officeart/2005/8/layout/orgChart1"/>
    <dgm:cxn modelId="{1D015BA3-028F-487A-8766-065CCC0332BF}" type="presOf" srcId="{97D5980F-51D5-428A-B383-5491E33858A7}" destId="{30DFB1F1-B927-43FB-BD66-64F9B76A79F8}" srcOrd="0" destOrd="0" presId="urn:microsoft.com/office/officeart/2005/8/layout/orgChart1"/>
    <dgm:cxn modelId="{B6DF36B2-299B-4026-ABDB-6295E02402FF}" type="presOf" srcId="{97D5980F-51D5-428A-B383-5491E33858A7}" destId="{5A2C3313-4D54-4DF7-BCE1-818F067F5957}" srcOrd="1" destOrd="0" presId="urn:microsoft.com/office/officeart/2005/8/layout/orgChart1"/>
    <dgm:cxn modelId="{7360CAB2-4AAC-41CD-8AF1-C1C4466242EF}" srcId="{62C90475-533F-42F1-B8C7-92F1AE7235E2}" destId="{61818584-CB25-44C9-82F8-7B224E1993DA}" srcOrd="3" destOrd="0" parTransId="{5DABA392-16C9-4E79-B602-CCF095D8255A}" sibTransId="{954F500E-0FE6-4834-A5E7-94D20DA9746D}"/>
    <dgm:cxn modelId="{5993B9CA-6268-4D31-98C5-E36D474E9CA7}" srcId="{944DD5F8-ADC3-44E6-BC73-9E5424BB1FA6}" destId="{239E6CFD-0D39-4B8D-AC77-64A5C10150E6}" srcOrd="0" destOrd="0" parTransId="{DB8F49A8-CBA6-4F16-AC20-2D844E8AF1D5}" sibTransId="{DB8EC427-B4A8-4B51-B755-16D3FFD8E657}"/>
    <dgm:cxn modelId="{CEFC3AD2-AA8F-4448-A5C8-3FB337B79B21}" type="presOf" srcId="{61818584-CB25-44C9-82F8-7B224E1993DA}" destId="{827F002D-49D6-4526-B5A5-52D3010B8721}" srcOrd="0" destOrd="0" presId="urn:microsoft.com/office/officeart/2005/8/layout/orgChart1"/>
    <dgm:cxn modelId="{4D943BE8-F37E-42E5-B938-24BE8897E35D}" type="presOf" srcId="{5DABA392-16C9-4E79-B602-CCF095D8255A}" destId="{8C4E635F-8A08-429C-B9C3-2E19467DA061}" srcOrd="0" destOrd="0" presId="urn:microsoft.com/office/officeart/2005/8/layout/orgChart1"/>
    <dgm:cxn modelId="{EA52F9EE-5A80-48A2-B768-EA0A4C812E42}" type="presOf" srcId="{239E6CFD-0D39-4B8D-AC77-64A5C10150E6}" destId="{5DAF6619-0B0C-4D5F-88E9-0AEC0AF0F523}" srcOrd="1" destOrd="0" presId="urn:microsoft.com/office/officeart/2005/8/layout/orgChart1"/>
    <dgm:cxn modelId="{62C273F1-0CA2-4992-A1D5-60CF53C0D89A}" type="presOf" srcId="{CF9CA124-BC14-4EDD-B202-E1B4D310CC2F}" destId="{84E7D0A6-D17C-4AC0-9D31-4E08FC6E1ACD}" srcOrd="0" destOrd="0" presId="urn:microsoft.com/office/officeart/2005/8/layout/orgChart1"/>
    <dgm:cxn modelId="{56AB5FF2-8B73-4BB2-82C2-70E22D60B3A5}" type="presOf" srcId="{62C90475-533F-42F1-B8C7-92F1AE7235E2}" destId="{21E56692-53E7-43D8-A88B-96CD90530062}" srcOrd="1" destOrd="0" presId="urn:microsoft.com/office/officeart/2005/8/layout/orgChart1"/>
    <dgm:cxn modelId="{108130F3-24DA-4F9E-B3D6-412E047D7C6B}" type="presOf" srcId="{CF9CA124-BC14-4EDD-B202-E1B4D310CC2F}" destId="{6EAFA0A8-FB60-491D-B462-62E8B3346764}" srcOrd="1" destOrd="0" presId="urn:microsoft.com/office/officeart/2005/8/layout/orgChart1"/>
    <dgm:cxn modelId="{2E9BFFFB-1ABF-4A29-A736-7D3AF03539E6}" type="presOf" srcId="{DB8F49A8-CBA6-4F16-AC20-2D844E8AF1D5}" destId="{046ED065-99E5-4972-A109-ADBB4BA0C011}" srcOrd="0" destOrd="0" presId="urn:microsoft.com/office/officeart/2005/8/layout/orgChart1"/>
    <dgm:cxn modelId="{D1404FFD-C169-4FA0-A734-70772E4D1BA6}" type="presOf" srcId="{944DD5F8-ADC3-44E6-BC73-9E5424BB1FA6}" destId="{B2F0F069-39F8-4A91-B37C-E24F0B764A75}" srcOrd="0" destOrd="0" presId="urn:microsoft.com/office/officeart/2005/8/layout/orgChart1"/>
    <dgm:cxn modelId="{2E817FEB-A69F-49BF-9074-C4987AD0B3EA}" type="presParOf" srcId="{69D12C37-6D71-4AAD-9C22-AD3F709E21EB}" destId="{62F3B417-3D2A-4E80-8F6E-0BCE6ECF53EB}" srcOrd="0" destOrd="0" presId="urn:microsoft.com/office/officeart/2005/8/layout/orgChart1"/>
    <dgm:cxn modelId="{826480DE-3380-4FBF-A8AA-20304E042D58}" type="presParOf" srcId="{62F3B417-3D2A-4E80-8F6E-0BCE6ECF53EB}" destId="{5FEFE50F-3131-4B7B-9307-7C513A28D08C}" srcOrd="0" destOrd="0" presId="urn:microsoft.com/office/officeart/2005/8/layout/orgChart1"/>
    <dgm:cxn modelId="{52C8CCB9-FE9B-4520-8D32-54BB98D5AF6B}" type="presParOf" srcId="{5FEFE50F-3131-4B7B-9307-7C513A28D08C}" destId="{E13F3BE0-65C4-4510-9983-DD203568A962}" srcOrd="0" destOrd="0" presId="urn:microsoft.com/office/officeart/2005/8/layout/orgChart1"/>
    <dgm:cxn modelId="{70CA752D-8B2A-474C-BBE3-122ACFFC6B6A}" type="presParOf" srcId="{5FEFE50F-3131-4B7B-9307-7C513A28D08C}" destId="{21E56692-53E7-43D8-A88B-96CD90530062}" srcOrd="1" destOrd="0" presId="urn:microsoft.com/office/officeart/2005/8/layout/orgChart1"/>
    <dgm:cxn modelId="{2C0E571F-73A4-49B8-8EDA-758B5A596F42}" type="presParOf" srcId="{62F3B417-3D2A-4E80-8F6E-0BCE6ECF53EB}" destId="{1AA3B5D7-DAA7-4B59-B470-A0E93DB0678B}" srcOrd="1" destOrd="0" presId="urn:microsoft.com/office/officeart/2005/8/layout/orgChart1"/>
    <dgm:cxn modelId="{9F178C00-04A6-4178-8224-ADBF236CCE30}" type="presParOf" srcId="{1AA3B5D7-DAA7-4B59-B470-A0E93DB0678B}" destId="{54BDBBDD-DABE-4F4F-83D2-43DD2D731E48}" srcOrd="0" destOrd="0" presId="urn:microsoft.com/office/officeart/2005/8/layout/orgChart1"/>
    <dgm:cxn modelId="{C926CFFE-324D-4C84-9D64-68B5AFB034F6}" type="presParOf" srcId="{1AA3B5D7-DAA7-4B59-B470-A0E93DB0678B}" destId="{7F849817-1C47-4F3F-B7E7-80CD57DC6AAB}" srcOrd="1" destOrd="0" presId="urn:microsoft.com/office/officeart/2005/8/layout/orgChart1"/>
    <dgm:cxn modelId="{BE63EEAD-FEC0-41EC-8CFE-66717F96D66E}" type="presParOf" srcId="{7F849817-1C47-4F3F-B7E7-80CD57DC6AAB}" destId="{FC5AD341-D7C9-4CAF-8EF5-7F9EABFB0E93}" srcOrd="0" destOrd="0" presId="urn:microsoft.com/office/officeart/2005/8/layout/orgChart1"/>
    <dgm:cxn modelId="{CA53F206-6228-4EF5-9A68-E6BC09E2DE9B}" type="presParOf" srcId="{FC5AD341-D7C9-4CAF-8EF5-7F9EABFB0E93}" destId="{B2F0F069-39F8-4A91-B37C-E24F0B764A75}" srcOrd="0" destOrd="0" presId="urn:microsoft.com/office/officeart/2005/8/layout/orgChart1"/>
    <dgm:cxn modelId="{EC6A0470-C9D5-499B-8F57-F933390CE350}" type="presParOf" srcId="{FC5AD341-D7C9-4CAF-8EF5-7F9EABFB0E93}" destId="{ADB288D8-8E00-4455-8E89-1DDD387F4E7E}" srcOrd="1" destOrd="0" presId="urn:microsoft.com/office/officeart/2005/8/layout/orgChart1"/>
    <dgm:cxn modelId="{DD332FED-1514-48BA-837A-16220FB111A6}" type="presParOf" srcId="{7F849817-1C47-4F3F-B7E7-80CD57DC6AAB}" destId="{07BC6B54-972C-4B64-866D-E333B95B8830}" srcOrd="1" destOrd="0" presId="urn:microsoft.com/office/officeart/2005/8/layout/orgChart1"/>
    <dgm:cxn modelId="{A9DD3E70-9C8D-4234-A55A-A3CC5AC7022A}" type="presParOf" srcId="{07BC6B54-972C-4B64-866D-E333B95B8830}" destId="{046ED065-99E5-4972-A109-ADBB4BA0C011}" srcOrd="0" destOrd="0" presId="urn:microsoft.com/office/officeart/2005/8/layout/orgChart1"/>
    <dgm:cxn modelId="{A2584454-BD78-4059-912E-D36BE9A21C4F}" type="presParOf" srcId="{07BC6B54-972C-4B64-866D-E333B95B8830}" destId="{FAAB549B-7CEE-4ADD-BDDB-5222D1C9D28B}" srcOrd="1" destOrd="0" presId="urn:microsoft.com/office/officeart/2005/8/layout/orgChart1"/>
    <dgm:cxn modelId="{0F608EC2-CBE5-47A1-BC3D-447395ABA989}" type="presParOf" srcId="{FAAB549B-7CEE-4ADD-BDDB-5222D1C9D28B}" destId="{34BC7CB9-9107-47BA-81B7-05C6332A7295}" srcOrd="0" destOrd="0" presId="urn:microsoft.com/office/officeart/2005/8/layout/orgChart1"/>
    <dgm:cxn modelId="{4BF3345F-6C9E-4725-B4F7-398789505B40}" type="presParOf" srcId="{34BC7CB9-9107-47BA-81B7-05C6332A7295}" destId="{7D8D2837-38B3-4CDE-A6FB-211A0D06C3C9}" srcOrd="0" destOrd="0" presId="urn:microsoft.com/office/officeart/2005/8/layout/orgChart1"/>
    <dgm:cxn modelId="{F7F2F3BF-E3F7-453E-8A63-6DEC0D64BFC6}" type="presParOf" srcId="{34BC7CB9-9107-47BA-81B7-05C6332A7295}" destId="{5DAF6619-0B0C-4D5F-88E9-0AEC0AF0F523}" srcOrd="1" destOrd="0" presId="urn:microsoft.com/office/officeart/2005/8/layout/orgChart1"/>
    <dgm:cxn modelId="{1E27DC11-A875-4AAE-ABA4-627B5FF83214}" type="presParOf" srcId="{FAAB549B-7CEE-4ADD-BDDB-5222D1C9D28B}" destId="{27E3C218-B65E-410F-A58D-6AC43259DA92}" srcOrd="1" destOrd="0" presId="urn:microsoft.com/office/officeart/2005/8/layout/orgChart1"/>
    <dgm:cxn modelId="{E3A8A9F0-8B39-4B5B-8D3D-FC1C1F5C58B5}" type="presParOf" srcId="{FAAB549B-7CEE-4ADD-BDDB-5222D1C9D28B}" destId="{CC591B90-11E2-4274-8631-E47C1AB61C4B}" srcOrd="2" destOrd="0" presId="urn:microsoft.com/office/officeart/2005/8/layout/orgChart1"/>
    <dgm:cxn modelId="{E064FBA0-DABE-4F2A-B485-7A1D7AB18464}" type="presParOf" srcId="{7F849817-1C47-4F3F-B7E7-80CD57DC6AAB}" destId="{63D8E322-EE3F-4D0A-867D-C27B678BE8CC}" srcOrd="2" destOrd="0" presId="urn:microsoft.com/office/officeart/2005/8/layout/orgChart1"/>
    <dgm:cxn modelId="{2394BADE-C2A0-4413-B41B-D90FCE831207}" type="presParOf" srcId="{1AA3B5D7-DAA7-4B59-B470-A0E93DB0678B}" destId="{8C4E635F-8A08-429C-B9C3-2E19467DA061}" srcOrd="2" destOrd="0" presId="urn:microsoft.com/office/officeart/2005/8/layout/orgChart1"/>
    <dgm:cxn modelId="{5010FC6E-3657-4D79-8F45-C24EA0BA33C1}" type="presParOf" srcId="{1AA3B5D7-DAA7-4B59-B470-A0E93DB0678B}" destId="{117CAB08-8838-41A9-B7DB-ED2927542C86}" srcOrd="3" destOrd="0" presId="urn:microsoft.com/office/officeart/2005/8/layout/orgChart1"/>
    <dgm:cxn modelId="{F2B09CF0-B1C9-45F8-B2A0-F3C771EF2D42}" type="presParOf" srcId="{117CAB08-8838-41A9-B7DB-ED2927542C86}" destId="{99221E1A-20AE-4FAE-AF59-69F0B1CA0B42}" srcOrd="0" destOrd="0" presId="urn:microsoft.com/office/officeart/2005/8/layout/orgChart1"/>
    <dgm:cxn modelId="{74FCDEF9-176F-441A-8ED3-328FE30A7450}" type="presParOf" srcId="{99221E1A-20AE-4FAE-AF59-69F0B1CA0B42}" destId="{827F002D-49D6-4526-B5A5-52D3010B8721}" srcOrd="0" destOrd="0" presId="urn:microsoft.com/office/officeart/2005/8/layout/orgChart1"/>
    <dgm:cxn modelId="{BF7441C2-8E44-4468-B728-413239C55D35}" type="presParOf" srcId="{99221E1A-20AE-4FAE-AF59-69F0B1CA0B42}" destId="{3C7804A5-1DC2-4E5B-B680-79D227DDF86F}" srcOrd="1" destOrd="0" presId="urn:microsoft.com/office/officeart/2005/8/layout/orgChart1"/>
    <dgm:cxn modelId="{441E1E78-0906-487F-B643-A0205B75A087}" type="presParOf" srcId="{117CAB08-8838-41A9-B7DB-ED2927542C86}" destId="{04C4BE9F-5059-4671-8AC2-C93C9C059D95}" srcOrd="1" destOrd="0" presId="urn:microsoft.com/office/officeart/2005/8/layout/orgChart1"/>
    <dgm:cxn modelId="{57B9EE34-FC59-4FDD-8849-D44F127DC473}" type="presParOf" srcId="{117CAB08-8838-41A9-B7DB-ED2927542C86}" destId="{D05EF979-4F1E-4921-80FC-A862BC975571}" srcOrd="2" destOrd="0" presId="urn:microsoft.com/office/officeart/2005/8/layout/orgChart1"/>
    <dgm:cxn modelId="{2C00E2E1-B905-4045-9490-A3270CFD7CE7}" type="presParOf" srcId="{62F3B417-3D2A-4E80-8F6E-0BCE6ECF53EB}" destId="{20D41068-8B24-4407-A3EC-70C6647BC8A3}" srcOrd="2" destOrd="0" presId="urn:microsoft.com/office/officeart/2005/8/layout/orgChart1"/>
    <dgm:cxn modelId="{791EBAF0-B2BC-446D-AB16-414FDDB1DB66}" type="presParOf" srcId="{20D41068-8B24-4407-A3EC-70C6647BC8A3}" destId="{C3C79C71-A003-4080-991F-9B201A28ED8E}" srcOrd="0" destOrd="0" presId="urn:microsoft.com/office/officeart/2005/8/layout/orgChart1"/>
    <dgm:cxn modelId="{555232CF-9E45-442E-92CB-AA9063568343}" type="presParOf" srcId="{20D41068-8B24-4407-A3EC-70C6647BC8A3}" destId="{77EFE8C5-B72A-4548-8117-CCD2E8C4D6E8}" srcOrd="1" destOrd="0" presId="urn:microsoft.com/office/officeart/2005/8/layout/orgChart1"/>
    <dgm:cxn modelId="{067B16F5-4AE9-4F53-8BA9-B8EAD34B3777}" type="presParOf" srcId="{77EFE8C5-B72A-4548-8117-CCD2E8C4D6E8}" destId="{388860EC-A6DB-4A9C-B97B-C9FC46386814}" srcOrd="0" destOrd="0" presId="urn:microsoft.com/office/officeart/2005/8/layout/orgChart1"/>
    <dgm:cxn modelId="{605B7649-43C2-43FB-973A-3247CE648E12}" type="presParOf" srcId="{388860EC-A6DB-4A9C-B97B-C9FC46386814}" destId="{84E7D0A6-D17C-4AC0-9D31-4E08FC6E1ACD}" srcOrd="0" destOrd="0" presId="urn:microsoft.com/office/officeart/2005/8/layout/orgChart1"/>
    <dgm:cxn modelId="{AD58D8A0-840E-4FD6-B4A5-35A59DCBB350}" type="presParOf" srcId="{388860EC-A6DB-4A9C-B97B-C9FC46386814}" destId="{6EAFA0A8-FB60-491D-B462-62E8B3346764}" srcOrd="1" destOrd="0" presId="urn:microsoft.com/office/officeart/2005/8/layout/orgChart1"/>
    <dgm:cxn modelId="{299403FC-84E0-44AC-916C-C51281550A26}" type="presParOf" srcId="{77EFE8C5-B72A-4548-8117-CCD2E8C4D6E8}" destId="{CFA4A70F-DFA2-4D94-A363-1C74349436B0}" srcOrd="1" destOrd="0" presId="urn:microsoft.com/office/officeart/2005/8/layout/orgChart1"/>
    <dgm:cxn modelId="{3BCCE962-21D0-4E8E-91CF-3F6B70916F54}" type="presParOf" srcId="{77EFE8C5-B72A-4548-8117-CCD2E8C4D6E8}" destId="{38F28277-53FA-4DDC-B955-ACE1D179896D}" srcOrd="2" destOrd="0" presId="urn:microsoft.com/office/officeart/2005/8/layout/orgChart1"/>
    <dgm:cxn modelId="{F4F94D4C-CF86-445E-B68E-4A5BD33AD57D}" type="presParOf" srcId="{20D41068-8B24-4407-A3EC-70C6647BC8A3}" destId="{17016484-411C-4CA3-8E8D-0F4036FD1714}" srcOrd="2" destOrd="0" presId="urn:microsoft.com/office/officeart/2005/8/layout/orgChart1"/>
    <dgm:cxn modelId="{F9D9E247-8991-4B52-BC3A-6B1B61E994C5}" type="presParOf" srcId="{20D41068-8B24-4407-A3EC-70C6647BC8A3}" destId="{CF7949DF-1CEB-4F0F-AA27-46C26A939025}" srcOrd="3" destOrd="0" presId="urn:microsoft.com/office/officeart/2005/8/layout/orgChart1"/>
    <dgm:cxn modelId="{6261999E-5293-4E34-A4A0-3C437AEE963D}" type="presParOf" srcId="{CF7949DF-1CEB-4F0F-AA27-46C26A939025}" destId="{358227D5-7892-4797-8323-E9E4A2A0DB72}" srcOrd="0" destOrd="0" presId="urn:microsoft.com/office/officeart/2005/8/layout/orgChart1"/>
    <dgm:cxn modelId="{93307C30-6F23-4F1A-AC9A-3BA1A87BED17}" type="presParOf" srcId="{358227D5-7892-4797-8323-E9E4A2A0DB72}" destId="{30DFB1F1-B927-43FB-BD66-64F9B76A79F8}" srcOrd="0" destOrd="0" presId="urn:microsoft.com/office/officeart/2005/8/layout/orgChart1"/>
    <dgm:cxn modelId="{AF4BEE75-431F-4689-896F-1CAF9C8A4586}" type="presParOf" srcId="{358227D5-7892-4797-8323-E9E4A2A0DB72}" destId="{5A2C3313-4D54-4DF7-BCE1-818F067F5957}" srcOrd="1" destOrd="0" presId="urn:microsoft.com/office/officeart/2005/8/layout/orgChart1"/>
    <dgm:cxn modelId="{58AB56E1-FC7A-4EB6-B03F-0F38147F4482}" type="presParOf" srcId="{CF7949DF-1CEB-4F0F-AA27-46C26A939025}" destId="{168E69AC-2923-4EBE-A060-4367DB84FB19}" srcOrd="1" destOrd="0" presId="urn:microsoft.com/office/officeart/2005/8/layout/orgChart1"/>
    <dgm:cxn modelId="{12542BA7-927C-4A71-9C86-16A672D1B2A3}" type="presParOf" srcId="{CF7949DF-1CEB-4F0F-AA27-46C26A939025}" destId="{ABF51A69-AB9B-4349-9E01-E02E29B0BB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/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/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/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/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/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/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/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/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/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/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/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/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0CCC98-8299-451D-B10C-F6445661667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FC7B9CA-1AD0-4C37-B445-213E4C4F8B1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3F11747A-0D1E-4B0A-A2FB-20F399AC33A4}" type="parTrans" cxnId="{1A2FA5DD-74D6-4A95-A1A4-777F32F3E481}">
      <dgm:prSet/>
      <dgm:spPr/>
      <dgm:t>
        <a:bodyPr/>
        <a:lstStyle/>
        <a:p>
          <a:endParaRPr lang="fr-FR"/>
        </a:p>
      </dgm:t>
    </dgm:pt>
    <dgm:pt modelId="{58EA5199-2FD8-44F7-8AB8-6E86D04531A1}" type="sibTrans" cxnId="{1A2FA5DD-74D6-4A95-A1A4-777F32F3E481}">
      <dgm:prSet/>
      <dgm:spPr/>
      <dgm:t>
        <a:bodyPr/>
        <a:lstStyle/>
        <a:p>
          <a:endParaRPr lang="fr-FR"/>
        </a:p>
      </dgm:t>
    </dgm:pt>
    <dgm:pt modelId="{FD5C3D98-1F56-4109-9D6A-5687711B2FDD}">
      <dgm:prSet phldrT="[Texte]"/>
      <dgm:spPr/>
      <dgm:t>
        <a:bodyPr/>
        <a:lstStyle/>
        <a:p>
          <a:r>
            <a:rPr lang="fr-FR"/>
            <a:t>Dév Front-End</a:t>
          </a:r>
        </a:p>
      </dgm:t>
    </dgm:pt>
    <dgm:pt modelId="{CAA27379-B938-441A-B396-309331398BE1}" type="parTrans" cxnId="{E68F2629-151D-4BD2-8866-F7C85AE49D84}">
      <dgm:prSet/>
      <dgm:spPr>
        <a:ln>
          <a:headEnd type="triangle" w="med" len="med"/>
          <a:tailEnd type="triangle" w="med" len="med"/>
        </a:ln>
      </dgm:spPr>
      <dgm:t>
        <a:bodyPr/>
        <a:lstStyle/>
        <a:p>
          <a:endParaRPr lang="fr-FR"/>
        </a:p>
      </dgm:t>
    </dgm:pt>
    <dgm:pt modelId="{CA423079-F774-42A0-95C8-AC73957EA17C}" type="sibTrans" cxnId="{E68F2629-151D-4BD2-8866-F7C85AE49D84}">
      <dgm:prSet/>
      <dgm:spPr/>
      <dgm:t>
        <a:bodyPr/>
        <a:lstStyle/>
        <a:p>
          <a:endParaRPr lang="fr-FR"/>
        </a:p>
      </dgm:t>
    </dgm:pt>
    <dgm:pt modelId="{791CC256-845E-419C-879B-841AE76EE9AD}">
      <dgm:prSet phldrT="[Texte]"/>
      <dgm:spPr/>
      <dgm:t>
        <a:bodyPr/>
        <a:lstStyle/>
        <a:p>
          <a:r>
            <a:rPr lang="fr-FR"/>
            <a:t>Dév Back-End</a:t>
          </a:r>
        </a:p>
      </dgm:t>
    </dgm:pt>
    <dgm:pt modelId="{5D50962E-20A9-4DDC-BAC2-8500CDBDDB5B}" type="parTrans" cxnId="{8C509B0F-C0C2-4947-B8A3-B00245B0AD95}">
      <dgm:prSet/>
      <dgm:spPr>
        <a:ln>
          <a:headEnd type="triangle" w="med" len="med"/>
          <a:tailEnd type="triangle" w="med" len="med"/>
        </a:ln>
      </dgm:spPr>
      <dgm:t>
        <a:bodyPr/>
        <a:lstStyle/>
        <a:p>
          <a:endParaRPr lang="fr-FR"/>
        </a:p>
      </dgm:t>
    </dgm:pt>
    <dgm:pt modelId="{ECC4E63C-A64A-45C3-B31A-36B9BFA8697B}" type="sibTrans" cxnId="{8C509B0F-C0C2-4947-B8A3-B00245B0AD95}">
      <dgm:prSet/>
      <dgm:spPr/>
      <dgm:t>
        <a:bodyPr/>
        <a:lstStyle/>
        <a:p>
          <a:endParaRPr lang="fr-FR"/>
        </a:p>
      </dgm:t>
    </dgm:pt>
    <dgm:pt modelId="{5CD8C3A8-5DA3-459A-952D-B4850F08D59D}">
      <dgm:prSet phldrT="[Texte]"/>
      <dgm:spPr/>
      <dgm:t>
        <a:bodyPr/>
        <a:lstStyle/>
        <a:p>
          <a:r>
            <a:rPr lang="fr-FR"/>
            <a:t>Data Scientist</a:t>
          </a:r>
        </a:p>
      </dgm:t>
    </dgm:pt>
    <dgm:pt modelId="{C1B95671-BD93-4F30-A012-1CA247F215B3}" type="parTrans" cxnId="{EA89C703-B522-4EC1-8081-F064F88DD9C4}">
      <dgm:prSet/>
      <dgm:spPr>
        <a:ln>
          <a:headEnd type="triangle" w="med" len="med"/>
          <a:tailEnd type="triangle" w="med" len="med"/>
        </a:ln>
      </dgm:spPr>
      <dgm:t>
        <a:bodyPr/>
        <a:lstStyle/>
        <a:p>
          <a:endParaRPr lang="fr-FR"/>
        </a:p>
      </dgm:t>
    </dgm:pt>
    <dgm:pt modelId="{8458B25D-3077-4B65-9F8A-6968F3067B3E}" type="sibTrans" cxnId="{EA89C703-B522-4EC1-8081-F064F88DD9C4}">
      <dgm:prSet/>
      <dgm:spPr/>
      <dgm:t>
        <a:bodyPr/>
        <a:lstStyle/>
        <a:p>
          <a:endParaRPr lang="fr-FR"/>
        </a:p>
      </dgm:t>
    </dgm:pt>
    <dgm:pt modelId="{9BE015A4-78A3-40A8-87A6-A5E01906CDD5}" type="pres">
      <dgm:prSet presAssocID="{BB0CCC98-8299-451D-B10C-F6445661667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246B3B9-BF97-4021-B48F-23BC4F92C429}" type="pres">
      <dgm:prSet presAssocID="{AFC7B9CA-1AD0-4C37-B445-213E4C4F8B15}" presName="centerShape" presStyleLbl="node0" presStyleIdx="0" presStyleCnt="1"/>
      <dgm:spPr/>
    </dgm:pt>
    <dgm:pt modelId="{DB772F81-F3A7-47F5-BB68-A3E0A350625E}" type="pres">
      <dgm:prSet presAssocID="{CAA27379-B938-441A-B396-309331398BE1}" presName="Name9" presStyleLbl="parChTrans1D2" presStyleIdx="0" presStyleCnt="3"/>
      <dgm:spPr/>
    </dgm:pt>
    <dgm:pt modelId="{E2B8C39A-2849-4D68-80E1-1B970AC4F348}" type="pres">
      <dgm:prSet presAssocID="{CAA27379-B938-441A-B396-309331398BE1}" presName="connTx" presStyleLbl="parChTrans1D2" presStyleIdx="0" presStyleCnt="3"/>
      <dgm:spPr/>
    </dgm:pt>
    <dgm:pt modelId="{1FB4B646-D91D-4024-80F6-CDCF6F2790FD}" type="pres">
      <dgm:prSet presAssocID="{FD5C3D98-1F56-4109-9D6A-5687711B2FDD}" presName="node" presStyleLbl="node1" presStyleIdx="0" presStyleCnt="3">
        <dgm:presLayoutVars>
          <dgm:bulletEnabled val="1"/>
        </dgm:presLayoutVars>
      </dgm:prSet>
      <dgm:spPr/>
    </dgm:pt>
    <dgm:pt modelId="{253AFE6A-94F3-4386-ACB7-522E499A86DA}" type="pres">
      <dgm:prSet presAssocID="{5D50962E-20A9-4DDC-BAC2-8500CDBDDB5B}" presName="Name9" presStyleLbl="parChTrans1D2" presStyleIdx="1" presStyleCnt="3"/>
      <dgm:spPr/>
    </dgm:pt>
    <dgm:pt modelId="{1AC127BD-89FC-4930-A679-EA36AD204469}" type="pres">
      <dgm:prSet presAssocID="{5D50962E-20A9-4DDC-BAC2-8500CDBDDB5B}" presName="connTx" presStyleLbl="parChTrans1D2" presStyleIdx="1" presStyleCnt="3"/>
      <dgm:spPr/>
    </dgm:pt>
    <dgm:pt modelId="{23AF48E3-E926-40B2-ABA5-5C4003CA9ADC}" type="pres">
      <dgm:prSet presAssocID="{791CC256-845E-419C-879B-841AE76EE9AD}" presName="node" presStyleLbl="node1" presStyleIdx="1" presStyleCnt="3">
        <dgm:presLayoutVars>
          <dgm:bulletEnabled val="1"/>
        </dgm:presLayoutVars>
      </dgm:prSet>
      <dgm:spPr/>
    </dgm:pt>
    <dgm:pt modelId="{1191D981-C942-4790-B5BF-AA004AC5741C}" type="pres">
      <dgm:prSet presAssocID="{C1B95671-BD93-4F30-A012-1CA247F215B3}" presName="Name9" presStyleLbl="parChTrans1D2" presStyleIdx="2" presStyleCnt="3"/>
      <dgm:spPr/>
    </dgm:pt>
    <dgm:pt modelId="{E8306043-CC87-4E5C-9A74-58995BABBB9A}" type="pres">
      <dgm:prSet presAssocID="{C1B95671-BD93-4F30-A012-1CA247F215B3}" presName="connTx" presStyleLbl="parChTrans1D2" presStyleIdx="2" presStyleCnt="3"/>
      <dgm:spPr/>
    </dgm:pt>
    <dgm:pt modelId="{EFC20599-F593-4E77-AE89-A04458645414}" type="pres">
      <dgm:prSet presAssocID="{5CD8C3A8-5DA3-459A-952D-B4850F08D59D}" presName="node" presStyleLbl="node1" presStyleIdx="2" presStyleCnt="3">
        <dgm:presLayoutVars>
          <dgm:bulletEnabled val="1"/>
        </dgm:presLayoutVars>
      </dgm:prSet>
      <dgm:spPr/>
    </dgm:pt>
  </dgm:ptLst>
  <dgm:cxnLst>
    <dgm:cxn modelId="{EA89C703-B522-4EC1-8081-F064F88DD9C4}" srcId="{AFC7B9CA-1AD0-4C37-B445-213E4C4F8B15}" destId="{5CD8C3A8-5DA3-459A-952D-B4850F08D59D}" srcOrd="2" destOrd="0" parTransId="{C1B95671-BD93-4F30-A012-1CA247F215B3}" sibTransId="{8458B25D-3077-4B65-9F8A-6968F3067B3E}"/>
    <dgm:cxn modelId="{8C509B0F-C0C2-4947-B8A3-B00245B0AD95}" srcId="{AFC7B9CA-1AD0-4C37-B445-213E4C4F8B15}" destId="{791CC256-845E-419C-879B-841AE76EE9AD}" srcOrd="1" destOrd="0" parTransId="{5D50962E-20A9-4DDC-BAC2-8500CDBDDB5B}" sibTransId="{ECC4E63C-A64A-45C3-B31A-36B9BFA8697B}"/>
    <dgm:cxn modelId="{84F5AD12-667F-45DE-B3E5-9BF7F53FD2ED}" type="presOf" srcId="{5CD8C3A8-5DA3-459A-952D-B4850F08D59D}" destId="{EFC20599-F593-4E77-AE89-A04458645414}" srcOrd="0" destOrd="0" presId="urn:microsoft.com/office/officeart/2005/8/layout/radial1"/>
    <dgm:cxn modelId="{17278E1A-8BAA-452F-BB68-9928D3113071}" type="presOf" srcId="{791CC256-845E-419C-879B-841AE76EE9AD}" destId="{23AF48E3-E926-40B2-ABA5-5C4003CA9ADC}" srcOrd="0" destOrd="0" presId="urn:microsoft.com/office/officeart/2005/8/layout/radial1"/>
    <dgm:cxn modelId="{72754827-1EA6-448A-8D39-4B7ACB1F41F0}" type="presOf" srcId="{C1B95671-BD93-4F30-A012-1CA247F215B3}" destId="{1191D981-C942-4790-B5BF-AA004AC5741C}" srcOrd="0" destOrd="0" presId="urn:microsoft.com/office/officeart/2005/8/layout/radial1"/>
    <dgm:cxn modelId="{E68F2629-151D-4BD2-8866-F7C85AE49D84}" srcId="{AFC7B9CA-1AD0-4C37-B445-213E4C4F8B15}" destId="{FD5C3D98-1F56-4109-9D6A-5687711B2FDD}" srcOrd="0" destOrd="0" parTransId="{CAA27379-B938-441A-B396-309331398BE1}" sibTransId="{CA423079-F774-42A0-95C8-AC73957EA17C}"/>
    <dgm:cxn modelId="{BD652E5D-5ABC-4CEF-AA34-709A10AC352C}" type="presOf" srcId="{BB0CCC98-8299-451D-B10C-F6445661667C}" destId="{9BE015A4-78A3-40A8-87A6-A5E01906CDD5}" srcOrd="0" destOrd="0" presId="urn:microsoft.com/office/officeart/2005/8/layout/radial1"/>
    <dgm:cxn modelId="{AB10C36E-F2D8-49EE-9C3C-08BFCA4D3FC9}" type="presOf" srcId="{AFC7B9CA-1AD0-4C37-B445-213E4C4F8B15}" destId="{A246B3B9-BF97-4021-B48F-23BC4F92C429}" srcOrd="0" destOrd="0" presId="urn:microsoft.com/office/officeart/2005/8/layout/radial1"/>
    <dgm:cxn modelId="{84940079-BB31-49DA-B29F-0071D01DE582}" type="presOf" srcId="{CAA27379-B938-441A-B396-309331398BE1}" destId="{DB772F81-F3A7-47F5-BB68-A3E0A350625E}" srcOrd="0" destOrd="0" presId="urn:microsoft.com/office/officeart/2005/8/layout/radial1"/>
    <dgm:cxn modelId="{06B4F0C1-B082-451F-932B-C29C9E39C22E}" type="presOf" srcId="{5D50962E-20A9-4DDC-BAC2-8500CDBDDB5B}" destId="{253AFE6A-94F3-4386-ACB7-522E499A86DA}" srcOrd="0" destOrd="0" presId="urn:microsoft.com/office/officeart/2005/8/layout/radial1"/>
    <dgm:cxn modelId="{DC1A01C2-BE78-4B09-81A0-75D2222DE647}" type="presOf" srcId="{FD5C3D98-1F56-4109-9D6A-5687711B2FDD}" destId="{1FB4B646-D91D-4024-80F6-CDCF6F2790FD}" srcOrd="0" destOrd="0" presId="urn:microsoft.com/office/officeart/2005/8/layout/radial1"/>
    <dgm:cxn modelId="{46502ECB-7050-4F84-AB72-70CDF7148CFA}" type="presOf" srcId="{CAA27379-B938-441A-B396-309331398BE1}" destId="{E2B8C39A-2849-4D68-80E1-1B970AC4F348}" srcOrd="1" destOrd="0" presId="urn:microsoft.com/office/officeart/2005/8/layout/radial1"/>
    <dgm:cxn modelId="{1A2FA5DD-74D6-4A95-A1A4-777F32F3E481}" srcId="{BB0CCC98-8299-451D-B10C-F6445661667C}" destId="{AFC7B9CA-1AD0-4C37-B445-213E4C4F8B15}" srcOrd="0" destOrd="0" parTransId="{3F11747A-0D1E-4B0A-A2FB-20F399AC33A4}" sibTransId="{58EA5199-2FD8-44F7-8AB8-6E86D04531A1}"/>
    <dgm:cxn modelId="{6B57DBE7-62CB-4A0E-887A-8027BBA7A2BF}" type="presOf" srcId="{C1B95671-BD93-4F30-A012-1CA247F215B3}" destId="{E8306043-CC87-4E5C-9A74-58995BABBB9A}" srcOrd="1" destOrd="0" presId="urn:microsoft.com/office/officeart/2005/8/layout/radial1"/>
    <dgm:cxn modelId="{8307A3F3-6973-4B85-8E7E-9732694164C3}" type="presOf" srcId="{5D50962E-20A9-4DDC-BAC2-8500CDBDDB5B}" destId="{1AC127BD-89FC-4930-A679-EA36AD204469}" srcOrd="1" destOrd="0" presId="urn:microsoft.com/office/officeart/2005/8/layout/radial1"/>
    <dgm:cxn modelId="{AFA1C387-3156-42C0-83B5-05DC5AE6126D}" type="presParOf" srcId="{9BE015A4-78A3-40A8-87A6-A5E01906CDD5}" destId="{A246B3B9-BF97-4021-B48F-23BC4F92C429}" srcOrd="0" destOrd="0" presId="urn:microsoft.com/office/officeart/2005/8/layout/radial1"/>
    <dgm:cxn modelId="{BDAAB2F0-4B41-4BC4-9B5D-83C5F658B3FE}" type="presParOf" srcId="{9BE015A4-78A3-40A8-87A6-A5E01906CDD5}" destId="{DB772F81-F3A7-47F5-BB68-A3E0A350625E}" srcOrd="1" destOrd="0" presId="urn:microsoft.com/office/officeart/2005/8/layout/radial1"/>
    <dgm:cxn modelId="{75D59AB2-13A3-46D9-BEC2-CB2DBA279BD2}" type="presParOf" srcId="{DB772F81-F3A7-47F5-BB68-A3E0A350625E}" destId="{E2B8C39A-2849-4D68-80E1-1B970AC4F348}" srcOrd="0" destOrd="0" presId="urn:microsoft.com/office/officeart/2005/8/layout/radial1"/>
    <dgm:cxn modelId="{4AF8F2CA-591E-473A-A523-0EF223E91A63}" type="presParOf" srcId="{9BE015A4-78A3-40A8-87A6-A5E01906CDD5}" destId="{1FB4B646-D91D-4024-80F6-CDCF6F2790FD}" srcOrd="2" destOrd="0" presId="urn:microsoft.com/office/officeart/2005/8/layout/radial1"/>
    <dgm:cxn modelId="{F751AA5C-823A-470B-AC5E-94179633999A}" type="presParOf" srcId="{9BE015A4-78A3-40A8-87A6-A5E01906CDD5}" destId="{253AFE6A-94F3-4386-ACB7-522E499A86DA}" srcOrd="3" destOrd="0" presId="urn:microsoft.com/office/officeart/2005/8/layout/radial1"/>
    <dgm:cxn modelId="{D7FA93E0-5EB9-4166-BFD5-48AAE0A42545}" type="presParOf" srcId="{253AFE6A-94F3-4386-ACB7-522E499A86DA}" destId="{1AC127BD-89FC-4930-A679-EA36AD204469}" srcOrd="0" destOrd="0" presId="urn:microsoft.com/office/officeart/2005/8/layout/radial1"/>
    <dgm:cxn modelId="{97F0678B-1E4E-4D93-BB40-1A13B13F69C6}" type="presParOf" srcId="{9BE015A4-78A3-40A8-87A6-A5E01906CDD5}" destId="{23AF48E3-E926-40B2-ABA5-5C4003CA9ADC}" srcOrd="4" destOrd="0" presId="urn:microsoft.com/office/officeart/2005/8/layout/radial1"/>
    <dgm:cxn modelId="{27A50F1D-562E-4E81-ABE4-CEA54047C9A2}" type="presParOf" srcId="{9BE015A4-78A3-40A8-87A6-A5E01906CDD5}" destId="{1191D981-C942-4790-B5BF-AA004AC5741C}" srcOrd="5" destOrd="0" presId="urn:microsoft.com/office/officeart/2005/8/layout/radial1"/>
    <dgm:cxn modelId="{45196C50-1A24-4EE1-80C3-E8DEEFA0EF9A}" type="presParOf" srcId="{1191D981-C942-4790-B5BF-AA004AC5741C}" destId="{E8306043-CC87-4E5C-9A74-58995BABBB9A}" srcOrd="0" destOrd="0" presId="urn:microsoft.com/office/officeart/2005/8/layout/radial1"/>
    <dgm:cxn modelId="{760E9F7B-1A68-4A09-A525-A2126604461A}" type="presParOf" srcId="{9BE015A4-78A3-40A8-87A6-A5E01906CDD5}" destId="{EFC20599-F593-4E77-AE89-A04458645414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/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/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8A1109-969F-40CA-9173-3E8E56CA67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F61360-AD06-45FD-AB33-000FB829657E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46E5AD83-170C-4C69-9E70-39C264ADB072}" type="parTrans" cxnId="{B5F85FA4-E468-417C-B99B-6A6CBA1D7056}">
      <dgm:prSet/>
      <dgm:spPr/>
      <dgm:t>
        <a:bodyPr/>
        <a:lstStyle/>
        <a:p>
          <a:endParaRPr lang="fr-FR"/>
        </a:p>
      </dgm:t>
    </dgm:pt>
    <dgm:pt modelId="{515C55D7-BA41-4C08-8364-FD9744141F15}" type="sibTrans" cxnId="{B5F85FA4-E468-417C-B99B-6A6CBA1D7056}">
      <dgm:prSet/>
      <dgm:spPr/>
      <dgm:t>
        <a:bodyPr/>
        <a:lstStyle/>
        <a:p>
          <a:endParaRPr lang="fr-FR"/>
        </a:p>
      </dgm:t>
    </dgm:pt>
    <dgm:pt modelId="{2DA10ECD-22B1-4EB2-8E87-5BA396BE1E30}">
      <dgm:prSet phldrT="[Texte]"/>
      <dgm:spPr/>
      <dgm:t>
        <a:bodyPr/>
        <a:lstStyle/>
        <a:p>
          <a:r>
            <a:rPr lang="fr-FR" dirty="0"/>
            <a:t>I. Ressources HTF</a:t>
          </a:r>
        </a:p>
      </dgm:t>
    </dgm:pt>
    <dgm:pt modelId="{2F190AA7-A0FE-49DA-9B8E-EE0B82CBBCF9}" type="parTrans" cxnId="{F13177DF-5436-404C-A401-7AE9952F6E24}">
      <dgm:prSet/>
      <dgm:spPr/>
      <dgm:t>
        <a:bodyPr/>
        <a:lstStyle/>
        <a:p>
          <a:endParaRPr lang="fr-FR"/>
        </a:p>
      </dgm:t>
    </dgm:pt>
    <dgm:pt modelId="{710985E2-AF83-426E-8F07-63DDB0047AD9}" type="sibTrans" cxnId="{F13177DF-5436-404C-A401-7AE9952F6E24}">
      <dgm:prSet/>
      <dgm:spPr/>
      <dgm:t>
        <a:bodyPr/>
        <a:lstStyle/>
        <a:p>
          <a:endParaRPr lang="fr-FR"/>
        </a:p>
      </dgm:t>
    </dgm:pt>
    <dgm:pt modelId="{FB853CF3-D7A8-480B-BD19-7D8C0DC1344F}">
      <dgm:prSet phldrT="[Texte]"/>
      <dgm:spPr/>
      <dgm:t>
        <a:bodyPr/>
        <a:lstStyle/>
        <a:p>
          <a:r>
            <a:rPr lang="fr-FR" dirty="0"/>
            <a:t>II. Méthode Agile</a:t>
          </a:r>
        </a:p>
      </dgm:t>
    </dgm:pt>
    <dgm:pt modelId="{4C0489A8-3C4F-489B-B9A9-CCF7BD213F84}" type="parTrans" cxnId="{F1F1CE48-3346-423E-978E-D2A2E63C4DDB}">
      <dgm:prSet/>
      <dgm:spPr/>
      <dgm:t>
        <a:bodyPr/>
        <a:lstStyle/>
        <a:p>
          <a:endParaRPr lang="fr-FR"/>
        </a:p>
      </dgm:t>
    </dgm:pt>
    <dgm:pt modelId="{D3175971-5F21-4FE1-8742-2AB671D18354}" type="sibTrans" cxnId="{F1F1CE48-3346-423E-978E-D2A2E63C4DDB}">
      <dgm:prSet/>
      <dgm:spPr/>
      <dgm:t>
        <a:bodyPr/>
        <a:lstStyle/>
        <a:p>
          <a:endParaRPr lang="fr-FR"/>
        </a:p>
      </dgm:t>
    </dgm:pt>
    <dgm:pt modelId="{EFEE0BB5-3167-4E56-8419-19BD6B8960B6}">
      <dgm:prSet phldrT="[Texte]"/>
      <dgm:spPr/>
      <dgm:t>
        <a:bodyPr/>
        <a:lstStyle/>
        <a:p>
          <a:r>
            <a:rPr lang="fr-FR" dirty="0"/>
            <a:t>III. Planning des Sprints + Points de suivi</a:t>
          </a:r>
        </a:p>
      </dgm:t>
    </dgm:pt>
    <dgm:pt modelId="{4A38C3B0-0C3F-4438-9B55-D03CA14D6CBF}" type="parTrans" cxnId="{6360D983-95C1-447C-B63D-E00616F56CA7}">
      <dgm:prSet/>
      <dgm:spPr/>
      <dgm:t>
        <a:bodyPr/>
        <a:lstStyle/>
        <a:p>
          <a:endParaRPr lang="fr-FR"/>
        </a:p>
      </dgm:t>
    </dgm:pt>
    <dgm:pt modelId="{B2105148-75AE-49C2-9AB7-0448830EDEF7}" type="sibTrans" cxnId="{6360D983-95C1-447C-B63D-E00616F56CA7}">
      <dgm:prSet/>
      <dgm:spPr/>
      <dgm:t>
        <a:bodyPr/>
        <a:lstStyle/>
        <a:p>
          <a:endParaRPr lang="fr-FR"/>
        </a:p>
      </dgm:t>
    </dgm:pt>
    <dgm:pt modelId="{F38FD817-C9B1-4C66-8B4E-071F7757CD92}">
      <dgm:prSet phldrT="[Texte]"/>
      <dgm:spPr/>
      <dgm:t>
        <a:bodyPr/>
        <a:lstStyle/>
        <a:p>
          <a:r>
            <a:rPr lang="fr-FR" dirty="0"/>
            <a:t>IV. Traitement CNIL + enjeux légaux/éthiques</a:t>
          </a:r>
        </a:p>
      </dgm:t>
    </dgm:pt>
    <dgm:pt modelId="{76B62964-9F1B-4473-99CD-4F3FF9ADB4ED}" type="parTrans" cxnId="{45805925-5D06-4930-ABF9-14C81572AD3C}">
      <dgm:prSet/>
      <dgm:spPr/>
      <dgm:t>
        <a:bodyPr/>
        <a:lstStyle/>
        <a:p>
          <a:endParaRPr lang="fr-FR"/>
        </a:p>
      </dgm:t>
    </dgm:pt>
    <dgm:pt modelId="{94C380E5-B5F3-43F0-B4BA-660645BEBF31}" type="sibTrans" cxnId="{45805925-5D06-4930-ABF9-14C81572AD3C}">
      <dgm:prSet/>
      <dgm:spPr/>
      <dgm:t>
        <a:bodyPr/>
        <a:lstStyle/>
        <a:p>
          <a:endParaRPr lang="fr-FR"/>
        </a:p>
      </dgm:t>
    </dgm:pt>
    <dgm:pt modelId="{0F1C3A7F-BD2E-45DC-8475-5CD5F977B12D}">
      <dgm:prSet phldrT="[Texte]"/>
      <dgm:spPr/>
      <dgm:t>
        <a:bodyPr/>
        <a:lstStyle/>
        <a:p>
          <a:r>
            <a:rPr lang="fr-FR" dirty="0"/>
            <a:t>V. Analyse des risques</a:t>
          </a:r>
        </a:p>
      </dgm:t>
    </dgm:pt>
    <dgm:pt modelId="{4D660ED6-E9C9-416B-96CF-32CFDFDBBD6D}" type="parTrans" cxnId="{13A1B0A4-ACC8-4F70-BE6A-BD6FC6647A95}">
      <dgm:prSet/>
      <dgm:spPr/>
      <dgm:t>
        <a:bodyPr/>
        <a:lstStyle/>
        <a:p>
          <a:endParaRPr lang="fr-FR"/>
        </a:p>
      </dgm:t>
    </dgm:pt>
    <dgm:pt modelId="{4B9A18C5-E08E-454B-8EEF-C9066E1140C9}" type="sibTrans" cxnId="{13A1B0A4-ACC8-4F70-BE6A-BD6FC6647A95}">
      <dgm:prSet/>
      <dgm:spPr/>
      <dgm:t>
        <a:bodyPr/>
        <a:lstStyle/>
        <a:p>
          <a:endParaRPr lang="fr-FR"/>
        </a:p>
      </dgm:t>
    </dgm:pt>
    <dgm:pt modelId="{5D217D45-BDF0-40C3-8959-CCE706D53CDE}" type="pres">
      <dgm:prSet presAssocID="{D48A1109-969F-40CA-9173-3E8E56CA674A}" presName="Name0" presStyleCnt="0">
        <dgm:presLayoutVars>
          <dgm:dir/>
          <dgm:animLvl val="lvl"/>
          <dgm:resizeHandles val="exact"/>
        </dgm:presLayoutVars>
      </dgm:prSet>
      <dgm:spPr/>
    </dgm:pt>
    <dgm:pt modelId="{628A3C39-4EA2-4E52-A724-9D3FD6481FC1}" type="pres">
      <dgm:prSet presAssocID="{88F61360-AD06-45FD-AB33-000FB82965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D7D05-1E53-495E-9D67-B0932C6642A5}" type="pres">
      <dgm:prSet presAssocID="{515C55D7-BA41-4C08-8364-FD9744141F15}" presName="parTxOnlySpace" presStyleCnt="0"/>
      <dgm:spPr/>
    </dgm:pt>
    <dgm:pt modelId="{A476DF34-49A3-46FD-ABC8-BDEC0EE3DB6D}" type="pres">
      <dgm:prSet presAssocID="{2DA10ECD-22B1-4EB2-8E87-5BA396BE1E3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A474A0F-1D79-49F4-A467-C6B7428C80FF}" type="pres">
      <dgm:prSet presAssocID="{710985E2-AF83-426E-8F07-63DDB0047AD9}" presName="parTxOnlySpace" presStyleCnt="0"/>
      <dgm:spPr/>
    </dgm:pt>
    <dgm:pt modelId="{2C22C2AC-9A38-4C08-8ED5-0D4A0D863FE5}" type="pres">
      <dgm:prSet presAssocID="{FB853CF3-D7A8-480B-BD19-7D8C0DC1344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23E1F1-5048-46F3-9AAA-E62652EA4068}" type="pres">
      <dgm:prSet presAssocID="{D3175971-5F21-4FE1-8742-2AB671D18354}" presName="parTxOnlySpace" presStyleCnt="0"/>
      <dgm:spPr/>
    </dgm:pt>
    <dgm:pt modelId="{959C45BD-0AAB-4E97-A79C-898BEE46D240}" type="pres">
      <dgm:prSet presAssocID="{EFEE0BB5-3167-4E56-8419-19BD6B8960B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738D76-43F0-412B-A92B-C7E771DE7CF2}" type="pres">
      <dgm:prSet presAssocID="{B2105148-75AE-49C2-9AB7-0448830EDEF7}" presName="parTxOnlySpace" presStyleCnt="0"/>
      <dgm:spPr/>
    </dgm:pt>
    <dgm:pt modelId="{717955FA-74CE-4024-AAC0-E3F5DBED9DFA}" type="pres">
      <dgm:prSet presAssocID="{F38FD817-C9B1-4C66-8B4E-071F7757CD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57D8BE-8A7B-4CE8-87EF-2FA2D36C4327}" type="pres">
      <dgm:prSet presAssocID="{94C380E5-B5F3-43F0-B4BA-660645BEBF31}" presName="parTxOnlySpace" presStyleCnt="0"/>
      <dgm:spPr/>
    </dgm:pt>
    <dgm:pt modelId="{6B53D0A6-9254-4E41-9C52-7F2A7837AF22}" type="pres">
      <dgm:prSet presAssocID="{0F1C3A7F-BD2E-45DC-8475-5CD5F977B12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C8A121-36D2-4C1C-B504-BC6895C6D555}" type="presOf" srcId="{88F61360-AD06-45FD-AB33-000FB829657E}" destId="{628A3C39-4EA2-4E52-A724-9D3FD6481FC1}" srcOrd="0" destOrd="0" presId="urn:microsoft.com/office/officeart/2005/8/layout/chevron1"/>
    <dgm:cxn modelId="{45805925-5D06-4930-ABF9-14C81572AD3C}" srcId="{D48A1109-969F-40CA-9173-3E8E56CA674A}" destId="{F38FD817-C9B1-4C66-8B4E-071F7757CD92}" srcOrd="4" destOrd="0" parTransId="{76B62964-9F1B-4473-99CD-4F3FF9ADB4ED}" sibTransId="{94C380E5-B5F3-43F0-B4BA-660645BEBF31}"/>
    <dgm:cxn modelId="{F1F1CE48-3346-423E-978E-D2A2E63C4DDB}" srcId="{D48A1109-969F-40CA-9173-3E8E56CA674A}" destId="{FB853CF3-D7A8-480B-BD19-7D8C0DC1344F}" srcOrd="2" destOrd="0" parTransId="{4C0489A8-3C4F-489B-B9A9-CCF7BD213F84}" sibTransId="{D3175971-5F21-4FE1-8742-2AB671D18354}"/>
    <dgm:cxn modelId="{490C5E69-857B-45F0-9F9B-108CF5074395}" type="presOf" srcId="{F38FD817-C9B1-4C66-8B4E-071F7757CD92}" destId="{717955FA-74CE-4024-AAC0-E3F5DBED9DFA}" srcOrd="0" destOrd="0" presId="urn:microsoft.com/office/officeart/2005/8/layout/chevron1"/>
    <dgm:cxn modelId="{0D0B6A7D-382E-474A-978A-8C956AF521FD}" type="presOf" srcId="{FB853CF3-D7A8-480B-BD19-7D8C0DC1344F}" destId="{2C22C2AC-9A38-4C08-8ED5-0D4A0D863FE5}" srcOrd="0" destOrd="0" presId="urn:microsoft.com/office/officeart/2005/8/layout/chevron1"/>
    <dgm:cxn modelId="{6360D983-95C1-447C-B63D-E00616F56CA7}" srcId="{D48A1109-969F-40CA-9173-3E8E56CA674A}" destId="{EFEE0BB5-3167-4E56-8419-19BD6B8960B6}" srcOrd="3" destOrd="0" parTransId="{4A38C3B0-0C3F-4438-9B55-D03CA14D6CBF}" sibTransId="{B2105148-75AE-49C2-9AB7-0448830EDEF7}"/>
    <dgm:cxn modelId="{A7E82E9C-B047-4287-AA0D-C94BEACAFB5C}" type="presOf" srcId="{EFEE0BB5-3167-4E56-8419-19BD6B8960B6}" destId="{959C45BD-0AAB-4E97-A79C-898BEE46D240}" srcOrd="0" destOrd="0" presId="urn:microsoft.com/office/officeart/2005/8/layout/chevron1"/>
    <dgm:cxn modelId="{B5F85FA4-E468-417C-B99B-6A6CBA1D7056}" srcId="{D48A1109-969F-40CA-9173-3E8E56CA674A}" destId="{88F61360-AD06-45FD-AB33-000FB829657E}" srcOrd="0" destOrd="0" parTransId="{46E5AD83-170C-4C69-9E70-39C264ADB072}" sibTransId="{515C55D7-BA41-4C08-8364-FD9744141F15}"/>
    <dgm:cxn modelId="{13A1B0A4-ACC8-4F70-BE6A-BD6FC6647A95}" srcId="{D48A1109-969F-40CA-9173-3E8E56CA674A}" destId="{0F1C3A7F-BD2E-45DC-8475-5CD5F977B12D}" srcOrd="5" destOrd="0" parTransId="{4D660ED6-E9C9-416B-96CF-32CFDFDBBD6D}" sibTransId="{4B9A18C5-E08E-454B-8EEF-C9066E1140C9}"/>
    <dgm:cxn modelId="{4DF541B6-746F-4A4B-9844-61A0DB555132}" type="presOf" srcId="{D48A1109-969F-40CA-9173-3E8E56CA674A}" destId="{5D217D45-BDF0-40C3-8959-CCE706D53CDE}" srcOrd="0" destOrd="0" presId="urn:microsoft.com/office/officeart/2005/8/layout/chevron1"/>
    <dgm:cxn modelId="{1FC561BE-C83A-4B78-A141-F4196D45CF21}" type="presOf" srcId="{0F1C3A7F-BD2E-45DC-8475-5CD5F977B12D}" destId="{6B53D0A6-9254-4E41-9C52-7F2A7837AF22}" srcOrd="0" destOrd="0" presId="urn:microsoft.com/office/officeart/2005/8/layout/chevron1"/>
    <dgm:cxn modelId="{F13177DF-5436-404C-A401-7AE9952F6E24}" srcId="{D48A1109-969F-40CA-9173-3E8E56CA674A}" destId="{2DA10ECD-22B1-4EB2-8E87-5BA396BE1E30}" srcOrd="1" destOrd="0" parTransId="{2F190AA7-A0FE-49DA-9B8E-EE0B82CBBCF9}" sibTransId="{710985E2-AF83-426E-8F07-63DDB0047AD9}"/>
    <dgm:cxn modelId="{99B82BE6-9B30-4991-81BB-D710BA1CC6DF}" type="presOf" srcId="{2DA10ECD-22B1-4EB2-8E87-5BA396BE1E30}" destId="{A476DF34-49A3-46FD-ABC8-BDEC0EE3DB6D}" srcOrd="0" destOrd="0" presId="urn:microsoft.com/office/officeart/2005/8/layout/chevron1"/>
    <dgm:cxn modelId="{AC090403-E3CA-4E37-9458-E980293CF361}" type="presParOf" srcId="{5D217D45-BDF0-40C3-8959-CCE706D53CDE}" destId="{628A3C39-4EA2-4E52-A724-9D3FD6481FC1}" srcOrd="0" destOrd="0" presId="urn:microsoft.com/office/officeart/2005/8/layout/chevron1"/>
    <dgm:cxn modelId="{536FA70D-1C52-48D4-97D4-98C70459006F}" type="presParOf" srcId="{5D217D45-BDF0-40C3-8959-CCE706D53CDE}" destId="{B4DD7D05-1E53-495E-9D67-B0932C6642A5}" srcOrd="1" destOrd="0" presId="urn:microsoft.com/office/officeart/2005/8/layout/chevron1"/>
    <dgm:cxn modelId="{652D09C6-28E1-4B09-9E01-24BAC6AB15F9}" type="presParOf" srcId="{5D217D45-BDF0-40C3-8959-CCE706D53CDE}" destId="{A476DF34-49A3-46FD-ABC8-BDEC0EE3DB6D}" srcOrd="2" destOrd="0" presId="urn:microsoft.com/office/officeart/2005/8/layout/chevron1"/>
    <dgm:cxn modelId="{A362512B-8E1D-48CD-9653-2EDD542AEAA1}" type="presParOf" srcId="{5D217D45-BDF0-40C3-8959-CCE706D53CDE}" destId="{CA474A0F-1D79-49F4-A467-C6B7428C80FF}" srcOrd="3" destOrd="0" presId="urn:microsoft.com/office/officeart/2005/8/layout/chevron1"/>
    <dgm:cxn modelId="{BAAD483D-1C2A-404D-90E8-FAC1774AAFE4}" type="presParOf" srcId="{5D217D45-BDF0-40C3-8959-CCE706D53CDE}" destId="{2C22C2AC-9A38-4C08-8ED5-0D4A0D863FE5}" srcOrd="4" destOrd="0" presId="urn:microsoft.com/office/officeart/2005/8/layout/chevron1"/>
    <dgm:cxn modelId="{68E067D3-6714-4CCB-9041-F7535672AA84}" type="presParOf" srcId="{5D217D45-BDF0-40C3-8959-CCE706D53CDE}" destId="{0B23E1F1-5048-46F3-9AAA-E62652EA4068}" srcOrd="5" destOrd="0" presId="urn:microsoft.com/office/officeart/2005/8/layout/chevron1"/>
    <dgm:cxn modelId="{B6591689-EDEB-4807-A73A-AB19D1797331}" type="presParOf" srcId="{5D217D45-BDF0-40C3-8959-CCE706D53CDE}" destId="{959C45BD-0AAB-4E97-A79C-898BEE46D240}" srcOrd="6" destOrd="0" presId="urn:microsoft.com/office/officeart/2005/8/layout/chevron1"/>
    <dgm:cxn modelId="{A336D030-0537-47AC-A263-2E6AE78F5797}" type="presParOf" srcId="{5D217D45-BDF0-40C3-8959-CCE706D53CDE}" destId="{2C738D76-43F0-412B-A92B-C7E771DE7CF2}" srcOrd="7" destOrd="0" presId="urn:microsoft.com/office/officeart/2005/8/layout/chevron1"/>
    <dgm:cxn modelId="{B76A8E7D-59B9-4C4E-80FF-503304A283FB}" type="presParOf" srcId="{5D217D45-BDF0-40C3-8959-CCE706D53CDE}" destId="{717955FA-74CE-4024-AAC0-E3F5DBED9DFA}" srcOrd="8" destOrd="0" presId="urn:microsoft.com/office/officeart/2005/8/layout/chevron1"/>
    <dgm:cxn modelId="{9171B104-DE54-477E-A745-4E0392FBD197}" type="presParOf" srcId="{5D217D45-BDF0-40C3-8959-CCE706D53CDE}" destId="{3857D8BE-8A7B-4CE8-87EF-2FA2D36C4327}" srcOrd="9" destOrd="0" presId="urn:microsoft.com/office/officeart/2005/8/layout/chevron1"/>
    <dgm:cxn modelId="{39301858-7797-4326-BAD9-0C915899DEBC}" type="presParOf" srcId="{5D217D45-BDF0-40C3-8959-CCE706D53CDE}" destId="{6B53D0A6-9254-4E41-9C52-7F2A7837AF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466BE-A248-471F-969D-A57BEE1556E3}">
      <dsp:nvSpPr>
        <dsp:cNvPr id="0" name=""/>
        <dsp:cNvSpPr/>
      </dsp:nvSpPr>
      <dsp:spPr>
        <a:xfrm>
          <a:off x="938418" y="584849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971B8-8501-46A1-A2FC-47F4A9F934E8}">
      <dsp:nvSpPr>
        <dsp:cNvPr id="0" name=""/>
        <dsp:cNvSpPr/>
      </dsp:nvSpPr>
      <dsp:spPr>
        <a:xfrm>
          <a:off x="52549" y="2512674"/>
          <a:ext cx="3221343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Le modèle repose sur un réseau neuronal convolutif (CNN), </a:t>
          </a:r>
          <a:r>
            <a:rPr lang="fr-FR" sz="1600" kern="1200" dirty="0"/>
            <a:t>un type d'algorithme d'apprentissage automatique particulièrement adapté à la reconnaissance d'images.</a:t>
          </a:r>
          <a:endParaRPr lang="en-US" sz="1600" kern="1200" dirty="0"/>
        </a:p>
      </dsp:txBody>
      <dsp:txXfrm>
        <a:off x="52549" y="2512674"/>
        <a:ext cx="3221343" cy="1260000"/>
      </dsp:txXfrm>
    </dsp:sp>
    <dsp:sp modelId="{FA7AE01A-9183-4576-9B4E-2F5A3D3AE433}">
      <dsp:nvSpPr>
        <dsp:cNvPr id="0" name=""/>
        <dsp:cNvSpPr/>
      </dsp:nvSpPr>
      <dsp:spPr>
        <a:xfrm>
          <a:off x="4723497" y="584849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B3A0E-686C-416C-87ED-C0A306F9AF51}">
      <dsp:nvSpPr>
        <dsp:cNvPr id="0" name=""/>
        <dsp:cNvSpPr/>
      </dsp:nvSpPr>
      <dsp:spPr>
        <a:xfrm>
          <a:off x="3837628" y="2512674"/>
          <a:ext cx="3221343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Le CNN est entraîné sur un vaste ensemble de données d'images de vêtements, en apprenant </a:t>
          </a:r>
          <a:r>
            <a:rPr lang="fr-FR" sz="1600" b="1" kern="1200" dirty="0"/>
            <a:t>à identifier les styles, les couleurs, les motifs et les textures.</a:t>
          </a:r>
          <a:endParaRPr lang="en-US" sz="1600" kern="1200" dirty="0"/>
        </a:p>
      </dsp:txBody>
      <dsp:txXfrm>
        <a:off x="3837628" y="2512674"/>
        <a:ext cx="3221343" cy="1260000"/>
      </dsp:txXfrm>
    </dsp:sp>
    <dsp:sp modelId="{8B43D224-4434-41D5-B310-ABB65D1333A5}">
      <dsp:nvSpPr>
        <dsp:cNvPr id="0" name=""/>
        <dsp:cNvSpPr/>
      </dsp:nvSpPr>
      <dsp:spPr>
        <a:xfrm>
          <a:off x="8508576" y="584849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C83C3-D842-42C1-826E-FF30AA9A6635}">
      <dsp:nvSpPr>
        <dsp:cNvPr id="0" name=""/>
        <dsp:cNvSpPr/>
      </dsp:nvSpPr>
      <dsp:spPr>
        <a:xfrm>
          <a:off x="7622707" y="2512674"/>
          <a:ext cx="3221343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Pour chaque image téléchargée par un utilisateur, le modèle extrait des caractéristiques visuelles et les compare aux données d'entraînement </a:t>
          </a:r>
          <a:r>
            <a:rPr lang="fr-FR" sz="1400" b="1" kern="1200" dirty="0"/>
            <a:t>afin de générer des recommandations vestimentaires similaires.</a:t>
          </a:r>
          <a:endParaRPr lang="en-US" sz="1400" kern="1200" dirty="0"/>
        </a:p>
      </dsp:txBody>
      <dsp:txXfrm>
        <a:off x="7622707" y="2512674"/>
        <a:ext cx="3221343" cy="1260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16484-411C-4CA3-8E8D-0F4036FD1714}">
      <dsp:nvSpPr>
        <dsp:cNvPr id="0" name=""/>
        <dsp:cNvSpPr/>
      </dsp:nvSpPr>
      <dsp:spPr>
        <a:xfrm>
          <a:off x="2093351" y="679304"/>
          <a:ext cx="142474" cy="624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172"/>
              </a:lnTo>
              <a:lnTo>
                <a:pt x="142474" y="624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79C71-A003-4080-991F-9B201A28ED8E}">
      <dsp:nvSpPr>
        <dsp:cNvPr id="0" name=""/>
        <dsp:cNvSpPr/>
      </dsp:nvSpPr>
      <dsp:spPr>
        <a:xfrm>
          <a:off x="1950877" y="679304"/>
          <a:ext cx="142474" cy="624172"/>
        </a:xfrm>
        <a:custGeom>
          <a:avLst/>
          <a:gdLst/>
          <a:ahLst/>
          <a:cxnLst/>
          <a:rect l="0" t="0" r="0" b="0"/>
          <a:pathLst>
            <a:path>
              <a:moveTo>
                <a:pt x="142474" y="0"/>
              </a:moveTo>
              <a:lnTo>
                <a:pt x="142474" y="624172"/>
              </a:lnTo>
              <a:lnTo>
                <a:pt x="0" y="624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E635F-8A08-429C-B9C3-2E19467DA061}">
      <dsp:nvSpPr>
        <dsp:cNvPr id="0" name=""/>
        <dsp:cNvSpPr/>
      </dsp:nvSpPr>
      <dsp:spPr>
        <a:xfrm>
          <a:off x="2093351" y="679304"/>
          <a:ext cx="820922" cy="1248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870"/>
              </a:lnTo>
              <a:lnTo>
                <a:pt x="820922" y="1105870"/>
              </a:lnTo>
              <a:lnTo>
                <a:pt x="820922" y="12483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ED065-99E5-4972-A109-ADBB4BA0C011}">
      <dsp:nvSpPr>
        <dsp:cNvPr id="0" name=""/>
        <dsp:cNvSpPr/>
      </dsp:nvSpPr>
      <dsp:spPr>
        <a:xfrm>
          <a:off x="729670" y="2606097"/>
          <a:ext cx="203534" cy="624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172"/>
              </a:lnTo>
              <a:lnTo>
                <a:pt x="203534" y="624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DBBDD-DABE-4F4F-83D2-43DD2D731E48}">
      <dsp:nvSpPr>
        <dsp:cNvPr id="0" name=""/>
        <dsp:cNvSpPr/>
      </dsp:nvSpPr>
      <dsp:spPr>
        <a:xfrm>
          <a:off x="1272429" y="679304"/>
          <a:ext cx="820922" cy="1248344"/>
        </a:xfrm>
        <a:custGeom>
          <a:avLst/>
          <a:gdLst/>
          <a:ahLst/>
          <a:cxnLst/>
          <a:rect l="0" t="0" r="0" b="0"/>
          <a:pathLst>
            <a:path>
              <a:moveTo>
                <a:pt x="820922" y="0"/>
              </a:moveTo>
              <a:lnTo>
                <a:pt x="820922" y="1105870"/>
              </a:lnTo>
              <a:lnTo>
                <a:pt x="0" y="1105870"/>
              </a:lnTo>
              <a:lnTo>
                <a:pt x="0" y="12483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F3BE0-65C4-4510-9983-DD203568A962}">
      <dsp:nvSpPr>
        <dsp:cNvPr id="0" name=""/>
        <dsp:cNvSpPr/>
      </dsp:nvSpPr>
      <dsp:spPr>
        <a:xfrm>
          <a:off x="1414903" y="856"/>
          <a:ext cx="1356896" cy="678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>
              <a:latin typeface="Georgia" panose="02040502050405020303" pitchFamily="18" charset="0"/>
            </a:rPr>
            <a:t>I. Création d’un compte</a:t>
          </a:r>
        </a:p>
      </dsp:txBody>
      <dsp:txXfrm>
        <a:off x="1414903" y="856"/>
        <a:ext cx="1356896" cy="678448"/>
      </dsp:txXfrm>
    </dsp:sp>
    <dsp:sp modelId="{B2F0F069-39F8-4A91-B37C-E24F0B764A75}">
      <dsp:nvSpPr>
        <dsp:cNvPr id="0" name=""/>
        <dsp:cNvSpPr/>
      </dsp:nvSpPr>
      <dsp:spPr>
        <a:xfrm>
          <a:off x="593980" y="1927649"/>
          <a:ext cx="1356896" cy="678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>
              <a:latin typeface="Georgia" panose="02040502050405020303" pitchFamily="18" charset="0"/>
            </a:rPr>
            <a:t>IV. Retour Utilisateur</a:t>
          </a:r>
        </a:p>
      </dsp:txBody>
      <dsp:txXfrm>
        <a:off x="593980" y="1927649"/>
        <a:ext cx="1356896" cy="678448"/>
      </dsp:txXfrm>
    </dsp:sp>
    <dsp:sp modelId="{7D8D2837-38B3-4CDE-A6FB-211A0D06C3C9}">
      <dsp:nvSpPr>
        <dsp:cNvPr id="0" name=""/>
        <dsp:cNvSpPr/>
      </dsp:nvSpPr>
      <dsp:spPr>
        <a:xfrm>
          <a:off x="933204" y="2891046"/>
          <a:ext cx="1356896" cy="678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>
              <a:latin typeface="Georgia" panose="02040502050405020303" pitchFamily="18" charset="0"/>
            </a:rPr>
            <a:t>V. Processus d’achat</a:t>
          </a:r>
        </a:p>
      </dsp:txBody>
      <dsp:txXfrm>
        <a:off x="933204" y="2891046"/>
        <a:ext cx="1356896" cy="678448"/>
      </dsp:txXfrm>
    </dsp:sp>
    <dsp:sp modelId="{827F002D-49D6-4526-B5A5-52D3010B8721}">
      <dsp:nvSpPr>
        <dsp:cNvPr id="0" name=""/>
        <dsp:cNvSpPr/>
      </dsp:nvSpPr>
      <dsp:spPr>
        <a:xfrm>
          <a:off x="2235825" y="1927649"/>
          <a:ext cx="1356896" cy="678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>
              <a:latin typeface="Georgia" panose="02040502050405020303" pitchFamily="18" charset="0"/>
            </a:rPr>
            <a:t>VI. Gestion des données personnelles (RGPD)</a:t>
          </a:r>
        </a:p>
      </dsp:txBody>
      <dsp:txXfrm>
        <a:off x="2235825" y="1927649"/>
        <a:ext cx="1356896" cy="678448"/>
      </dsp:txXfrm>
    </dsp:sp>
    <dsp:sp modelId="{84E7D0A6-D17C-4AC0-9D31-4E08FC6E1ACD}">
      <dsp:nvSpPr>
        <dsp:cNvPr id="0" name=""/>
        <dsp:cNvSpPr/>
      </dsp:nvSpPr>
      <dsp:spPr>
        <a:xfrm>
          <a:off x="593980" y="964253"/>
          <a:ext cx="1356896" cy="678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>
              <a:latin typeface="Georgia" panose="02040502050405020303" pitchFamily="18" charset="0"/>
            </a:rPr>
            <a:t>II. Outil de recommandation de vêtements basé sur les </a:t>
          </a:r>
          <a:r>
            <a:rPr lang="fr-FR" sz="900" b="1" kern="1200" dirty="0" err="1">
              <a:latin typeface="Georgia" panose="02040502050405020303" pitchFamily="18" charset="0"/>
            </a:rPr>
            <a:t>vétements</a:t>
          </a:r>
          <a:r>
            <a:rPr lang="fr-FR" sz="900" b="1" kern="1200" dirty="0">
              <a:latin typeface="Georgia" panose="02040502050405020303" pitchFamily="18" charset="0"/>
            </a:rPr>
            <a:t> que je possède déjà</a:t>
          </a:r>
        </a:p>
      </dsp:txBody>
      <dsp:txXfrm>
        <a:off x="593980" y="964253"/>
        <a:ext cx="1356896" cy="678448"/>
      </dsp:txXfrm>
    </dsp:sp>
    <dsp:sp modelId="{30DFB1F1-B927-43FB-BD66-64F9B76A79F8}">
      <dsp:nvSpPr>
        <dsp:cNvPr id="0" name=""/>
        <dsp:cNvSpPr/>
      </dsp:nvSpPr>
      <dsp:spPr>
        <a:xfrm>
          <a:off x="2235825" y="964253"/>
          <a:ext cx="1356896" cy="678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Georgia" panose="02040502050405020303" pitchFamily="18" charset="0"/>
            </a:rPr>
            <a:t>III. </a:t>
          </a:r>
          <a:r>
            <a:rPr lang="fr-FR" sz="900" b="1" i="0" u="none" kern="1200" dirty="0">
              <a:latin typeface="Georgia" panose="02040502050405020303" pitchFamily="18" charset="0"/>
            </a:rPr>
            <a:t>Outil de recommandation basé sur mes préférences de style ou les tendances du moment.</a:t>
          </a:r>
          <a:endParaRPr lang="fr-FR" sz="900" kern="1200" dirty="0">
            <a:latin typeface="Georgia" panose="02040502050405020303" pitchFamily="18" charset="0"/>
          </a:endParaRPr>
        </a:p>
      </dsp:txBody>
      <dsp:txXfrm>
        <a:off x="2235825" y="964253"/>
        <a:ext cx="1356896" cy="6784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6B3B9-BF97-4021-B48F-23BC4F92C429}">
      <dsp:nvSpPr>
        <dsp:cNvPr id="0" name=""/>
        <dsp:cNvSpPr/>
      </dsp:nvSpPr>
      <dsp:spPr>
        <a:xfrm>
          <a:off x="2416042" y="1506280"/>
          <a:ext cx="1156483" cy="1156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Chef de Projet</a:t>
          </a:r>
        </a:p>
      </dsp:txBody>
      <dsp:txXfrm>
        <a:off x="2585405" y="1675643"/>
        <a:ext cx="817757" cy="817757"/>
      </dsp:txXfrm>
    </dsp:sp>
    <dsp:sp modelId="{DB772F81-F3A7-47F5-BB68-A3E0A350625E}">
      <dsp:nvSpPr>
        <dsp:cNvPr id="0" name=""/>
        <dsp:cNvSpPr/>
      </dsp:nvSpPr>
      <dsp:spPr>
        <a:xfrm rot="16200000">
          <a:off x="2820230" y="1314845"/>
          <a:ext cx="348108" cy="34760"/>
        </a:xfrm>
        <a:custGeom>
          <a:avLst/>
          <a:gdLst/>
          <a:ahLst/>
          <a:cxnLst/>
          <a:rect l="0" t="0" r="0" b="0"/>
          <a:pathLst>
            <a:path>
              <a:moveTo>
                <a:pt x="0" y="17380"/>
              </a:moveTo>
              <a:lnTo>
                <a:pt x="348108" y="1738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985581" y="1323523"/>
        <a:ext cx="17405" cy="17405"/>
      </dsp:txXfrm>
    </dsp:sp>
    <dsp:sp modelId="{1FB4B646-D91D-4024-80F6-CDCF6F2790FD}">
      <dsp:nvSpPr>
        <dsp:cNvPr id="0" name=""/>
        <dsp:cNvSpPr/>
      </dsp:nvSpPr>
      <dsp:spPr>
        <a:xfrm>
          <a:off x="2416042" y="1688"/>
          <a:ext cx="1156483" cy="1156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Dév Front-End</a:t>
          </a:r>
        </a:p>
      </dsp:txBody>
      <dsp:txXfrm>
        <a:off x="2585405" y="171051"/>
        <a:ext cx="817757" cy="817757"/>
      </dsp:txXfrm>
    </dsp:sp>
    <dsp:sp modelId="{253AFE6A-94F3-4386-ACB7-522E499A86DA}">
      <dsp:nvSpPr>
        <dsp:cNvPr id="0" name=""/>
        <dsp:cNvSpPr/>
      </dsp:nvSpPr>
      <dsp:spPr>
        <a:xfrm rot="1800000">
          <a:off x="3471737" y="2443290"/>
          <a:ext cx="348108" cy="34760"/>
        </a:xfrm>
        <a:custGeom>
          <a:avLst/>
          <a:gdLst/>
          <a:ahLst/>
          <a:cxnLst/>
          <a:rect l="0" t="0" r="0" b="0"/>
          <a:pathLst>
            <a:path>
              <a:moveTo>
                <a:pt x="0" y="17380"/>
              </a:moveTo>
              <a:lnTo>
                <a:pt x="348108" y="1738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637089" y="2451968"/>
        <a:ext cx="17405" cy="17405"/>
      </dsp:txXfrm>
    </dsp:sp>
    <dsp:sp modelId="{23AF48E3-E926-40B2-ABA5-5C4003CA9ADC}">
      <dsp:nvSpPr>
        <dsp:cNvPr id="0" name=""/>
        <dsp:cNvSpPr/>
      </dsp:nvSpPr>
      <dsp:spPr>
        <a:xfrm>
          <a:off x="3719058" y="2258577"/>
          <a:ext cx="1156483" cy="1156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Dév Back-End</a:t>
          </a:r>
        </a:p>
      </dsp:txBody>
      <dsp:txXfrm>
        <a:off x="3888421" y="2427940"/>
        <a:ext cx="817757" cy="817757"/>
      </dsp:txXfrm>
    </dsp:sp>
    <dsp:sp modelId="{1191D981-C942-4790-B5BF-AA004AC5741C}">
      <dsp:nvSpPr>
        <dsp:cNvPr id="0" name=""/>
        <dsp:cNvSpPr/>
      </dsp:nvSpPr>
      <dsp:spPr>
        <a:xfrm rot="9000000">
          <a:off x="2168722" y="2443290"/>
          <a:ext cx="348108" cy="34760"/>
        </a:xfrm>
        <a:custGeom>
          <a:avLst/>
          <a:gdLst/>
          <a:ahLst/>
          <a:cxnLst/>
          <a:rect l="0" t="0" r="0" b="0"/>
          <a:pathLst>
            <a:path>
              <a:moveTo>
                <a:pt x="0" y="17380"/>
              </a:moveTo>
              <a:lnTo>
                <a:pt x="348108" y="1738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2334074" y="2451968"/>
        <a:ext cx="17405" cy="17405"/>
      </dsp:txXfrm>
    </dsp:sp>
    <dsp:sp modelId="{EFC20599-F593-4E77-AE89-A04458645414}">
      <dsp:nvSpPr>
        <dsp:cNvPr id="0" name=""/>
        <dsp:cNvSpPr/>
      </dsp:nvSpPr>
      <dsp:spPr>
        <a:xfrm>
          <a:off x="1113027" y="2258577"/>
          <a:ext cx="1156483" cy="1156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Data Scientist</a:t>
          </a:r>
        </a:p>
      </dsp:txBody>
      <dsp:txXfrm>
        <a:off x="1282390" y="2427940"/>
        <a:ext cx="817757" cy="8177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3C39-4EA2-4E52-A724-9D3FD6481FC1}">
      <dsp:nvSpPr>
        <dsp:cNvPr id="0" name=""/>
        <dsp:cNvSpPr/>
      </dsp:nvSpPr>
      <dsp:spPr>
        <a:xfrm>
          <a:off x="5953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81353" y="0"/>
        <a:ext cx="1663762" cy="550800"/>
      </dsp:txXfrm>
    </dsp:sp>
    <dsp:sp modelId="{A476DF34-49A3-46FD-ABC8-BDEC0EE3DB6D}">
      <dsp:nvSpPr>
        <dsp:cNvPr id="0" name=""/>
        <dsp:cNvSpPr/>
      </dsp:nvSpPr>
      <dsp:spPr>
        <a:xfrm>
          <a:off x="1999059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I. Ressources HTF</a:t>
          </a:r>
        </a:p>
      </dsp:txBody>
      <dsp:txXfrm>
        <a:off x="2274459" y="0"/>
        <a:ext cx="1663762" cy="550800"/>
      </dsp:txXfrm>
    </dsp:sp>
    <dsp:sp modelId="{2C22C2AC-9A38-4C08-8ED5-0D4A0D863FE5}">
      <dsp:nvSpPr>
        <dsp:cNvPr id="0" name=""/>
        <dsp:cNvSpPr/>
      </dsp:nvSpPr>
      <dsp:spPr>
        <a:xfrm>
          <a:off x="3992165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II. Méthode Agile</a:t>
          </a:r>
        </a:p>
      </dsp:txBody>
      <dsp:txXfrm>
        <a:off x="4267565" y="0"/>
        <a:ext cx="1663762" cy="550800"/>
      </dsp:txXfrm>
    </dsp:sp>
    <dsp:sp modelId="{959C45BD-0AAB-4E97-A79C-898BEE46D240}">
      <dsp:nvSpPr>
        <dsp:cNvPr id="0" name=""/>
        <dsp:cNvSpPr/>
      </dsp:nvSpPr>
      <dsp:spPr>
        <a:xfrm>
          <a:off x="5985271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III. Planning des Sprints + Points de suivi</a:t>
          </a:r>
        </a:p>
      </dsp:txBody>
      <dsp:txXfrm>
        <a:off x="6260671" y="0"/>
        <a:ext cx="1663762" cy="550800"/>
      </dsp:txXfrm>
    </dsp:sp>
    <dsp:sp modelId="{717955FA-74CE-4024-AAC0-E3F5DBED9DFA}">
      <dsp:nvSpPr>
        <dsp:cNvPr id="0" name=""/>
        <dsp:cNvSpPr/>
      </dsp:nvSpPr>
      <dsp:spPr>
        <a:xfrm>
          <a:off x="7978378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IV. Traitement CNIL + enjeux légaux/éthiques</a:t>
          </a:r>
        </a:p>
      </dsp:txBody>
      <dsp:txXfrm>
        <a:off x="8253778" y="0"/>
        <a:ext cx="1663762" cy="550800"/>
      </dsp:txXfrm>
    </dsp:sp>
    <dsp:sp modelId="{6B53D0A6-9254-4E41-9C52-7F2A7837AF22}">
      <dsp:nvSpPr>
        <dsp:cNvPr id="0" name=""/>
        <dsp:cNvSpPr/>
      </dsp:nvSpPr>
      <dsp:spPr>
        <a:xfrm>
          <a:off x="9971484" y="0"/>
          <a:ext cx="2214562" cy="55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V. Analyse des risques</a:t>
          </a:r>
        </a:p>
      </dsp:txBody>
      <dsp:txXfrm>
        <a:off x="10246884" y="0"/>
        <a:ext cx="1663762" cy="55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7F67A-3544-4625-B99D-C1B5D9EEF8C4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89AD0-10E6-405D-B830-36DE8A045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89AD0-10E6-405D-B830-36DE8A0458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20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u="none" strike="noStrike" dirty="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Backlog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Produit: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Liste priorisée des User Stories (US) représentant les fonctionnalités à développer</a:t>
            </a:r>
            <a:r>
              <a:rPr lang="fr-FR" dirty="0"/>
              <a:t> 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</a:p>
          <a:p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Contenu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: Chaque US doit être claire, concise et testable. Elle doit contenir les critères d'évaluations pour sa validation.</a:t>
            </a:r>
            <a:r>
              <a:rPr lang="fr-FR" dirty="0"/>
              <a:t> 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</a:p>
          <a:p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Priorisation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: La méthode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MoSCoW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(Must Have,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Should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Have,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Could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Have,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Would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Have, Nice to Have) est utilisée pour prioriser les US. </a:t>
            </a:r>
            <a:r>
              <a:rPr lang="fr-FR" dirty="0"/>
              <a:t> 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</a:p>
          <a:p>
            <a:r>
              <a:rPr lang="fr-FR" dirty="0"/>
              <a:t> 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/!\ Attention aux </a:t>
            </a:r>
            <a:r>
              <a:rPr lang="fr-FR" sz="1200" b="1" i="0" u="none" strike="noStrike" dirty="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dépendences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entre tâches!!! /!\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</a:p>
          <a:p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Outils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: Trello, Jira, Excel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</a:p>
          <a:p>
            <a:endParaRPr lang="fr-FR" sz="1200" b="1" i="0" u="none" strike="noStrike" dirty="0">
              <a:solidFill>
                <a:srgbClr val="000000"/>
              </a:solidFill>
              <a:effectLst/>
              <a:highlight>
                <a:srgbClr val="F2F2F2"/>
              </a:highlight>
              <a:latin typeface="Georgia" panose="02040502050405020303" pitchFamily="18" charset="0"/>
            </a:endParaRPr>
          </a:p>
          <a:p>
            <a:r>
              <a:rPr lang="fr-FR" sz="1200" b="1" i="0" u="none" strike="noStrike" dirty="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Burndown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Chart: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Graphique illustrant l'avancement du sprint en fonction du temps restant grâce aux Story Points.</a:t>
            </a:r>
            <a:b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</a:b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Permet d'identifier visuellement les problèmes et de prendre des mesures correctives si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nécéssaires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.</a:t>
            </a:r>
            <a:r>
              <a:rPr lang="fr-FR" dirty="0"/>
              <a:t> 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</a:p>
          <a:p>
            <a:endParaRPr lang="fr-FR" sz="1200" b="1" i="0" u="none" strike="noStrike" dirty="0">
              <a:solidFill>
                <a:srgbClr val="000000"/>
              </a:solidFill>
              <a:effectLst/>
              <a:highlight>
                <a:srgbClr val="F2F2F2"/>
              </a:highlight>
              <a:latin typeface="Georgia" panose="02040502050405020303" pitchFamily="18" charset="0"/>
            </a:endParaRPr>
          </a:p>
          <a:p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Tableau de Sprint: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Planning détaillé des tâches à réaliser pour chaque sprint</a:t>
            </a:r>
            <a:r>
              <a:rPr lang="fr-FR" dirty="0"/>
              <a:t> 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Contenu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: Le tableau doit inclure : 1. les US à réaliser, 2. les tâches à réaliser, 3. Les participants, </a:t>
            </a:r>
            <a:r>
              <a:rPr lang="fr-FR" dirty="0"/>
              <a:t> 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4. Une estimation du temps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nécéssaire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pour réaliser la tâche et 5. Le statut de chaque tâche.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Outils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 : Trello, Jira, Excel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Georgia" panose="02040502050405020303" pitchFamily="18" charset="0"/>
              </a:rPr>
              <a:t> 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89AD0-10E6-405D-B830-36DE8A0458D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97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436C6CD-8A8D-4E20-8B02-A05B09C35254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1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F7AC-6802-4BD9-8DA9-AFFC3AC9634F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2D17-0E59-4010-9023-1BEC014C19B4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E78BF46-64C6-480B-96E6-CE297E5FFB02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A633-A85B-9509-FDFA-82CAAFC1DD74}"/>
              </a:ext>
            </a:extLst>
          </p:cNvPr>
          <p:cNvSpPr txBox="1">
            <a:spLocks/>
          </p:cNvSpPr>
          <p:nvPr userDrawn="1"/>
        </p:nvSpPr>
        <p:spPr>
          <a:xfrm>
            <a:off x="0" y="-635"/>
            <a:ext cx="558209" cy="432897"/>
          </a:xfrm>
          <a:prstGeom prst="rect">
            <a:avLst/>
          </a:prstGeom>
          <a:solidFill>
            <a:srgbClr val="45AFAD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b="1" smtClean="0">
                <a:solidFill>
                  <a:schemeClr val="bg1"/>
                </a:solidFill>
              </a:rPr>
              <a:pPr/>
              <a:t>‹N°›</a:t>
            </a:fld>
            <a:r>
              <a:rPr lang="en-US" b="1" dirty="0">
                <a:solidFill>
                  <a:schemeClr val="bg1"/>
                </a:solidFill>
              </a:rPr>
              <a:t> / 23</a:t>
            </a:r>
          </a:p>
        </p:txBody>
      </p:sp>
    </p:spTree>
    <p:extLst>
      <p:ext uri="{BB962C8B-B14F-4D97-AF65-F5344CB8AC3E}">
        <p14:creationId xmlns:p14="http://schemas.microsoft.com/office/powerpoint/2010/main" val="16566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591-559E-409E-A320-E248BEE9B135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505959E-6EE5-4117-B51D-3EA8C69E6ED1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2C6E3A-50AC-AAD0-E903-C3AA0F04EE10}"/>
              </a:ext>
            </a:extLst>
          </p:cNvPr>
          <p:cNvSpPr txBox="1">
            <a:spLocks/>
          </p:cNvSpPr>
          <p:nvPr userDrawn="1"/>
        </p:nvSpPr>
        <p:spPr>
          <a:xfrm>
            <a:off x="0" y="-635"/>
            <a:ext cx="558209" cy="432897"/>
          </a:xfrm>
          <a:prstGeom prst="rect">
            <a:avLst/>
          </a:prstGeom>
          <a:solidFill>
            <a:srgbClr val="45AFAD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b="1" smtClean="0">
                <a:solidFill>
                  <a:schemeClr val="bg1"/>
                </a:solidFill>
              </a:rPr>
              <a:pPr/>
              <a:t>‹N°›</a:t>
            </a:fld>
            <a:r>
              <a:rPr lang="en-US" b="1" dirty="0">
                <a:solidFill>
                  <a:schemeClr val="bg1"/>
                </a:solidFill>
              </a:rPr>
              <a:t> / 23</a:t>
            </a:r>
          </a:p>
        </p:txBody>
      </p:sp>
    </p:spTree>
    <p:extLst>
      <p:ext uri="{BB962C8B-B14F-4D97-AF65-F5344CB8AC3E}">
        <p14:creationId xmlns:p14="http://schemas.microsoft.com/office/powerpoint/2010/main" val="404299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FE73D83-56CC-4F9F-92E4-71C638F2674A}" type="datetime1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68829A9-B52C-6182-FF87-02F04B70B38F}"/>
              </a:ext>
            </a:extLst>
          </p:cNvPr>
          <p:cNvSpPr txBox="1">
            <a:spLocks/>
          </p:cNvSpPr>
          <p:nvPr userDrawn="1"/>
        </p:nvSpPr>
        <p:spPr>
          <a:xfrm>
            <a:off x="0" y="-635"/>
            <a:ext cx="558209" cy="432897"/>
          </a:xfrm>
          <a:prstGeom prst="rect">
            <a:avLst/>
          </a:prstGeom>
          <a:solidFill>
            <a:srgbClr val="45AFAD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b="1" smtClean="0">
                <a:solidFill>
                  <a:schemeClr val="bg1"/>
                </a:solidFill>
              </a:rPr>
              <a:pPr/>
              <a:t>‹N°›</a:t>
            </a:fld>
            <a:r>
              <a:rPr lang="en-US" b="1" dirty="0">
                <a:solidFill>
                  <a:schemeClr val="bg1"/>
                </a:solidFill>
              </a:rPr>
              <a:t> / 23</a:t>
            </a:r>
          </a:p>
        </p:txBody>
      </p:sp>
    </p:spTree>
    <p:extLst>
      <p:ext uri="{BB962C8B-B14F-4D97-AF65-F5344CB8AC3E}">
        <p14:creationId xmlns:p14="http://schemas.microsoft.com/office/powerpoint/2010/main" val="271859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EE5-1927-45AA-8568-1C677A85524B}" type="datetime1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578E-AC5C-467F-8148-A3F36AAF13B5}" type="datetime1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5A2D365-E109-4300-8E31-C741958B7D43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4E2D8F4-0A3A-4F7E-85FD-3CAB8400C07C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8A48-54DB-4558-A2EF-6167178EF6D9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chart" Target="../charts/chart6.xml"/><Relationship Id="rId7" Type="http://schemas.openxmlformats.org/officeDocument/2006/relationships/diagramQuickStyle" Target="../diagrams/quickStyle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chart" Target="../charts/chart7.xml"/><Relationship Id="rId9" Type="http://schemas.microsoft.com/office/2007/relationships/diagramDrawing" Target="../diagrams/drawin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chart" Target="../charts/chart8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chart" Target="../charts/chart9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chart" Target="../charts/chart10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27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6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6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7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chart" Target="../charts/chart2.xml"/><Relationship Id="rId7" Type="http://schemas.openxmlformats.org/officeDocument/2006/relationships/diagramQuickStyle" Target="../diagrams/quickStyle5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chart" Target="../charts/chart3.xml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Encre liquide aquarelle et encre">
            <a:extLst>
              <a:ext uri="{FF2B5EF4-FFF2-40B4-BE49-F238E27FC236}">
                <a16:creationId xmlns:a16="http://schemas.microsoft.com/office/drawing/2014/main" id="{B060A61F-812E-100C-E4B7-EBF69424F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7" b="5839"/>
          <a:stretch/>
        </p:blipFill>
        <p:spPr>
          <a:xfrm>
            <a:off x="19" y="0"/>
            <a:ext cx="1219198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61B619-80B6-9548-002A-74DA56BD8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bg1"/>
                </a:solidFill>
              </a:rPr>
              <a:t>Formation Data </a:t>
            </a:r>
            <a:r>
              <a:rPr lang="fr-FR" sz="6600" dirty="0" err="1">
                <a:solidFill>
                  <a:schemeClr val="bg1"/>
                </a:solidFill>
              </a:rPr>
              <a:t>Scientist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F4180E-F129-E00C-78EA-E6C4A7509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55" y="5624945"/>
            <a:ext cx="8974832" cy="592975"/>
          </a:xfrm>
        </p:spPr>
        <p:txBody>
          <a:bodyPr anchor="ctr">
            <a:noAutofit/>
          </a:bodyPr>
          <a:lstStyle/>
          <a:p>
            <a:r>
              <a:rPr lang="fr-FR" sz="2050" b="1" dirty="0">
                <a:solidFill>
                  <a:schemeClr val="bg1"/>
                </a:solidFill>
              </a:rPr>
              <a:t>PROJET N°10 : Réaliser le cadrage d’un projet IA</a:t>
            </a:r>
          </a:p>
        </p:txBody>
      </p:sp>
      <p:pic>
        <p:nvPicPr>
          <p:cNvPr id="7" name="Picture 4" descr="Openclassrooms – Numérique et Sciences Informatiques">
            <a:extLst>
              <a:ext uri="{FF2B5EF4-FFF2-40B4-BE49-F238E27FC236}">
                <a16:creationId xmlns:a16="http://schemas.microsoft.com/office/drawing/2014/main" id="{6B7260CB-E7D9-66D0-AFB0-55F68FC7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43" y="879663"/>
            <a:ext cx="1149954" cy="122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D6922FFE-8A98-65DD-AD3E-CC78BBE7C443}"/>
              </a:ext>
            </a:extLst>
          </p:cNvPr>
          <p:cNvSpPr txBox="1">
            <a:spLocks/>
          </p:cNvSpPr>
          <p:nvPr/>
        </p:nvSpPr>
        <p:spPr>
          <a:xfrm>
            <a:off x="7228513" y="504282"/>
            <a:ext cx="4365072" cy="1990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76200" cap="rnd">
            <a:solidFill>
              <a:schemeClr val="accent1">
                <a:alpha val="98000"/>
              </a:schemeClr>
            </a:solidFill>
            <a:miter lim="800000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chemeClr val="bg1"/>
                </a:solidFill>
              </a:rPr>
              <a:t>Olivier RAYMOND</a:t>
            </a:r>
            <a:br>
              <a:rPr lang="fr-FR" sz="1800" b="1" dirty="0">
                <a:solidFill>
                  <a:schemeClr val="bg1"/>
                </a:solidFill>
              </a:rPr>
            </a:br>
            <a:r>
              <a:rPr lang="fr-FR" sz="1800" b="1" u="sng" dirty="0"/>
              <a:t>Olivier.raymond.17@eigsi.fr</a:t>
            </a:r>
          </a:p>
          <a:p>
            <a:br>
              <a:rPr lang="fr-FR" sz="1800" b="1" dirty="0">
                <a:solidFill>
                  <a:schemeClr val="bg1"/>
                </a:solidFill>
              </a:rPr>
            </a:br>
            <a:r>
              <a:rPr lang="fr-FR" sz="1800" b="1" u="sng" dirty="0">
                <a:solidFill>
                  <a:schemeClr val="bg1"/>
                </a:solidFill>
              </a:rPr>
              <a:t>Mentor</a:t>
            </a:r>
            <a:r>
              <a:rPr lang="fr-FR" sz="1800" b="1" dirty="0">
                <a:solidFill>
                  <a:schemeClr val="bg1"/>
                </a:solidFill>
              </a:rPr>
              <a:t>: Khalid Moustapha Askia</a:t>
            </a:r>
            <a:br>
              <a:rPr lang="fr-FR" sz="1800" b="1" dirty="0">
                <a:solidFill>
                  <a:schemeClr val="bg1"/>
                </a:solidFill>
              </a:rPr>
            </a:br>
            <a:r>
              <a:rPr lang="fr-FR" sz="1800" b="1" u="sng" dirty="0">
                <a:solidFill>
                  <a:schemeClr val="bg1"/>
                </a:solidFill>
              </a:rPr>
              <a:t>Jury:</a:t>
            </a:r>
            <a:r>
              <a:rPr lang="fr-FR" sz="1800" b="1" dirty="0">
                <a:solidFill>
                  <a:schemeClr val="bg1"/>
                </a:solidFill>
              </a:rPr>
              <a:t> 	  Mustafa </a:t>
            </a:r>
            <a:r>
              <a:rPr lang="fr-FR" sz="1800" b="1" dirty="0" err="1">
                <a:solidFill>
                  <a:schemeClr val="bg1"/>
                </a:solidFill>
              </a:rPr>
              <a:t>Ankarali</a:t>
            </a:r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8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45406-88D6-28D8-7C0C-35CDE86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I.2. Ressources Techniques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CDFF6770-4E54-BBA8-703F-4A5A63AC1D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/>
              <a:t>Solution Cloud avec Azure</a:t>
            </a:r>
          </a:p>
          <a:p>
            <a:pPr lvl="1"/>
            <a:r>
              <a:rPr lang="fr-FR" dirty="0"/>
              <a:t>Stockage de type Blob</a:t>
            </a:r>
          </a:p>
          <a:p>
            <a:pPr lvl="1"/>
            <a:r>
              <a:rPr lang="fr-FR" dirty="0"/>
              <a:t>Machine de type GPU </a:t>
            </a:r>
            <a:r>
              <a:rPr lang="fr-FR" dirty="0">
                <a:sym typeface="Wingdings" panose="05000000000000000000" pitchFamily="2" charset="2"/>
              </a:rPr>
              <a:t> Gamme NC (NC6 ou NC12)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>
                <a:sym typeface="Wingdings" panose="05000000000000000000" pitchFamily="2" charset="2"/>
              </a:rPr>
              <a:t>Deux parties :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Conception + entrainement des modèles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Production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6976720-0C45-0895-AEB9-382800B8C3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4955310"/>
              </p:ext>
            </p:extLst>
          </p:nvPr>
        </p:nvGraphicFramePr>
        <p:xfrm>
          <a:off x="6913983" y="4325112"/>
          <a:ext cx="45099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963">
                  <a:extLst>
                    <a:ext uri="{9D8B030D-6E8A-4147-A177-3AD203B41FA5}">
                      <a16:colId xmlns:a16="http://schemas.microsoft.com/office/drawing/2014/main" val="3611907512"/>
                    </a:ext>
                  </a:extLst>
                </a:gridCol>
                <a:gridCol w="2254963">
                  <a:extLst>
                    <a:ext uri="{9D8B030D-6E8A-4147-A177-3AD203B41FA5}">
                      <a16:colId xmlns:a16="http://schemas.microsoft.com/office/drawing/2014/main" val="986069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Nbr de machines (NC6)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3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39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1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64472"/>
                  </a:ext>
                </a:extLst>
              </a:tr>
            </a:tbl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83F6A61-2C1E-F5F3-B2EB-E06CADFB8B36}"/>
              </a:ext>
            </a:extLst>
          </p:cNvPr>
          <p:cNvGraphicFramePr/>
          <p:nvPr/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88DB583-1665-9726-BE8B-430706198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72353"/>
              </p:ext>
            </p:extLst>
          </p:nvPr>
        </p:nvGraphicFramePr>
        <p:xfrm>
          <a:off x="6680717" y="2330289"/>
          <a:ext cx="53218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945">
                  <a:extLst>
                    <a:ext uri="{9D8B030D-6E8A-4147-A177-3AD203B41FA5}">
                      <a16:colId xmlns:a16="http://schemas.microsoft.com/office/drawing/2014/main" val="1168096004"/>
                    </a:ext>
                  </a:extLst>
                </a:gridCol>
                <a:gridCol w="1773945">
                  <a:extLst>
                    <a:ext uri="{9D8B030D-6E8A-4147-A177-3AD203B41FA5}">
                      <a16:colId xmlns:a16="http://schemas.microsoft.com/office/drawing/2014/main" val="3547921120"/>
                    </a:ext>
                  </a:extLst>
                </a:gridCol>
                <a:gridCol w="1773945">
                  <a:extLst>
                    <a:ext uri="{9D8B030D-6E8A-4147-A177-3AD203B41FA5}">
                      <a16:colId xmlns:a16="http://schemas.microsoft.com/office/drawing/2014/main" val="289635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1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5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6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Mémoire 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340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680 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80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13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F544B-F676-0142-6E37-04D43010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I.3.Ressources Financières</a:t>
            </a:r>
            <a:br>
              <a:rPr lang="fr-FR" dirty="0"/>
            </a:br>
            <a:r>
              <a:rPr lang="fr-FR" dirty="0"/>
              <a:t>3 profils : Junior, Senior, Expert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2094CC5-AC0A-E76F-2914-4DAD8C9E4012}"/>
              </a:ext>
            </a:extLst>
          </p:cNvPr>
          <p:cNvGraphicFramePr>
            <a:graphicFrameLocks/>
          </p:cNvGraphicFramePr>
          <p:nvPr/>
        </p:nvGraphicFramePr>
        <p:xfrm>
          <a:off x="1602" y="2258652"/>
          <a:ext cx="4570399" cy="2675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86E6560-0188-4806-9928-9627544BD78B}"/>
              </a:ext>
            </a:extLst>
          </p:cNvPr>
          <p:cNvGraphicFramePr>
            <a:graphicFrameLocks/>
          </p:cNvGraphicFramePr>
          <p:nvPr/>
        </p:nvGraphicFramePr>
        <p:xfrm>
          <a:off x="3810000" y="2233040"/>
          <a:ext cx="4570399" cy="2728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8BE2F791-32C9-43E3-A7F5-093BD92C968F}"/>
              </a:ext>
            </a:extLst>
          </p:cNvPr>
          <p:cNvGraphicFramePr>
            <a:graphicFrameLocks/>
          </p:cNvGraphicFramePr>
          <p:nvPr/>
        </p:nvGraphicFramePr>
        <p:xfrm>
          <a:off x="7620000" y="2258652"/>
          <a:ext cx="4572000" cy="270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3BB56C59-E865-94FA-4FD5-97BBFA2B998D}"/>
              </a:ext>
            </a:extLst>
          </p:cNvPr>
          <p:cNvGraphicFramePr/>
          <p:nvPr/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21A6AAE-2E33-6D57-0F75-6883FC8966F3}"/>
              </a:ext>
            </a:extLst>
          </p:cNvPr>
          <p:cNvSpPr/>
          <p:nvPr/>
        </p:nvSpPr>
        <p:spPr>
          <a:xfrm>
            <a:off x="495323" y="2259273"/>
            <a:ext cx="3582955" cy="2287423"/>
          </a:xfrm>
          <a:prstGeom prst="rect">
            <a:avLst/>
          </a:prstGeom>
          <a:solidFill>
            <a:srgbClr val="45AFAD">
              <a:alpha val="25098"/>
            </a:srgb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77E3D9-DF75-C613-3591-C333907D6EC3}"/>
              </a:ext>
            </a:extLst>
          </p:cNvPr>
          <p:cNvSpPr txBox="1"/>
          <p:nvPr/>
        </p:nvSpPr>
        <p:spPr>
          <a:xfrm>
            <a:off x="3191069" y="4851918"/>
            <a:ext cx="612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Contexte : Le Data </a:t>
            </a:r>
            <a:r>
              <a:rPr lang="fr-FR" b="1" dirty="0" err="1"/>
              <a:t>Scientist</a:t>
            </a:r>
            <a:r>
              <a:rPr lang="fr-FR" b="1" dirty="0"/>
              <a:t> est junior.</a:t>
            </a:r>
            <a:br>
              <a:rPr lang="fr-FR" b="1" dirty="0"/>
            </a:br>
            <a:r>
              <a:rPr lang="fr-FR" dirty="0">
                <a:sym typeface="Wingdings" panose="05000000000000000000" pitchFamily="2" charset="2"/>
              </a:rPr>
              <a:t> Il va s’appuyer sur les compétences d’un sous-traitant pour réaliser les modèles.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352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D7AC35C-E57A-8B1B-74BA-92720CF8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I.3. Ressources Financières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1B06B2-0F97-1394-995B-48F63DFA15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sym typeface="Wingdings" panose="05000000000000000000" pitchFamily="2" charset="2"/>
              </a:rPr>
              <a:t>Coût initiaux d’infrastructure Azure (conception)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Stockage : 1144 €</a:t>
            </a:r>
          </a:p>
          <a:p>
            <a:pPr marL="0" indent="0">
              <a:buNone/>
            </a:pPr>
            <a:r>
              <a:rPr lang="fr-FR" dirty="0"/>
              <a:t>Machines (NC6) : 29 k€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BD9D703-A064-E3CA-B349-732B076102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sym typeface="Wingdings" panose="05000000000000000000" pitchFamily="2" charset="2"/>
              </a:rPr>
              <a:t>Coût d’infrastructure Azure (production)</a:t>
            </a:r>
          </a:p>
          <a:p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37AF222-3603-4EA3-5AFA-42A2FE9BB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09614"/>
              </p:ext>
            </p:extLst>
          </p:nvPr>
        </p:nvGraphicFramePr>
        <p:xfrm>
          <a:off x="6053328" y="43251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232948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04218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5535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Machines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146 €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 k€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5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880 €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399 k€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4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1 834€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798 k€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71758"/>
                  </a:ext>
                </a:extLst>
              </a:tr>
            </a:tbl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D2D018E2-DE89-37F0-8431-26B29E6F4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720637"/>
              </p:ext>
            </p:extLst>
          </p:nvPr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00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BA38D-72B3-1FA0-66F0-B5E138CA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I.3. Ressources Financières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CAED2-6834-B566-D0D6-F74A690A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Coût annuel de maintenance </a:t>
            </a:r>
          </a:p>
          <a:p>
            <a:r>
              <a:rPr lang="fr-FR" dirty="0"/>
              <a:t>15% des coûts de développement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63 k€/an</a:t>
            </a:r>
            <a:endParaRPr lang="fr-FR" dirty="0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D51CFCC-9D72-2D32-3B03-D76432689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058612"/>
              </p:ext>
            </p:extLst>
          </p:nvPr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82368-285F-6172-052A-DEAD5C4B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II.1. Méthode Agile</a:t>
            </a:r>
            <a:br>
              <a:rPr lang="fr-FR" dirty="0"/>
            </a:br>
            <a:r>
              <a:rPr lang="fr-FR" dirty="0"/>
              <a:t>Gestion de Projet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076A004-D137-656E-2615-3A25864036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Tâches plus petites</a:t>
            </a:r>
          </a:p>
          <a:p>
            <a:r>
              <a:rPr lang="fr-FR" dirty="0"/>
              <a:t>Livraison rapide des incrémentations</a:t>
            </a:r>
          </a:p>
          <a:p>
            <a:r>
              <a:rPr lang="fr-FR" dirty="0"/>
              <a:t>Communication constante avec le donneur d’ordre</a:t>
            </a:r>
          </a:p>
          <a:p>
            <a:r>
              <a:rPr lang="fr-FR" dirty="0" err="1"/>
              <a:t>Fléxibilité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FAC055D-7178-2859-BD64-5F8614207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0497029"/>
              </p:ext>
            </p:extLst>
          </p:nvPr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Méthode agile vs classique, quelle méthode utiliser selon votre projet ?">
            <a:extLst>
              <a:ext uri="{FF2B5EF4-FFF2-40B4-BE49-F238E27FC236}">
                <a16:creationId xmlns:a16="http://schemas.microsoft.com/office/drawing/2014/main" id="{B701FDD8-4C66-D5E0-385F-D90DD50ADB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936131"/>
            <a:ext cx="4938712" cy="27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EF95D7B-E9CB-F45F-10A6-CD5EE5BA9482}"/>
              </a:ext>
            </a:extLst>
          </p:cNvPr>
          <p:cNvSpPr txBox="1"/>
          <p:nvPr/>
        </p:nvSpPr>
        <p:spPr>
          <a:xfrm>
            <a:off x="6344984" y="5650894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https://www.axiocode.com/methode-agile-vs-classique-quelle-methode-utiliser/</a:t>
            </a:r>
          </a:p>
        </p:txBody>
      </p:sp>
    </p:spTree>
    <p:extLst>
      <p:ext uri="{BB962C8B-B14F-4D97-AF65-F5344CB8AC3E}">
        <p14:creationId xmlns:p14="http://schemas.microsoft.com/office/powerpoint/2010/main" val="147935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82368-285F-6172-052A-DEAD5C4B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II.1. Méthode Agile</a:t>
            </a:r>
            <a:br>
              <a:rPr lang="fr-FR" dirty="0"/>
            </a:br>
            <a:r>
              <a:rPr lang="fr-FR" dirty="0" err="1"/>
              <a:t>Evenements</a:t>
            </a:r>
            <a:r>
              <a:rPr lang="fr-FR" dirty="0"/>
              <a:t> </a:t>
            </a:r>
            <a:r>
              <a:rPr lang="fr-FR" dirty="0" err="1"/>
              <a:t>Scrums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076A004-D137-656E-2615-3A25864036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fr-FR" b="1" u="sng" dirty="0"/>
              <a:t>Sprint Planning </a:t>
            </a:r>
            <a:r>
              <a:rPr lang="fr-FR" dirty="0"/>
              <a:t>(1h à chaque début de sprint)</a:t>
            </a:r>
          </a:p>
          <a:p>
            <a:r>
              <a:rPr lang="fr-FR" b="1" u="sng" dirty="0"/>
              <a:t>Sprint </a:t>
            </a:r>
            <a:r>
              <a:rPr lang="fr-FR" b="1" u="sng" dirty="0" err="1"/>
              <a:t>Review</a:t>
            </a:r>
            <a:r>
              <a:rPr lang="fr-FR" b="1" u="sng" dirty="0"/>
              <a:t> </a:t>
            </a:r>
            <a:r>
              <a:rPr lang="fr-FR" dirty="0"/>
              <a:t>(1h à chaque fin de sprint avec le client)</a:t>
            </a:r>
          </a:p>
          <a:p>
            <a:r>
              <a:rPr lang="fr-FR" b="1" u="sng" dirty="0"/>
              <a:t>Daily Scrum </a:t>
            </a:r>
            <a:r>
              <a:rPr lang="fr-FR" dirty="0"/>
              <a:t>(15 min/jour)</a:t>
            </a:r>
          </a:p>
          <a:p>
            <a:r>
              <a:rPr lang="fr-FR" b="1" u="sng" dirty="0"/>
              <a:t>Sprint </a:t>
            </a:r>
            <a:r>
              <a:rPr lang="fr-FR" b="1" u="sng" dirty="0" err="1"/>
              <a:t>Retrospective</a:t>
            </a:r>
            <a:r>
              <a:rPr lang="fr-FR" b="1" u="sng" dirty="0"/>
              <a:t> </a:t>
            </a:r>
            <a:r>
              <a:rPr lang="fr-FR" dirty="0"/>
              <a:t>(1h à chaque fin de projet)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FAC055D-7178-2859-BD64-5F8614207785}"/>
              </a:ext>
            </a:extLst>
          </p:cNvPr>
          <p:cNvGraphicFramePr/>
          <p:nvPr/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Méthode agile vs classique, quelle méthode utiliser selon votre projet ?">
            <a:extLst>
              <a:ext uri="{FF2B5EF4-FFF2-40B4-BE49-F238E27FC236}">
                <a16:creationId xmlns:a16="http://schemas.microsoft.com/office/drawing/2014/main" id="{B701FDD8-4C66-D5E0-385F-D90DD50ADB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936131"/>
            <a:ext cx="4938712" cy="27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EF95D7B-E9CB-F45F-10A6-CD5EE5BA9482}"/>
              </a:ext>
            </a:extLst>
          </p:cNvPr>
          <p:cNvSpPr txBox="1"/>
          <p:nvPr/>
        </p:nvSpPr>
        <p:spPr>
          <a:xfrm>
            <a:off x="6344984" y="5650894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https://www.axiocode.com/methode-agile-vs-classique-quelle-methode-utiliser/</a:t>
            </a:r>
          </a:p>
        </p:txBody>
      </p:sp>
    </p:spTree>
    <p:extLst>
      <p:ext uri="{BB962C8B-B14F-4D97-AF65-F5344CB8AC3E}">
        <p14:creationId xmlns:p14="http://schemas.microsoft.com/office/powerpoint/2010/main" val="420861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0EE5B-6654-CEAB-132B-F534D05B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III.1. Planning des Sprints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7CA1D-7B37-1235-4F67-1FDA3F3EA9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Méthodologie</a:t>
            </a:r>
            <a:r>
              <a:rPr lang="fr-FR" dirty="0"/>
              <a:t> : </a:t>
            </a:r>
          </a:p>
          <a:p>
            <a:r>
              <a:rPr lang="fr-FR" dirty="0"/>
              <a:t>Pondération de chaque User Story</a:t>
            </a:r>
          </a:p>
          <a:p>
            <a:r>
              <a:rPr lang="fr-FR" dirty="0"/>
              <a:t>Vérifier les dépendances entre tâches</a:t>
            </a:r>
          </a:p>
          <a:p>
            <a:r>
              <a:rPr lang="fr-FR" dirty="0"/>
              <a:t>Choix d’une durée de sprint (1 mois ici)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947C38-C3A0-3FC0-B5A8-4A4BD200FB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Pour ce projet </a:t>
            </a:r>
            <a:r>
              <a:rPr lang="fr-FR" dirty="0"/>
              <a:t>: </a:t>
            </a:r>
          </a:p>
          <a:p>
            <a:r>
              <a:rPr lang="fr-FR" dirty="0"/>
              <a:t>20 sprints nécessaire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 Projet de 1.5 ans !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81CC6C5-D99B-97D8-3805-19124EBD3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398760"/>
              </p:ext>
            </p:extLst>
          </p:nvPr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41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0EE5B-6654-CEAB-132B-F534D05B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III.1. Planning des Sprints</a:t>
            </a:r>
            <a:br>
              <a:rPr lang="fr-FR" dirty="0"/>
            </a:br>
            <a:r>
              <a:rPr lang="fr-FR" dirty="0" err="1"/>
              <a:t>Burndown</a:t>
            </a:r>
            <a:r>
              <a:rPr lang="fr-FR" dirty="0"/>
              <a:t> Chart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947C38-C3A0-3FC0-B5A8-4A4BD200FB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Interprétation :</a:t>
            </a:r>
          </a:p>
          <a:p>
            <a:r>
              <a:rPr lang="fr-FR" dirty="0">
                <a:sym typeface="Wingdings" panose="05000000000000000000" pitchFamily="2" charset="2"/>
              </a:rPr>
              <a:t>Projet va être terminé dans les délais.</a:t>
            </a:r>
          </a:p>
          <a:p>
            <a:r>
              <a:rPr lang="fr-FR" dirty="0">
                <a:sym typeface="Wingdings" panose="05000000000000000000" pitchFamily="2" charset="2"/>
              </a:rPr>
              <a:t>Tâches les plus importances sont réalisées en premier</a:t>
            </a:r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81CC6C5-D99B-97D8-3805-19124EBD382A}"/>
              </a:ext>
            </a:extLst>
          </p:cNvPr>
          <p:cNvGraphicFramePr/>
          <p:nvPr/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20F66F4C-2207-1DF9-3EFC-8E7E6EC9B4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486714"/>
              </p:ext>
            </p:extLst>
          </p:nvPr>
        </p:nvGraphicFramePr>
        <p:xfrm>
          <a:off x="1116013" y="2478088"/>
          <a:ext cx="4937125" cy="3694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317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AE30D-E273-F4A7-ECE0-24B4B48E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III.2. Points de suivi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AE76DB8-0DBE-432C-B3B8-05E7EF787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952496"/>
              </p:ext>
            </p:extLst>
          </p:nvPr>
        </p:nvGraphicFramePr>
        <p:xfrm>
          <a:off x="1116013" y="2478088"/>
          <a:ext cx="10167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900">
                  <a:extLst>
                    <a:ext uri="{9D8B030D-6E8A-4147-A177-3AD203B41FA5}">
                      <a16:colId xmlns:a16="http://schemas.microsoft.com/office/drawing/2014/main" val="963758485"/>
                    </a:ext>
                  </a:extLst>
                </a:gridCol>
                <a:gridCol w="6861036">
                  <a:extLst>
                    <a:ext uri="{9D8B030D-6E8A-4147-A177-3AD203B41FA5}">
                      <a16:colId xmlns:a16="http://schemas.microsoft.com/office/drawing/2014/main" val="492799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Commentaires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9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Backlog</a:t>
                      </a:r>
                      <a:r>
                        <a:rPr lang="fr-FR" b="1" dirty="0"/>
                        <a:t>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Liste des US représentant les fonctionnalités à développer.</a:t>
                      </a:r>
                      <a:br>
                        <a:rPr lang="fr-FR" dirty="0"/>
                      </a:br>
                      <a:r>
                        <a:rPr lang="fr-FR" dirty="0"/>
                        <a:t>(Méthode </a:t>
                      </a:r>
                      <a:r>
                        <a:rPr lang="fr-FR" dirty="0" err="1"/>
                        <a:t>MoSCoW</a:t>
                      </a:r>
                      <a:r>
                        <a:rPr lang="fr-FR" dirty="0"/>
                        <a:t> pour prioriser les US).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6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Burndown</a:t>
                      </a:r>
                      <a:r>
                        <a:rPr lang="fr-FR" b="1" dirty="0"/>
                        <a:t>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Graphique illustrant l’avancement du sprint en fonction du temps restant (story points)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5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Tableau de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Planning détaillé des tâches à réaliser pour chaque 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14382"/>
                  </a:ext>
                </a:extLst>
              </a:tr>
            </a:tbl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4E1DDAD0-6F68-8B5F-3667-E444880D3595}"/>
              </a:ext>
            </a:extLst>
          </p:cNvPr>
          <p:cNvGraphicFramePr/>
          <p:nvPr/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96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CB765-872F-81CD-CB59-EEED075C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IV.1. Enjeux légaux et éthiques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C8FA7A-55E0-5862-AD16-02AB1025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Nécessité de garantir la :</a:t>
            </a:r>
          </a:p>
          <a:p>
            <a:pPr lvl="1"/>
            <a:r>
              <a:rPr lang="fr-FR" dirty="0"/>
              <a:t>Confidentialité des données</a:t>
            </a:r>
          </a:p>
          <a:p>
            <a:pPr lvl="1"/>
            <a:r>
              <a:rPr lang="fr-FR" dirty="0"/>
              <a:t>Respect de la vie privée</a:t>
            </a:r>
          </a:p>
          <a:p>
            <a:pPr lvl="1"/>
            <a:r>
              <a:rPr lang="fr-FR" dirty="0"/>
              <a:t>Sécurité des données</a:t>
            </a:r>
          </a:p>
          <a:p>
            <a:pPr lvl="1"/>
            <a:r>
              <a:rPr lang="fr-FR" dirty="0"/>
              <a:t>Consentement éclairé des utilisateurs pour le traitement de leurs données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E9A1147-C424-408D-EA01-EFD122FBE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947125"/>
              </p:ext>
            </p:extLst>
          </p:nvPr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01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6D5E5-AC69-C280-5D60-4578C625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de la présentation du projet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E483B71-A929-DA14-A75C-716815287BC0}"/>
              </a:ext>
            </a:extLst>
          </p:cNvPr>
          <p:cNvGrpSpPr/>
          <p:nvPr/>
        </p:nvGrpSpPr>
        <p:grpSpPr>
          <a:xfrm>
            <a:off x="432349" y="2134427"/>
            <a:ext cx="11534565" cy="4437981"/>
            <a:chOff x="432349" y="2134427"/>
            <a:chExt cx="11534565" cy="4437981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4D3F4B61-8A96-E937-62C4-A1BBDF1176C7}"/>
                </a:ext>
              </a:extLst>
            </p:cNvPr>
            <p:cNvGrpSpPr/>
            <p:nvPr/>
          </p:nvGrpSpPr>
          <p:grpSpPr>
            <a:xfrm>
              <a:off x="432349" y="2153478"/>
              <a:ext cx="11534565" cy="4418930"/>
              <a:chOff x="248476" y="2126973"/>
              <a:chExt cx="11534565" cy="441893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68170C-A17E-2EBF-BAC5-03807B23A503}"/>
                  </a:ext>
                </a:extLst>
              </p:cNvPr>
              <p:cNvSpPr/>
              <p:nvPr/>
            </p:nvSpPr>
            <p:spPr>
              <a:xfrm>
                <a:off x="248476" y="2126974"/>
                <a:ext cx="3627783" cy="2077279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/>
                  <a:t>Projet  </a:t>
                </a:r>
              </a:p>
              <a:p>
                <a:pPr algn="ctr"/>
                <a:endParaRPr lang="fr-FR" sz="2400" b="1" dirty="0"/>
              </a:p>
              <a:p>
                <a:pPr algn="ctr"/>
                <a:r>
                  <a:rPr lang="fr-FR" sz="1600" b="1" dirty="0"/>
                  <a:t>Développer une application mobile innovante de recommandation vestimentaire à partir de photos</a:t>
                </a:r>
                <a:endParaRPr lang="fr-FR" sz="1600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C6220C9-784E-318C-3F27-180778455893}"/>
                  </a:ext>
                </a:extLst>
              </p:cNvPr>
              <p:cNvSpPr/>
              <p:nvPr/>
            </p:nvSpPr>
            <p:spPr>
              <a:xfrm>
                <a:off x="248476" y="4468624"/>
                <a:ext cx="3627783" cy="2077279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/>
                  <a:t>Gain</a:t>
                </a:r>
              </a:p>
              <a:p>
                <a:pPr algn="ctr"/>
                <a:r>
                  <a:rPr lang="fr-FR" sz="2400" b="1" dirty="0"/>
                  <a:t> </a:t>
                </a:r>
              </a:p>
              <a:p>
                <a:pPr algn="ctr"/>
                <a:r>
                  <a:rPr lang="fr-FR" sz="1600" b="1" dirty="0"/>
                  <a:t>1ere année : 90 k€</a:t>
                </a:r>
                <a:br>
                  <a:rPr lang="fr-FR" sz="1600" b="1" dirty="0"/>
                </a:br>
                <a:r>
                  <a:rPr lang="fr-FR" sz="1600" b="1" dirty="0"/>
                  <a:t>2</a:t>
                </a:r>
                <a:r>
                  <a:rPr lang="fr-FR" sz="1600" b="1" baseline="30000" dirty="0"/>
                  <a:t>ème</a:t>
                </a:r>
                <a:r>
                  <a:rPr lang="fr-FR" sz="1600" b="1" dirty="0"/>
                  <a:t> année  : 270 k€</a:t>
                </a:r>
              </a:p>
              <a:p>
                <a:pPr algn="ctr"/>
                <a:br>
                  <a:rPr lang="fr-FR" sz="1600" b="1" dirty="0"/>
                </a:br>
                <a:r>
                  <a:rPr lang="fr-FR" sz="2000" b="1" dirty="0"/>
                  <a:t>ROI en 4 ans !</a:t>
                </a:r>
                <a:endParaRPr lang="fr-FR" sz="16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A7028BC-7869-143C-CB44-37C3AEB8A95E}"/>
                  </a:ext>
                </a:extLst>
              </p:cNvPr>
              <p:cNvSpPr/>
              <p:nvPr/>
            </p:nvSpPr>
            <p:spPr>
              <a:xfrm>
                <a:off x="4201867" y="2126974"/>
                <a:ext cx="3627783" cy="2077279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/>
                  <a:t>Ressources </a:t>
                </a:r>
              </a:p>
              <a:p>
                <a:pPr algn="ctr"/>
                <a:r>
                  <a:rPr lang="fr-FR" sz="2000" b="1" dirty="0"/>
                  <a:t>Humaines  </a:t>
                </a:r>
              </a:p>
              <a:p>
                <a:pPr algn="ctr"/>
                <a:endParaRPr lang="fr-FR" sz="2000" b="1" dirty="0"/>
              </a:p>
              <a:p>
                <a:pPr algn="ctr"/>
                <a:r>
                  <a:rPr lang="fr-FR" sz="1200" b="1" dirty="0"/>
                  <a:t>- 1 chef de projet</a:t>
                </a:r>
              </a:p>
              <a:p>
                <a:pPr algn="ctr"/>
                <a:r>
                  <a:rPr lang="fr-FR" sz="1200" b="1" dirty="0"/>
                  <a:t>- 1 développeur </a:t>
                </a:r>
                <a:r>
                  <a:rPr lang="fr-FR" sz="1200" b="1" dirty="0" err="1"/>
                  <a:t>Front-End</a:t>
                </a:r>
                <a:endParaRPr lang="fr-FR" sz="1200" b="1" dirty="0"/>
              </a:p>
              <a:p>
                <a:pPr algn="ctr"/>
                <a:r>
                  <a:rPr lang="fr-FR" sz="1200" b="1" dirty="0"/>
                  <a:t>- 1 développeur </a:t>
                </a:r>
                <a:r>
                  <a:rPr lang="fr-FR" sz="1200" b="1" dirty="0" err="1"/>
                  <a:t>Back-End</a:t>
                </a:r>
                <a:endParaRPr lang="fr-FR" sz="1200" b="1" dirty="0"/>
              </a:p>
              <a:p>
                <a:pPr algn="ctr"/>
                <a:r>
                  <a:rPr lang="fr-FR" sz="1200" b="1" dirty="0"/>
                  <a:t>- 1 data </a:t>
                </a:r>
                <a:r>
                  <a:rPr lang="fr-FR" sz="1200" b="1" dirty="0" err="1"/>
                  <a:t>scientist</a:t>
                </a:r>
                <a:r>
                  <a:rPr lang="fr-FR" sz="1200" b="1" dirty="0"/>
                  <a:t> (avec un partenaire)</a:t>
                </a:r>
                <a:br>
                  <a:rPr lang="fr-FR" sz="1200" b="1" dirty="0"/>
                </a:br>
                <a:br>
                  <a:rPr lang="fr-FR" sz="1200" b="1" dirty="0"/>
                </a:br>
                <a:r>
                  <a:rPr lang="fr-FR" sz="1200" b="1" dirty="0"/>
                  <a:t>Gestion de projet : Méthode Agile</a:t>
                </a:r>
                <a:endParaRPr lang="fr-FR" sz="12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A9D9869-BE0B-6863-E33D-C31997DB2101}"/>
                  </a:ext>
                </a:extLst>
              </p:cNvPr>
              <p:cNvSpPr/>
              <p:nvPr/>
            </p:nvSpPr>
            <p:spPr>
              <a:xfrm>
                <a:off x="4201866" y="4468623"/>
                <a:ext cx="3627783" cy="2077279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/>
                  <a:t>Ressources </a:t>
                </a:r>
              </a:p>
              <a:p>
                <a:pPr algn="ctr"/>
                <a:r>
                  <a:rPr lang="fr-FR" sz="2000" b="1" dirty="0"/>
                  <a:t>Techniques </a:t>
                </a:r>
              </a:p>
              <a:p>
                <a:pPr algn="ctr"/>
                <a:r>
                  <a:rPr lang="fr-FR" sz="2000" b="1" dirty="0"/>
                  <a:t> </a:t>
                </a:r>
              </a:p>
              <a:p>
                <a:pPr algn="ctr"/>
                <a:r>
                  <a:rPr lang="fr-FR" sz="1400" b="1" dirty="0"/>
                  <a:t>Solution Cloud avec Azure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fr-FR" sz="1400" b="1" dirty="0">
                    <a:sym typeface="Wingdings" panose="05000000000000000000" pitchFamily="2" charset="2"/>
                  </a:rPr>
                  <a:t>Stockage évolutif de type Blob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fr-FR" sz="1400" b="1" dirty="0">
                    <a:sym typeface="Wingdings" panose="05000000000000000000" pitchFamily="2" charset="2"/>
                  </a:rPr>
                  <a:t>Machine de type GPU (NC6 ou NC12 en fonction de la complexité du traitement)</a:t>
                </a:r>
                <a:endParaRPr lang="fr-FR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B897B74-651D-C472-A5FE-54263E5B5567}"/>
                  </a:ext>
                </a:extLst>
              </p:cNvPr>
              <p:cNvSpPr/>
              <p:nvPr/>
            </p:nvSpPr>
            <p:spPr>
              <a:xfrm>
                <a:off x="8155258" y="2126973"/>
                <a:ext cx="3627783" cy="2077279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/>
                  <a:t>Ressources </a:t>
                </a:r>
              </a:p>
              <a:p>
                <a:pPr algn="ctr"/>
                <a:r>
                  <a:rPr lang="fr-FR" sz="2000" b="1" dirty="0"/>
                  <a:t>Financières </a:t>
                </a:r>
              </a:p>
              <a:p>
                <a:pPr algn="ctr"/>
                <a:r>
                  <a:rPr lang="fr-FR" sz="2000" b="1" dirty="0"/>
                  <a:t> 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sz="1400" b="1" dirty="0"/>
                  <a:t>Coût initiaux de développement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sz="1400" b="1" dirty="0"/>
                  <a:t>Coût de structure (conception)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sz="1400" b="1" dirty="0"/>
                  <a:t>Coût de structure (production)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sz="1400" b="1" dirty="0"/>
                  <a:t>Coût de maintenance </a:t>
                </a:r>
                <a:endParaRPr lang="fr-FR" sz="14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DDD30B0-5C07-D8F3-F23F-C5B46B917E4D}"/>
                  </a:ext>
                </a:extLst>
              </p:cNvPr>
              <p:cNvSpPr/>
              <p:nvPr/>
            </p:nvSpPr>
            <p:spPr>
              <a:xfrm>
                <a:off x="8155258" y="4468623"/>
                <a:ext cx="3627783" cy="2077279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/>
                  <a:t>Analyse des </a:t>
                </a:r>
              </a:p>
              <a:p>
                <a:pPr algn="ctr"/>
                <a:r>
                  <a:rPr lang="fr-FR" sz="2000" b="1" dirty="0"/>
                  <a:t>Risques</a:t>
                </a:r>
              </a:p>
              <a:p>
                <a:pPr algn="ctr"/>
                <a:endParaRPr lang="fr-FR" sz="2000" b="1" dirty="0"/>
              </a:p>
              <a:p>
                <a:pPr algn="ctr"/>
                <a:r>
                  <a:rPr lang="fr-FR" sz="1400" b="1" dirty="0"/>
                  <a:t>7 types de risques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fr-FR" sz="1400" b="1" dirty="0"/>
                  <a:t>13 sous-types de risques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fr-FR" sz="1400" b="1" dirty="0"/>
                  <a:t>Avec un plan de prévention !</a:t>
                </a:r>
              </a:p>
              <a:p>
                <a:pPr algn="ctr"/>
                <a:endParaRPr lang="fr-FR" sz="1400" b="1" dirty="0"/>
              </a:p>
              <a:p>
                <a:pPr algn="ctr"/>
                <a:r>
                  <a:rPr lang="fr-FR" sz="1400" b="1" dirty="0"/>
                  <a:t> </a:t>
                </a:r>
              </a:p>
            </p:txBody>
          </p:sp>
        </p:grpSp>
        <p:pic>
          <p:nvPicPr>
            <p:cNvPr id="14" name="Graphique 13" descr="Réunion avec un remplissage uni">
              <a:extLst>
                <a:ext uri="{FF2B5EF4-FFF2-40B4-BE49-F238E27FC236}">
                  <a16:creationId xmlns:a16="http://schemas.microsoft.com/office/drawing/2014/main" id="{0138F40B-68BE-3ADD-0A35-AC4EE35DA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9913" y="2134427"/>
              <a:ext cx="818736" cy="818736"/>
            </a:xfrm>
            <a:prstGeom prst="rect">
              <a:avLst/>
            </a:prstGeom>
          </p:spPr>
        </p:pic>
        <p:pic>
          <p:nvPicPr>
            <p:cNvPr id="16" name="Graphique 15" descr="Cycle avec des personnes avec un remplissage uni">
              <a:extLst>
                <a:ext uri="{FF2B5EF4-FFF2-40B4-BE49-F238E27FC236}">
                  <a16:creationId xmlns:a16="http://schemas.microsoft.com/office/drawing/2014/main" id="{501CA486-BBAA-5302-6888-5DCFEF6A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66690" y="2134428"/>
              <a:ext cx="914400" cy="914400"/>
            </a:xfrm>
            <a:prstGeom prst="rect">
              <a:avLst/>
            </a:prstGeom>
          </p:spPr>
        </p:pic>
        <p:pic>
          <p:nvPicPr>
            <p:cNvPr id="18" name="Graphique 17" descr="Argent avec un remplissage uni">
              <a:extLst>
                <a:ext uri="{FF2B5EF4-FFF2-40B4-BE49-F238E27FC236}">
                  <a16:creationId xmlns:a16="http://schemas.microsoft.com/office/drawing/2014/main" id="{B4BA9174-5365-1A32-D918-C908C0941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15331" y="2230092"/>
              <a:ext cx="723071" cy="723071"/>
            </a:xfrm>
            <a:prstGeom prst="rect">
              <a:avLst/>
            </a:prstGeom>
          </p:spPr>
        </p:pic>
        <p:pic>
          <p:nvPicPr>
            <p:cNvPr id="20" name="Graphique 19" descr="Lingots d’or avec un remplissage uni">
              <a:extLst>
                <a:ext uri="{FF2B5EF4-FFF2-40B4-BE49-F238E27FC236}">
                  <a16:creationId xmlns:a16="http://schemas.microsoft.com/office/drawing/2014/main" id="{A1A100E8-456F-AEEB-2E86-FE80E3A25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4580" y="4482875"/>
              <a:ext cx="789401" cy="789401"/>
            </a:xfrm>
            <a:prstGeom prst="rect">
              <a:avLst/>
            </a:prstGeom>
          </p:spPr>
        </p:pic>
        <p:pic>
          <p:nvPicPr>
            <p:cNvPr id="22" name="Graphique 21" descr="Informatique hébergé avec un remplissage uni">
              <a:extLst>
                <a:ext uri="{FF2B5EF4-FFF2-40B4-BE49-F238E27FC236}">
                  <a16:creationId xmlns:a16="http://schemas.microsoft.com/office/drawing/2014/main" id="{7F141020-53D1-688E-CC41-5D46B5171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68102" y="4572156"/>
              <a:ext cx="722244" cy="722244"/>
            </a:xfrm>
            <a:prstGeom prst="rect">
              <a:avLst/>
            </a:prstGeom>
          </p:spPr>
        </p:pic>
        <p:pic>
          <p:nvPicPr>
            <p:cNvPr id="24" name="Graphique 23" descr="Avertissement avec un remplissage uni">
              <a:extLst>
                <a:ext uri="{FF2B5EF4-FFF2-40B4-BE49-F238E27FC236}">
                  <a16:creationId xmlns:a16="http://schemas.microsoft.com/office/drawing/2014/main" id="{6FCECB7A-31DC-BE6D-0856-7AE02A624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15331" y="4545237"/>
              <a:ext cx="664679" cy="664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052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CB765-872F-81CD-CB59-EEED075C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IV.2. Enjeux légaux et éthiques</a:t>
            </a:r>
            <a:br>
              <a:rPr lang="fr-FR" dirty="0"/>
            </a:br>
            <a:r>
              <a:rPr lang="fr-FR" dirty="0"/>
              <a:t>Mesures de protections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C8FA7A-55E0-5862-AD16-02AB1025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Mettre en œuvre des mesures de sécurité strictes pour protéger les données des utilisateurs, telles que le </a:t>
            </a:r>
            <a:r>
              <a:rPr lang="fr-FR" b="1" dirty="0"/>
              <a:t>chiffrement</a:t>
            </a:r>
            <a:r>
              <a:rPr lang="fr-FR" dirty="0"/>
              <a:t>, le</a:t>
            </a:r>
            <a:r>
              <a:rPr lang="fr-FR" b="1" dirty="0"/>
              <a:t> contrôle d'accès</a:t>
            </a:r>
            <a:r>
              <a:rPr lang="fr-FR" dirty="0"/>
              <a:t> et la </a:t>
            </a:r>
            <a:r>
              <a:rPr lang="fr-FR" b="1" dirty="0" err="1"/>
              <a:t>pseudonymisation</a:t>
            </a:r>
            <a:r>
              <a:rPr lang="fr-FR" dirty="0"/>
              <a:t>.</a:t>
            </a:r>
          </a:p>
          <a:p>
            <a:r>
              <a:rPr lang="fr-FR" dirty="0"/>
              <a:t>Limiter la collecte et le stockage des données personnelles au </a:t>
            </a:r>
            <a:r>
              <a:rPr lang="fr-FR" b="1" dirty="0"/>
              <a:t>strict minimum </a:t>
            </a:r>
            <a:r>
              <a:rPr lang="fr-FR" dirty="0"/>
              <a:t>nécessaire.</a:t>
            </a:r>
          </a:p>
          <a:p>
            <a:r>
              <a:rPr lang="fr-FR" b="1" dirty="0"/>
              <a:t>Sensibiliser</a:t>
            </a:r>
            <a:r>
              <a:rPr lang="fr-FR" dirty="0"/>
              <a:t> les utilisateurs aux risques liés à la sécurité des données et aux mesures prises pour les protéger.</a:t>
            </a:r>
          </a:p>
          <a:p>
            <a:r>
              <a:rPr lang="fr-FR" dirty="0"/>
              <a:t>Se conformer aux réglementations applicables en matière de protection des données, telles que le </a:t>
            </a:r>
            <a:r>
              <a:rPr lang="fr-FR" b="1" dirty="0"/>
              <a:t>RGPD</a:t>
            </a:r>
            <a:r>
              <a:rPr lang="fr-FR" dirty="0"/>
              <a:t>.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E9A1147-C424-408D-EA01-EFD122FBEC5A}"/>
              </a:ext>
            </a:extLst>
          </p:cNvPr>
          <p:cNvGraphicFramePr/>
          <p:nvPr/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16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2284-5338-E69E-A363-C2F99159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V.1. Analyse des risques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7CD7AF2-E4B6-CAF3-E055-21560FAA46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Identification de </a:t>
            </a:r>
            <a:r>
              <a:rPr lang="fr-FR" b="1" dirty="0"/>
              <a:t>7 types de risques majeures </a:t>
            </a:r>
          </a:p>
          <a:p>
            <a:r>
              <a:rPr lang="fr-FR" dirty="0"/>
              <a:t>Identification de </a:t>
            </a:r>
            <a:r>
              <a:rPr lang="fr-FR" b="1" dirty="0"/>
              <a:t>13 sous-types de risques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9142105-3931-C0D8-C6B5-1141F3E7B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259553"/>
              </p:ext>
            </p:extLst>
          </p:nvPr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D32B5322-72E7-BF3A-4895-8F2E6E902A7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3853855"/>
              </p:ext>
            </p:extLst>
          </p:nvPr>
        </p:nvGraphicFramePr>
        <p:xfrm>
          <a:off x="6345238" y="2478088"/>
          <a:ext cx="4938712" cy="3694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87845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2284-5338-E69E-A363-C2F99159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V.2. Analyse des risques</a:t>
            </a:r>
            <a:br>
              <a:rPr lang="fr-FR" dirty="0"/>
            </a:br>
            <a:r>
              <a:rPr lang="fr-FR" dirty="0"/>
              <a:t>Actions de prévention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7CD7AF2-E4B6-CAF3-E055-21560FAA4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721" y="2478024"/>
            <a:ext cx="4937760" cy="3694176"/>
          </a:xfrm>
        </p:spPr>
        <p:txBody>
          <a:bodyPr>
            <a:normAutofit fontScale="77500" lnSpcReduction="20000"/>
          </a:bodyPr>
          <a:lstStyle/>
          <a:p>
            <a:r>
              <a:rPr lang="fr-FR" b="1" u="sng" dirty="0"/>
              <a:t>Risques liés à la concurrence : Perte de visibilité</a:t>
            </a:r>
          </a:p>
          <a:p>
            <a:r>
              <a:rPr lang="fr-FR" dirty="0"/>
              <a:t>Actions de prévention : </a:t>
            </a:r>
          </a:p>
          <a:p>
            <a:pPr lvl="1"/>
            <a:r>
              <a:rPr lang="fr-FR" b="1" dirty="0"/>
              <a:t>Optimiser le référencement </a:t>
            </a:r>
            <a:r>
              <a:rPr lang="fr-FR" dirty="0"/>
              <a:t>de votre application dans les app stores pour améliorer sa visibilité.</a:t>
            </a:r>
          </a:p>
          <a:p>
            <a:pPr lvl="1"/>
            <a:r>
              <a:rPr lang="fr-FR" dirty="0"/>
              <a:t>Encourager les utilisateurs à </a:t>
            </a:r>
            <a:r>
              <a:rPr lang="fr-FR" b="1" dirty="0"/>
              <a:t>laisser des avis positifs et à partager </a:t>
            </a:r>
            <a:r>
              <a:rPr lang="fr-FR" dirty="0"/>
              <a:t>l'application sur les réseaux sociaux.</a:t>
            </a:r>
          </a:p>
          <a:p>
            <a:pPr lvl="1"/>
            <a:r>
              <a:rPr lang="fr-FR" b="1" dirty="0"/>
              <a:t>Collaborer</a:t>
            </a:r>
            <a:r>
              <a:rPr lang="fr-FR" dirty="0"/>
              <a:t> avec des influenceurs et des partenaires pour promouvoir votre application.</a:t>
            </a:r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9142105-3931-C0D8-C6B5-1141F3E7B8EC}"/>
              </a:ext>
            </a:extLst>
          </p:cNvPr>
          <p:cNvGraphicFramePr/>
          <p:nvPr/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562A72CA-C6CD-43B4-9D15-F3D5CE268F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3599927"/>
              </p:ext>
            </p:extLst>
          </p:nvPr>
        </p:nvGraphicFramePr>
        <p:xfrm>
          <a:off x="5253135" y="2117272"/>
          <a:ext cx="7349413" cy="4128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3389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57714-6A1F-A244-3EA4-A9D0BF18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C63430C-483D-7EE4-032E-407C623A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B49A25-23D5-2CE4-DFC1-48BD6E52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40FB6-7F69-AE52-6E63-73006594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E3F56F6-8DA9-5C6A-0F8C-176A9B45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Rectangle">
            <a:extLst>
              <a:ext uri="{FF2B5EF4-FFF2-40B4-BE49-F238E27FC236}">
                <a16:creationId xmlns:a16="http://schemas.microsoft.com/office/drawing/2014/main" id="{E5348A36-5D73-E212-99F5-E6558CEE5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3" descr="Encre liquide aquarelle et encre">
            <a:extLst>
              <a:ext uri="{FF2B5EF4-FFF2-40B4-BE49-F238E27FC236}">
                <a16:creationId xmlns:a16="http://schemas.microsoft.com/office/drawing/2014/main" id="{20B296EA-02B5-EF78-02A5-E13D54763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97" b="583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C25AD72A-8D33-5275-E520-C4B32E26B3C6}"/>
              </a:ext>
            </a:extLst>
          </p:cNvPr>
          <p:cNvSpPr txBox="1">
            <a:spLocks/>
          </p:cNvSpPr>
          <p:nvPr/>
        </p:nvSpPr>
        <p:spPr>
          <a:xfrm>
            <a:off x="868680" y="2930102"/>
            <a:ext cx="10573512" cy="1888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FF"/>
                </a:solidFill>
              </a:rPr>
              <a:t>Merci pour </a:t>
            </a:r>
            <a:r>
              <a:rPr lang="en-US" sz="6000" dirty="0" err="1">
                <a:solidFill>
                  <a:srgbClr val="FFFFFF"/>
                </a:solidFill>
              </a:rPr>
              <a:t>votre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écoute</a:t>
            </a:r>
            <a:r>
              <a:rPr lang="en-US" sz="6000" dirty="0">
                <a:solidFill>
                  <a:srgbClr val="FFFFFF"/>
                </a:solidFill>
              </a:rPr>
              <a:t>. </a:t>
            </a:r>
            <a:r>
              <a:rPr lang="en-US" sz="6000" dirty="0" err="1">
                <a:solidFill>
                  <a:srgbClr val="FFFFFF"/>
                </a:solidFill>
              </a:rPr>
              <a:t>avez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vous</a:t>
            </a:r>
            <a:r>
              <a:rPr lang="en-US" sz="6000" dirty="0">
                <a:solidFill>
                  <a:srgbClr val="FFFFFF"/>
                </a:solidFill>
              </a:rPr>
              <a:t> des questions?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95CBF-DB32-02CF-EA80-38EF7BEC3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19B08-7A8B-4B60-BAE1-BB1B4E9B8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CA7758C-02D2-B5AD-D408-2CC9CF35594D}"/>
              </a:ext>
            </a:extLst>
          </p:cNvPr>
          <p:cNvSpPr txBox="1">
            <a:spLocks/>
          </p:cNvSpPr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46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3EE6F-590A-034D-BF81-E728B6F4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Constitution d’un </a:t>
            </a:r>
            <a:r>
              <a:rPr lang="fr-FR" dirty="0" err="1"/>
              <a:t>dataset</a:t>
            </a:r>
            <a:r>
              <a:rPr lang="fr-FR" dirty="0"/>
              <a:t> de 30 000 000 photos de vêtements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A88698-0B21-F388-4F9B-5C986176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400" b="1" dirty="0"/>
              <a:t>Pas de </a:t>
            </a:r>
            <a:r>
              <a:rPr lang="fr-FR" sz="3400" b="1" dirty="0" err="1"/>
              <a:t>dataset</a:t>
            </a:r>
            <a:r>
              <a:rPr lang="fr-FR" sz="3400" b="1" dirty="0"/>
              <a:t> déjà créé !! </a:t>
            </a:r>
            <a:r>
              <a:rPr lang="fr-FR" dirty="0"/>
              <a:t>(à priori le plus grand est de 1 000 000 d’images).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Proposition</a:t>
            </a:r>
            <a:r>
              <a:rPr lang="fr-FR" dirty="0"/>
              <a:t> : Web </a:t>
            </a:r>
            <a:r>
              <a:rPr lang="fr-FR" dirty="0" err="1"/>
              <a:t>Scraping</a:t>
            </a:r>
            <a:r>
              <a:rPr lang="fr-FR" dirty="0"/>
              <a:t> afin de récupérer les informations nécessaires à l’entrainement : </a:t>
            </a:r>
          </a:p>
          <a:p>
            <a:r>
              <a:rPr lang="fr-FR" dirty="0"/>
              <a:t>Photos</a:t>
            </a:r>
          </a:p>
          <a:p>
            <a:r>
              <a:rPr lang="fr-FR" dirty="0"/>
              <a:t>Catégorie du produit</a:t>
            </a:r>
          </a:p>
          <a:p>
            <a:r>
              <a:rPr lang="fr-FR" dirty="0"/>
              <a:t>Nom du produit</a:t>
            </a:r>
          </a:p>
          <a:p>
            <a:r>
              <a:rPr lang="fr-FR" dirty="0"/>
              <a:t>Description du produit</a:t>
            </a:r>
          </a:p>
          <a:p>
            <a:r>
              <a:rPr lang="fr-FR" dirty="0"/>
              <a:t>Etc.</a:t>
            </a:r>
          </a:p>
          <a:p>
            <a:pPr marL="0" indent="0">
              <a:buNone/>
            </a:pPr>
            <a:r>
              <a:rPr lang="fr-FR" b="1" u="sng" dirty="0"/>
              <a:t>Proposition 2 </a:t>
            </a:r>
            <a:r>
              <a:rPr lang="fr-FR" dirty="0"/>
              <a:t>: Si nécessaire, utilisation de Stable Diffusion afin de créer des images réalistes de personnes avec des vêtements </a:t>
            </a:r>
            <a:r>
              <a:rPr lang="fr-FR" b="1" dirty="0"/>
              <a:t>(Data Augmentation ?)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811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6CC89B8-BB47-0A51-9186-2C521271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sz="3100"/>
              <a:t>Type de modèle à utiliser pour la recommandation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11C8F7CE-99B0-4EC1-2C20-5F19E6674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892054"/>
              </p:ext>
            </p:extLst>
          </p:nvPr>
        </p:nvGraphicFramePr>
        <p:xfrm>
          <a:off x="323850" y="1926510"/>
          <a:ext cx="10896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112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CD800-D052-A7F5-1C09-B6935415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ROI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3">
                <a:extLst>
                  <a:ext uri="{FF2B5EF4-FFF2-40B4-BE49-F238E27FC236}">
                    <a16:creationId xmlns:a16="http://schemas.microsoft.com/office/drawing/2014/main" id="{87F72402-FF05-F926-7F10-E2DB787BFB2A}"/>
                  </a:ext>
                </a:extLst>
              </p:cNvPr>
              <p:cNvSpPr txBox="1"/>
              <p:nvPr/>
            </p:nvSpPr>
            <p:spPr>
              <a:xfrm>
                <a:off x="1555787" y="3022810"/>
                <a:ext cx="9080426" cy="812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𝑹𝑶𝑰</m:t>
                      </m:r>
                      <m:r>
                        <a:rPr lang="fr-FR" sz="2000" b="1" i="1" baseline="-2500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𝑮𝒂𝒊𝒏𝒔</m:t>
                          </m:r>
                        </m:num>
                        <m:den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𝑪𝒐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û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𝒕𝒔</m:t>
                          </m:r>
                        </m:den>
                      </m:f>
                      <m:r>
                        <a:rPr lang="fr-FR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𝟎𝟐𝟓</m:t>
                              </m:r>
                            </m:sub>
                            <m:sup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𝑮𝒂𝒊𝒏𝒔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𝒂𝒏𝒏𝒖𝒆𝒍𝒔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𝒑𝒓𝒐𝒋𝒆𝒕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nary>
                        </m:num>
                        <m:den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𝑫𝒆𝒗</m:t>
                              </m:r>
                            </m:sub>
                          </m:sSub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𝑰𝒏𝒇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𝑪𝒐𝒏𝒄𝒆𝒑𝒕𝒊𝒐𝒏</m:t>
                              </m:r>
                            </m:sub>
                          </m:sSub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𝟎𝟐𝟓</m:t>
                              </m:r>
                            </m:sub>
                            <m:sup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𝑪𝑨</m:t>
                              </m:r>
                              <m:r>
                                <a:rPr lang="fr-FR" sz="2000" b="1" i="1" baseline="-25000">
                                  <a:latin typeface="Cambria Math" panose="02040503050406030204" pitchFamily="18" charset="0"/>
                                </a:rPr>
                                <m:t>𝑴𝒂𝒊𝒏𝒕𝒆𝒏𝒂𝒏𝒄𝒆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fr-F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FR" sz="2000" b="1" i="1">
                                      <a:latin typeface="Cambria Math" panose="02040503050406030204" pitchFamily="18" charset="0"/>
                                    </a:rPr>
                                    <m:t>𝟎𝟐𝟓</m:t>
                                  </m:r>
                                </m:sub>
                                <m:sup>
                                  <m:r>
                                    <a:rPr lang="fr-FR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  <m:e>
                                  <m:r>
                                    <a:rPr lang="fr-FR" sz="2000" b="1" i="1">
                                      <a:latin typeface="Cambria Math" panose="02040503050406030204" pitchFamily="18" charset="0"/>
                                    </a:rPr>
                                    <m:t>𝑪𝑨</m:t>
                                  </m:r>
                                  <m:r>
                                    <a:rPr lang="fr-FR" sz="2000" b="1" i="1" baseline="-25000">
                                      <a:latin typeface="Cambria Math" panose="02040503050406030204" pitchFamily="18" charset="0"/>
                                    </a:rPr>
                                    <m:t>𝑰𝒏𝒇</m:t>
                                  </m:r>
                                  <m:r>
                                    <a:rPr lang="fr-FR" sz="2000" b="1" i="1" baseline="-2500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fr-FR" sz="2000" b="1" i="1" baseline="-25000">
                                      <a:latin typeface="Cambria Math" panose="02040503050406030204" pitchFamily="18" charset="0"/>
                                    </a:rPr>
                                    <m:t>𝑷𝒓𝒐𝒅𝒖𝒄𝒕𝒊𝒐𝒏</m:t>
                                  </m:r>
                                  <m:r>
                                    <a:rPr lang="fr-FR" sz="2000" b="1" i="1" baseline="-25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5" name="ZoneTexte 3">
                <a:extLst>
                  <a:ext uri="{FF2B5EF4-FFF2-40B4-BE49-F238E27FC236}">
                    <a16:creationId xmlns:a16="http://schemas.microsoft.com/office/drawing/2014/main" id="{87F72402-FF05-F926-7F10-E2DB787BF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87" y="3022810"/>
                <a:ext cx="9080426" cy="812380"/>
              </a:xfrm>
              <a:prstGeom prst="rect">
                <a:avLst/>
              </a:prstGeom>
              <a:blipFill>
                <a:blip r:embed="rId2"/>
                <a:stretch>
                  <a:fillRect t="-2256" b="-669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41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E3E2-7105-0670-6DFE-A4F8F1D6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Liens entre tâches ? </a:t>
            </a:r>
            <a:br>
              <a:rPr lang="fr-FR" dirty="0"/>
            </a:br>
            <a:r>
              <a:rPr lang="fr-FR" dirty="0"/>
              <a:t>Uniquement pour </a:t>
            </a:r>
            <a:br>
              <a:rPr lang="fr-FR" dirty="0"/>
            </a:br>
            <a:r>
              <a:rPr lang="fr-FR" dirty="0"/>
              <a:t>Back et Front End !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B427D35-03B8-7B70-FE52-537654F670EB}"/>
              </a:ext>
            </a:extLst>
          </p:cNvPr>
          <p:cNvGrpSpPr/>
          <p:nvPr/>
        </p:nvGrpSpPr>
        <p:grpSpPr>
          <a:xfrm>
            <a:off x="152400" y="2478024"/>
            <a:ext cx="4874817" cy="3570351"/>
            <a:chOff x="0" y="0"/>
            <a:chExt cx="11194570" cy="5636381"/>
          </a:xfrm>
        </p:grpSpPr>
        <p:graphicFrame>
          <p:nvGraphicFramePr>
            <p:cNvPr id="11" name="Diagramme 10">
              <a:extLst>
                <a:ext uri="{FF2B5EF4-FFF2-40B4-BE49-F238E27FC236}">
                  <a16:creationId xmlns:a16="http://schemas.microsoft.com/office/drawing/2014/main" id="{5D9B7C8B-5628-ECC7-69AF-0C8ED8639787}"/>
                </a:ext>
              </a:extLst>
            </p:cNvPr>
            <p:cNvGraphicFramePr/>
            <p:nvPr/>
          </p:nvGraphicFramePr>
          <p:xfrm>
            <a:off x="0" y="0"/>
            <a:ext cx="9614380" cy="56363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Flèche : bas 11">
              <a:extLst>
                <a:ext uri="{FF2B5EF4-FFF2-40B4-BE49-F238E27FC236}">
                  <a16:creationId xmlns:a16="http://schemas.microsoft.com/office/drawing/2014/main" id="{6520BE64-03E8-CC94-C427-129347618785}"/>
                </a:ext>
              </a:extLst>
            </p:cNvPr>
            <p:cNvSpPr/>
            <p:nvPr/>
          </p:nvSpPr>
          <p:spPr>
            <a:xfrm>
              <a:off x="8717230" y="885699"/>
              <a:ext cx="900546" cy="373825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13" name="ZoneTexte 5">
              <a:extLst>
                <a:ext uri="{FF2B5EF4-FFF2-40B4-BE49-F238E27FC236}">
                  <a16:creationId xmlns:a16="http://schemas.microsoft.com/office/drawing/2014/main" id="{5E0B6F15-F0AA-48BA-BC99-651D8812031E}"/>
                </a:ext>
              </a:extLst>
            </p:cNvPr>
            <p:cNvSpPr txBox="1"/>
            <p:nvPr/>
          </p:nvSpPr>
          <p:spPr>
            <a:xfrm>
              <a:off x="7328066" y="4641272"/>
              <a:ext cx="3866504" cy="927758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 b="1" dirty="0">
                  <a:latin typeface="Georgia" panose="02040502050405020303" pitchFamily="18" charset="0"/>
                </a:rPr>
                <a:t>FORTES DEPENDENCES</a:t>
              </a:r>
            </a:p>
          </p:txBody>
        </p:sp>
        <p:sp>
          <p:nvSpPr>
            <p:cNvPr id="14" name="ZoneTexte 6">
              <a:extLst>
                <a:ext uri="{FF2B5EF4-FFF2-40B4-BE49-F238E27FC236}">
                  <a16:creationId xmlns:a16="http://schemas.microsoft.com/office/drawing/2014/main" id="{3C642CCE-22F2-45AC-8050-8266DD1F3A3F}"/>
                </a:ext>
              </a:extLst>
            </p:cNvPr>
            <p:cNvSpPr txBox="1"/>
            <p:nvPr/>
          </p:nvSpPr>
          <p:spPr>
            <a:xfrm>
              <a:off x="7310747" y="86590"/>
              <a:ext cx="3866504" cy="851064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 b="1" dirty="0">
                  <a:latin typeface="Georgia" panose="02040502050405020303" pitchFamily="18" charset="0"/>
                </a:rPr>
                <a:t>PAS</a:t>
              </a:r>
              <a:r>
                <a:rPr lang="fr-FR" sz="1400" b="1" baseline="0" dirty="0">
                  <a:latin typeface="Georgia" panose="02040502050405020303" pitchFamily="18" charset="0"/>
                </a:rPr>
                <a:t> DE</a:t>
              </a:r>
              <a:r>
                <a:rPr lang="fr-FR" sz="1400" b="1" dirty="0">
                  <a:latin typeface="Georgia" panose="02040502050405020303" pitchFamily="18" charset="0"/>
                </a:rPr>
                <a:t> DEPENDENCES</a:t>
              </a:r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B4D08303-2BB8-1606-C10E-770A70070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0114" y="58475"/>
            <a:ext cx="5351175" cy="67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01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5C26E8B-004B-BAF8-AB49-70846AEB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Quelles sont les données perso/sensibles collectées par l’application ? 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C7F829-0A2A-AB07-2E94-31407C65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/>
              <a:t>Photos des vêtements des utilisateurs </a:t>
            </a:r>
            <a:r>
              <a:rPr lang="fr-FR"/>
              <a:t>(présence de la personne!)</a:t>
            </a:r>
          </a:p>
          <a:p>
            <a:r>
              <a:rPr lang="fr-FR" b="1"/>
              <a:t>Informations de profil </a:t>
            </a:r>
            <a:r>
              <a:rPr lang="fr-FR"/>
              <a:t>(nom, email, sexe, age, location, préférence de style)</a:t>
            </a:r>
          </a:p>
          <a:p>
            <a:r>
              <a:rPr lang="fr-FR" b="1"/>
              <a:t>Données d’application </a:t>
            </a:r>
            <a:r>
              <a:rPr lang="fr-FR"/>
              <a:t>(blog consultés, articles consultés, articles achetés, …)</a:t>
            </a:r>
          </a:p>
          <a:p>
            <a:r>
              <a:rPr lang="fr-FR" b="1"/>
              <a:t>Données de connexion </a:t>
            </a:r>
            <a:r>
              <a:rPr lang="fr-FR"/>
              <a:t>(Adresse IP, logs, 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941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4EE3B-5D20-63E2-7B1E-24772EA6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Comment Fashion-Insta s'assurera-t-il de la conformité au RGPD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05DEA-9AF9-02AB-85DA-4677AD69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/>
              <a:t>Avoir un DPO </a:t>
            </a:r>
            <a:r>
              <a:rPr lang="fr-FR"/>
              <a:t>(check!) délégue à la protection des données</a:t>
            </a:r>
          </a:p>
          <a:p>
            <a:r>
              <a:rPr lang="fr-FR" b="1"/>
              <a:t>Respect des principes de protection des données : </a:t>
            </a:r>
          </a:p>
          <a:p>
            <a:pPr lvl="1"/>
            <a:r>
              <a:rPr lang="fr-FR"/>
              <a:t>Utilisation du chiffrement et de la pseudonymisation des données</a:t>
            </a:r>
          </a:p>
          <a:p>
            <a:pPr lvl="1"/>
            <a:r>
              <a:rPr lang="fr-FR"/>
              <a:t>Stockage des données sur des serveurs européens </a:t>
            </a:r>
          </a:p>
          <a:p>
            <a:pPr lvl="1"/>
            <a:r>
              <a:rPr lang="fr-FR"/>
              <a:t>Durée de conservation de 3 ans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395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96102-8161-E7AC-609A-1DE5D131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1CC09-69CF-BC52-3971-EF2FE0EE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52387"/>
            <a:ext cx="4937760" cy="36941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u="sng" dirty="0"/>
              <a:t>Projet</a:t>
            </a:r>
          </a:p>
          <a:p>
            <a:r>
              <a:rPr lang="fr-FR" dirty="0"/>
              <a:t>Développer une application mobile innovante </a:t>
            </a:r>
          </a:p>
          <a:p>
            <a:r>
              <a:rPr lang="fr-FR" dirty="0"/>
              <a:t>Permet aux utilisateurs de se prendre en photo avec leurs vêtements favoris </a:t>
            </a:r>
          </a:p>
          <a:p>
            <a:r>
              <a:rPr lang="fr-FR" b="1" dirty="0"/>
              <a:t>Permet d’obtenir en retour des recommandations d'articles vestimentaires du même style ou d’un style différent.</a:t>
            </a:r>
          </a:p>
          <a:p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D6325E1-3F72-16F4-1216-7F63D511D514}"/>
              </a:ext>
            </a:extLst>
          </p:cNvPr>
          <p:cNvGrpSpPr/>
          <p:nvPr/>
        </p:nvGrpSpPr>
        <p:grpSpPr>
          <a:xfrm>
            <a:off x="5439362" y="324761"/>
            <a:ext cx="6480389" cy="5974046"/>
            <a:chOff x="5439362" y="324761"/>
            <a:chExt cx="6480389" cy="5974046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E44CBEE-BC76-B7D5-05E9-10DABBAD7C14}"/>
                </a:ext>
              </a:extLst>
            </p:cNvPr>
            <p:cNvSpPr txBox="1"/>
            <p:nvPr/>
          </p:nvSpPr>
          <p:spPr>
            <a:xfrm>
              <a:off x="5439362" y="1128050"/>
              <a:ext cx="24115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u="sng" dirty="0"/>
                <a:t>Choix UTILISATEUR : </a:t>
              </a:r>
              <a:r>
                <a:rPr lang="fr-FR" dirty="0"/>
                <a:t>Tuxedo Homme Mariage Noir &amp; Blanc</a:t>
              </a:r>
            </a:p>
          </p:txBody>
        </p:sp>
        <p:pic>
          <p:nvPicPr>
            <p:cNvPr id="15" name="Image 14" descr="Une image contenant personne, habits, nuage, plein air&#10;&#10;Description générée automatiquement">
              <a:extLst>
                <a:ext uri="{FF2B5EF4-FFF2-40B4-BE49-F238E27FC236}">
                  <a16:creationId xmlns:a16="http://schemas.microsoft.com/office/drawing/2014/main" id="{D0DCAE63-E27F-29B7-3893-560325AEC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097689" y="675624"/>
              <a:ext cx="2806910" cy="2105183"/>
            </a:xfrm>
            <a:prstGeom prst="rect">
              <a:avLst/>
            </a:prstGeom>
          </p:spPr>
        </p:pic>
        <p:pic>
          <p:nvPicPr>
            <p:cNvPr id="17" name="Image 16" descr="Une image contenant ciel, habits, personne, nuage&#10;&#10;Description générée automatiquement">
              <a:extLst>
                <a:ext uri="{FF2B5EF4-FFF2-40B4-BE49-F238E27FC236}">
                  <a16:creationId xmlns:a16="http://schemas.microsoft.com/office/drawing/2014/main" id="{3D4CED66-6E7D-FF38-CE88-666034B1A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567" y="3404178"/>
              <a:ext cx="2105184" cy="2894629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F0BD9065-964C-F12C-916D-F3204D3EF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9102" y="4135722"/>
              <a:ext cx="2851646" cy="2086640"/>
            </a:xfrm>
            <a:prstGeom prst="rect">
              <a:avLst/>
            </a:prstGeom>
          </p:spPr>
        </p:pic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BBECA88F-A1D2-528D-BB63-2CEBD19D7279}"/>
                </a:ext>
              </a:extLst>
            </p:cNvPr>
            <p:cNvCxnSpPr>
              <a:stCxn id="15" idx="3"/>
              <a:endCxn id="19" idx="0"/>
            </p:cNvCxnSpPr>
            <p:nvPr/>
          </p:nvCxnSpPr>
          <p:spPr>
            <a:xfrm flipH="1">
              <a:off x="7944925" y="3131671"/>
              <a:ext cx="1556219" cy="10040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1035BC2A-325E-614E-6C17-280473008D75}"/>
                </a:ext>
              </a:extLst>
            </p:cNvPr>
            <p:cNvCxnSpPr>
              <a:cxnSpLocks/>
              <a:stCxn id="15" idx="3"/>
              <a:endCxn id="17" idx="0"/>
            </p:cNvCxnSpPr>
            <p:nvPr/>
          </p:nvCxnSpPr>
          <p:spPr>
            <a:xfrm>
              <a:off x="9501144" y="3131671"/>
              <a:ext cx="1366015" cy="2725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5CC6C1F8-0A85-EA20-F798-5339E6C0255E}"/>
                </a:ext>
              </a:extLst>
            </p:cNvPr>
            <p:cNvCxnSpPr>
              <a:cxnSpLocks/>
              <a:stCxn id="10" idx="3"/>
              <a:endCxn id="15" idx="2"/>
            </p:cNvCxnSpPr>
            <p:nvPr/>
          </p:nvCxnSpPr>
          <p:spPr>
            <a:xfrm>
              <a:off x="7850921" y="1728215"/>
              <a:ext cx="59763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FB83D94-9E2C-450C-8082-02FDEF228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882358"/>
              </p:ext>
            </p:extLst>
          </p:nvPr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C2355AC7-A652-57E9-3688-CB88C35F92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648" y="25378"/>
            <a:ext cx="2534352" cy="100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10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3C5AA-8B68-EA18-A7AE-A39CFB65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Quels sont les risques potentiels liés à la collecte et à l'utilisation des données personnelles des utilisateurs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7DD94-62E5-60A2-1072-261427F7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Fuite de données</a:t>
            </a:r>
            <a:r>
              <a:rPr lang="fr-FR" dirty="0"/>
              <a:t>: Si les données personnelles des utilisateurs sont piratées ou volées, cela pourrait entraîner un vol d'identité, une fraude ou d'autres préjudices.</a:t>
            </a:r>
          </a:p>
          <a:p>
            <a:r>
              <a:rPr lang="fr-FR" b="1" dirty="0"/>
              <a:t>Utilisation abusive des données</a:t>
            </a:r>
            <a:r>
              <a:rPr lang="fr-FR" dirty="0"/>
              <a:t>: Les données personnelles des utilisateurs pourraient être utilisées à des fins non autorisées, telles que le profilage ou la publicité ciblée.</a:t>
            </a:r>
          </a:p>
        </p:txBody>
      </p:sp>
    </p:spTree>
    <p:extLst>
      <p:ext uri="{BB962C8B-B14F-4D97-AF65-F5344CB8AC3E}">
        <p14:creationId xmlns:p14="http://schemas.microsoft.com/office/powerpoint/2010/main" val="3853168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28DA9-C0FF-1F87-8AFE-FCDD2118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 est la stratégie de marketing pour promouvoir l'application et attirer des utilisateurs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0017E-2766-526B-C9BC-A1716347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44673"/>
            <a:ext cx="10168128" cy="41228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300" b="1" dirty="0"/>
              <a:t>Canaux marketing</a:t>
            </a:r>
            <a:endParaRPr lang="fr-FR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Marketing numérique:</a:t>
            </a:r>
            <a:r>
              <a:rPr lang="fr-FR" dirty="0"/>
              <a:t> Le marketing numérique devrait être au cœur de la stratégie marketing, en utilisant des canaux tels 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Publicité sur les réseaux sociaux:</a:t>
            </a:r>
            <a:r>
              <a:rPr lang="fr-FR" dirty="0"/>
              <a:t> Des publicités ciblées sur les plateformes sociales populaires telles que Facebook, Instagram et </a:t>
            </a:r>
            <a:r>
              <a:rPr lang="fr-FR" dirty="0" err="1"/>
              <a:t>TikTok</a:t>
            </a:r>
            <a:r>
              <a:rPr lang="fr-FR" dirty="0"/>
              <a:t> peuvent être utilisées pour atteindre un large public et générer des téléchargements d'applications.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Marketing d'influence:</a:t>
            </a:r>
            <a:r>
              <a:rPr lang="fr-FR" dirty="0"/>
              <a:t> Des partenariats avec des influenceurs populaires dans le domaine de la mode et du lifestyle peuvent être utilisés pour promouvoir l'application auprès de leur public engagé.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Marketing par e-mail:</a:t>
            </a:r>
            <a:r>
              <a:rPr lang="fr-FR" dirty="0"/>
              <a:t> Une campagne d'e-mail marketing ciblée peut être utilisée pour atteindre les clients existants de Fashion-Insta et les informer de l'application.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Optimisation pour les moteurs de recherche (SEO):</a:t>
            </a:r>
            <a:r>
              <a:rPr lang="fr-FR" dirty="0"/>
              <a:t> L'optimisation du site Web et de l'application pour les mots-clés pertinents peut améliorer la visibilité de l'application dans les résultats de recherche.</a:t>
            </a:r>
          </a:p>
          <a:p>
            <a:pPr marL="285750" indent="-285750"/>
            <a:r>
              <a:rPr lang="fr-FR" b="1" dirty="0"/>
              <a:t>Marketing de contenu:</a:t>
            </a:r>
            <a:r>
              <a:rPr lang="fr-FR" dirty="0"/>
              <a:t> La création et la diffusion de contenu engageant et informatif sur la mode, le style et les recommandations vestimentaires peuvent attirer des utilisateurs vers l'application et les inciter à l'utiliser.</a:t>
            </a:r>
          </a:p>
        </p:txBody>
      </p:sp>
    </p:spTree>
    <p:extLst>
      <p:ext uri="{BB962C8B-B14F-4D97-AF65-F5344CB8AC3E}">
        <p14:creationId xmlns:p14="http://schemas.microsoft.com/office/powerpoint/2010/main" val="1154813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D6356-4FEF-DF79-1684-532A6C1F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des risques</a:t>
            </a:r>
            <a:br>
              <a:rPr lang="fr-FR" dirty="0"/>
            </a:br>
            <a:r>
              <a:rPr lang="fr-FR" dirty="0"/>
              <a:t>Identification des facteurs internes/externes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D6605708-49C3-A1EC-CE80-A2DF2565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QQOQCP</a:t>
            </a:r>
          </a:p>
          <a:p>
            <a:r>
              <a:rPr lang="fr-FR" dirty="0"/>
              <a:t>Matrice SWOT</a:t>
            </a:r>
          </a:p>
        </p:txBody>
      </p:sp>
    </p:spTree>
    <p:extLst>
      <p:ext uri="{BB962C8B-B14F-4D97-AF65-F5344CB8AC3E}">
        <p14:creationId xmlns:p14="http://schemas.microsoft.com/office/powerpoint/2010/main" val="25594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96102-8161-E7AC-609A-1DE5D131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1CC09-69CF-BC52-3971-EF2FE0EE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52387"/>
            <a:ext cx="4937760" cy="36941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u="sng" dirty="0"/>
              <a:t>Problématique</a:t>
            </a:r>
          </a:p>
          <a:p>
            <a:pPr marL="0" indent="0">
              <a:buNone/>
            </a:pPr>
            <a:r>
              <a:rPr lang="fr-FR" b="1" dirty="0"/>
              <a:t>Consommateurs ont du mal à trouver des vêtements qui leur correspondent vraiment.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Simplifier le processus de choix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Gain de temps et amélioration expérience d’achat en ligne</a:t>
            </a:r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993DA49-0D75-AE60-A22D-7F76097AEAA1}"/>
              </a:ext>
            </a:extLst>
          </p:cNvPr>
          <p:cNvGrpSpPr/>
          <p:nvPr/>
        </p:nvGrpSpPr>
        <p:grpSpPr>
          <a:xfrm>
            <a:off x="5439362" y="324761"/>
            <a:ext cx="6480389" cy="5974046"/>
            <a:chOff x="5439362" y="324761"/>
            <a:chExt cx="6480389" cy="5974046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E44CBEE-BC76-B7D5-05E9-10DABBAD7C14}"/>
                </a:ext>
              </a:extLst>
            </p:cNvPr>
            <p:cNvSpPr txBox="1"/>
            <p:nvPr/>
          </p:nvSpPr>
          <p:spPr>
            <a:xfrm>
              <a:off x="5439362" y="1128050"/>
              <a:ext cx="24115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u="sng" dirty="0"/>
                <a:t>Choix UTILISATEUR : </a:t>
              </a:r>
              <a:r>
                <a:rPr lang="fr-FR" dirty="0"/>
                <a:t>Tuxedo Homme Mariage Noir &amp; Blanc</a:t>
              </a:r>
            </a:p>
          </p:txBody>
        </p:sp>
        <p:pic>
          <p:nvPicPr>
            <p:cNvPr id="15" name="Image 14" descr="Une image contenant personne, habits, nuage, plein air&#10;&#10;Description générée automatiquement">
              <a:extLst>
                <a:ext uri="{FF2B5EF4-FFF2-40B4-BE49-F238E27FC236}">
                  <a16:creationId xmlns:a16="http://schemas.microsoft.com/office/drawing/2014/main" id="{D0DCAE63-E27F-29B7-3893-560325AEC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097689" y="675624"/>
              <a:ext cx="2806910" cy="2105183"/>
            </a:xfrm>
            <a:prstGeom prst="rect">
              <a:avLst/>
            </a:prstGeom>
          </p:spPr>
        </p:pic>
        <p:pic>
          <p:nvPicPr>
            <p:cNvPr id="17" name="Image 16" descr="Une image contenant ciel, habits, personne, nuage&#10;&#10;Description générée automatiquement">
              <a:extLst>
                <a:ext uri="{FF2B5EF4-FFF2-40B4-BE49-F238E27FC236}">
                  <a16:creationId xmlns:a16="http://schemas.microsoft.com/office/drawing/2014/main" id="{3D4CED66-6E7D-FF38-CE88-666034B1A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567" y="3404178"/>
              <a:ext cx="2105184" cy="2894629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F0BD9065-964C-F12C-916D-F3204D3EF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9102" y="4135722"/>
              <a:ext cx="2851646" cy="2086640"/>
            </a:xfrm>
            <a:prstGeom prst="rect">
              <a:avLst/>
            </a:prstGeom>
          </p:spPr>
        </p:pic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BBECA88F-A1D2-528D-BB63-2CEBD19D7279}"/>
                </a:ext>
              </a:extLst>
            </p:cNvPr>
            <p:cNvCxnSpPr>
              <a:stCxn id="15" idx="3"/>
              <a:endCxn id="19" idx="0"/>
            </p:cNvCxnSpPr>
            <p:nvPr/>
          </p:nvCxnSpPr>
          <p:spPr>
            <a:xfrm flipH="1">
              <a:off x="7944925" y="3131671"/>
              <a:ext cx="1556219" cy="10040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1035BC2A-325E-614E-6C17-280473008D75}"/>
                </a:ext>
              </a:extLst>
            </p:cNvPr>
            <p:cNvCxnSpPr>
              <a:cxnSpLocks/>
              <a:stCxn id="15" idx="3"/>
              <a:endCxn id="17" idx="0"/>
            </p:cNvCxnSpPr>
            <p:nvPr/>
          </p:nvCxnSpPr>
          <p:spPr>
            <a:xfrm>
              <a:off x="9501144" y="3131671"/>
              <a:ext cx="1366015" cy="2725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5CC6C1F8-0A85-EA20-F798-5339E6C0255E}"/>
                </a:ext>
              </a:extLst>
            </p:cNvPr>
            <p:cNvCxnSpPr>
              <a:cxnSpLocks/>
              <a:stCxn id="10" idx="3"/>
              <a:endCxn id="15" idx="2"/>
            </p:cNvCxnSpPr>
            <p:nvPr/>
          </p:nvCxnSpPr>
          <p:spPr>
            <a:xfrm>
              <a:off x="7850921" y="1728215"/>
              <a:ext cx="59763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FB83D94-9E2C-450C-8082-02FDEF228607}"/>
              </a:ext>
            </a:extLst>
          </p:cNvPr>
          <p:cNvGraphicFramePr/>
          <p:nvPr/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7871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43189-5BBC-C4B9-4DE5-9BCE5286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Objectifs Business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69F26-26FC-EE63-AED9-FC918E22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Amélioration de l’expérience d’achat des clients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Augmentation des ventes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Fidélisation de la clientèle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Renforcement de l'image de marque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8D32EB-AFA2-621A-48CB-48DA4FC34B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346843"/>
            <a:ext cx="4938712" cy="195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61DCC51-A757-F604-C0F6-BBB30049E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184459"/>
              </p:ext>
            </p:extLst>
          </p:nvPr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7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986BC-94FF-548D-646E-7BC405C8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Principales User Stories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028F0-CB07-044C-9224-F87F88E3FC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800" dirty="0"/>
              <a:t>PC1 : </a:t>
            </a:r>
            <a:r>
              <a:rPr lang="fr-FR" sz="1800" b="1" dirty="0"/>
              <a:t>En tant</a:t>
            </a:r>
            <a:r>
              <a:rPr lang="fr-FR" sz="1800" dirty="0"/>
              <a:t> </a:t>
            </a:r>
            <a:r>
              <a:rPr lang="fr-FR" sz="1800" b="1" dirty="0"/>
              <a:t>qu</a:t>
            </a:r>
            <a:r>
              <a:rPr lang="fr-FR" sz="1800" dirty="0"/>
              <a:t>’utilisateur, </a:t>
            </a:r>
            <a:r>
              <a:rPr lang="fr-FR" sz="1800" b="1" dirty="0"/>
              <a:t>je souhaite </a:t>
            </a:r>
            <a:r>
              <a:rPr lang="fr-FR" sz="1800" dirty="0"/>
              <a:t>obtenir des recommandations basées sur mes photos de vêtements </a:t>
            </a:r>
            <a:r>
              <a:rPr lang="fr-FR" sz="1800" b="1" dirty="0"/>
              <a:t>afin de</a:t>
            </a:r>
            <a:r>
              <a:rPr lang="fr-FR" sz="1800" dirty="0"/>
              <a:t> découvrir de nouveaux styles.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BD1D6C-F011-9999-D016-F0AAF3394C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800" dirty="0"/>
              <a:t>PC2 : </a:t>
            </a:r>
            <a:r>
              <a:rPr lang="fr-FR" sz="1800" b="1" dirty="0"/>
              <a:t>En tant qu</a:t>
            </a:r>
            <a:r>
              <a:rPr lang="fr-FR" sz="1800" dirty="0"/>
              <a:t>’utilisateur, </a:t>
            </a:r>
            <a:r>
              <a:rPr lang="fr-FR" sz="1800" b="1" dirty="0"/>
              <a:t>je souhaite </a:t>
            </a:r>
            <a:r>
              <a:rPr lang="fr-FR" sz="1800" dirty="0"/>
              <a:t>payer ma commande en utilisant un moyen de paiement sécurisé </a:t>
            </a:r>
            <a:r>
              <a:rPr lang="fr-FR" sz="1800" b="1" dirty="0"/>
              <a:t>afin de </a:t>
            </a:r>
            <a:r>
              <a:rPr lang="fr-FR" sz="1800" dirty="0"/>
              <a:t>finaliser mon achat en toute sécurité. </a:t>
            </a:r>
          </a:p>
          <a:p>
            <a:pPr marL="0" indent="0">
              <a:buNone/>
            </a:pPr>
            <a:endParaRPr lang="fr-FR" sz="1800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68605510-3EE1-A692-9BCF-BDB4A3295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924094"/>
              </p:ext>
            </p:extLst>
          </p:nvPr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43EDEC08-448D-876B-7CFF-031643A69E74}"/>
              </a:ext>
            </a:extLst>
          </p:cNvPr>
          <p:cNvSpPr txBox="1"/>
          <p:nvPr/>
        </p:nvSpPr>
        <p:spPr>
          <a:xfrm>
            <a:off x="1115568" y="4158930"/>
            <a:ext cx="1016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Construction du </a:t>
            </a:r>
            <a:r>
              <a:rPr lang="fr-FR" b="1" dirty="0" err="1">
                <a:sym typeface="Wingdings" panose="05000000000000000000" pitchFamily="2" charset="2"/>
              </a:rPr>
              <a:t>backlog</a:t>
            </a:r>
            <a:r>
              <a:rPr lang="fr-FR" b="1" dirty="0">
                <a:sym typeface="Wingdings" panose="05000000000000000000" pitchFamily="2" charset="2"/>
              </a:rPr>
              <a:t> avec les </a:t>
            </a:r>
            <a:r>
              <a:rPr lang="fr-FR" b="1" dirty="0"/>
              <a:t>User Stories 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fr-FR" b="1" dirty="0"/>
              <a:t>Définition des sprints avec les User Stories</a:t>
            </a:r>
          </a:p>
        </p:txBody>
      </p:sp>
    </p:spTree>
    <p:extLst>
      <p:ext uri="{BB962C8B-B14F-4D97-AF65-F5344CB8AC3E}">
        <p14:creationId xmlns:p14="http://schemas.microsoft.com/office/powerpoint/2010/main" val="300224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B4943-7339-8F63-CE3C-B1F3F533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Gains annuels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B3AD3-CC08-A9F9-50C7-A217404A43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Hypothèses (conservatrices) : </a:t>
            </a:r>
          </a:p>
          <a:p>
            <a:r>
              <a:rPr lang="fr-FR" dirty="0"/>
              <a:t>Taux de conversion client/client payant (</a:t>
            </a:r>
            <a:r>
              <a:rPr lang="fr-FR" b="1" dirty="0"/>
              <a:t>1%</a:t>
            </a:r>
            <a:r>
              <a:rPr lang="fr-FR" dirty="0"/>
              <a:t>)</a:t>
            </a:r>
          </a:p>
          <a:p>
            <a:r>
              <a:rPr lang="fr-FR" dirty="0"/>
              <a:t>Fréquence d’achat moyen mensuel (</a:t>
            </a:r>
            <a:r>
              <a:rPr lang="fr-FR" b="1" dirty="0"/>
              <a:t>2 fois</a:t>
            </a:r>
            <a:r>
              <a:rPr lang="fr-FR" dirty="0"/>
              <a:t>)</a:t>
            </a:r>
          </a:p>
          <a:p>
            <a:r>
              <a:rPr lang="fr-FR" dirty="0"/>
              <a:t>Ticket d’achat moyen (</a:t>
            </a:r>
            <a:r>
              <a:rPr lang="fr-FR" b="1" dirty="0"/>
              <a:t>60€</a:t>
            </a:r>
            <a:r>
              <a:rPr lang="fr-FR" dirty="0"/>
              <a:t>)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ECCC5F38-F005-A92F-0E41-6DFC95E08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652685"/>
              </p:ext>
            </p:extLst>
          </p:nvPr>
        </p:nvGraphicFramePr>
        <p:xfrm>
          <a:off x="6790099" y="-5062"/>
          <a:ext cx="5050336" cy="2002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DC6577E9-ADA2-4C5F-A844-DCD9C3023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32277"/>
              </p:ext>
            </p:extLst>
          </p:nvPr>
        </p:nvGraphicFramePr>
        <p:xfrm>
          <a:off x="6790099" y="2156692"/>
          <a:ext cx="5050336" cy="2002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62DE317E-5909-4487-BC5B-795A66FB6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005942"/>
              </p:ext>
            </p:extLst>
          </p:nvPr>
        </p:nvGraphicFramePr>
        <p:xfrm>
          <a:off x="6790100" y="4307796"/>
          <a:ext cx="5050335" cy="2012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6FD78F6-905E-1E52-8A00-FA91A44349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412470"/>
              </p:ext>
            </p:extLst>
          </p:nvPr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1309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7BBFD-9FBC-4800-A692-15AEE7BA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Rentabilité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E9805C0-0134-463C-B6F8-988A4FE95713}"/>
              </a:ext>
            </a:extLst>
          </p:cNvPr>
          <p:cNvGrpSpPr/>
          <p:nvPr/>
        </p:nvGrpSpPr>
        <p:grpSpPr>
          <a:xfrm>
            <a:off x="2520992" y="2194753"/>
            <a:ext cx="7150016" cy="3997703"/>
            <a:chOff x="0" y="0"/>
            <a:chExt cx="4581527" cy="3234658"/>
          </a:xfrm>
        </p:grpSpPr>
        <p:graphicFrame>
          <p:nvGraphicFramePr>
            <p:cNvPr id="25" name="Graphique 24">
              <a:extLst>
                <a:ext uri="{FF2B5EF4-FFF2-40B4-BE49-F238E27FC236}">
                  <a16:creationId xmlns:a16="http://schemas.microsoft.com/office/drawing/2014/main" id="{8F2D519E-AB0C-4840-0842-B7FFFD3FF6F6}"/>
                </a:ext>
              </a:extLst>
            </p:cNvPr>
            <p:cNvGraphicFramePr/>
            <p:nvPr/>
          </p:nvGraphicFramePr>
          <p:xfrm>
            <a:off x="0" y="0"/>
            <a:ext cx="4581527" cy="32346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E4B63A-CD9A-34EC-6581-A5BB54A5367D}"/>
                </a:ext>
              </a:extLst>
            </p:cNvPr>
            <p:cNvSpPr/>
            <p:nvPr/>
          </p:nvSpPr>
          <p:spPr>
            <a:xfrm>
              <a:off x="439414" y="1131459"/>
              <a:ext cx="3971249" cy="1434287"/>
            </a:xfrm>
            <a:prstGeom prst="rect">
              <a:avLst/>
            </a:prstGeom>
            <a:solidFill>
              <a:srgbClr val="EA4335">
                <a:alpha val="3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066143-9185-20A9-E745-5E6CAF0B1635}"/>
                </a:ext>
              </a:extLst>
            </p:cNvPr>
            <p:cNvSpPr/>
            <p:nvPr/>
          </p:nvSpPr>
          <p:spPr>
            <a:xfrm>
              <a:off x="440219" y="525972"/>
              <a:ext cx="3970441" cy="605487"/>
            </a:xfrm>
            <a:prstGeom prst="rect">
              <a:avLst/>
            </a:prstGeom>
            <a:solidFill>
              <a:srgbClr val="34A853">
                <a:alpha val="3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28" name="ZoneTexte 10">
              <a:extLst>
                <a:ext uri="{FF2B5EF4-FFF2-40B4-BE49-F238E27FC236}">
                  <a16:creationId xmlns:a16="http://schemas.microsoft.com/office/drawing/2014/main" id="{37FBCF01-29EF-5ABE-BCCA-16E406CFC027}"/>
                </a:ext>
              </a:extLst>
            </p:cNvPr>
            <p:cNvSpPr txBox="1"/>
            <p:nvPr/>
          </p:nvSpPr>
          <p:spPr>
            <a:xfrm>
              <a:off x="3044071" y="2386297"/>
              <a:ext cx="1366589" cy="18141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 b="1" dirty="0"/>
                <a:t>Zone de non-rentabilité</a:t>
              </a:r>
            </a:p>
          </p:txBody>
        </p:sp>
        <p:sp>
          <p:nvSpPr>
            <p:cNvPr id="29" name="ZoneTexte 15">
              <a:extLst>
                <a:ext uri="{FF2B5EF4-FFF2-40B4-BE49-F238E27FC236}">
                  <a16:creationId xmlns:a16="http://schemas.microsoft.com/office/drawing/2014/main" id="{FB7CD05C-2968-6EC8-DBB3-123216A2CC8A}"/>
                </a:ext>
              </a:extLst>
            </p:cNvPr>
            <p:cNvSpPr txBox="1"/>
            <p:nvPr/>
          </p:nvSpPr>
          <p:spPr>
            <a:xfrm>
              <a:off x="439952" y="528939"/>
              <a:ext cx="1135566" cy="19536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100" b="1" dirty="0"/>
                <a:t>Zone de rentabilité</a:t>
              </a:r>
            </a:p>
          </p:txBody>
        </p:sp>
      </p:grpSp>
      <p:graphicFrame>
        <p:nvGraphicFramePr>
          <p:cNvPr id="30" name="Diagramme 29">
            <a:extLst>
              <a:ext uri="{FF2B5EF4-FFF2-40B4-BE49-F238E27FC236}">
                <a16:creationId xmlns:a16="http://schemas.microsoft.com/office/drawing/2014/main" id="{79FBC2A5-0E73-1286-D0BD-FF9A4572D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023973"/>
              </p:ext>
            </p:extLst>
          </p:nvPr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62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7F31B-ED08-1849-7B78-DD053B71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I.1. Ressources Humaines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892751-95AE-C990-8797-D0FC4B7BBD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u="sng" dirty="0"/>
              <a:t>Rôles principaux </a:t>
            </a:r>
          </a:p>
          <a:p>
            <a:r>
              <a:rPr lang="fr-FR" b="1" u="sng" dirty="0"/>
              <a:t>Chef de Projet </a:t>
            </a:r>
            <a:r>
              <a:rPr lang="fr-FR" dirty="0"/>
              <a:t>: Responsable de la vision du produit et de la priorisation des fonctionnalités (</a:t>
            </a:r>
            <a:r>
              <a:rPr lang="fr-FR" b="1" dirty="0"/>
              <a:t>management agile</a:t>
            </a:r>
            <a:r>
              <a:rPr lang="fr-FR" dirty="0"/>
              <a:t>)</a:t>
            </a:r>
          </a:p>
          <a:p>
            <a:r>
              <a:rPr lang="fr-FR" b="1" u="sng" dirty="0"/>
              <a:t>Développeur </a:t>
            </a:r>
            <a:r>
              <a:rPr lang="fr-FR" b="1" u="sng" dirty="0" err="1"/>
              <a:t>Front-End</a:t>
            </a:r>
            <a:r>
              <a:rPr lang="fr-FR" b="1" u="sng" dirty="0"/>
              <a:t> </a:t>
            </a:r>
            <a:r>
              <a:rPr lang="fr-FR" dirty="0"/>
              <a:t>: Conception et développement de l'interface utilisateur de l'application mobile</a:t>
            </a:r>
          </a:p>
          <a:p>
            <a:r>
              <a:rPr lang="fr-FR" b="1" u="sng" dirty="0"/>
              <a:t>Développeur </a:t>
            </a:r>
            <a:r>
              <a:rPr lang="fr-FR" b="1" u="sng" dirty="0" err="1"/>
              <a:t>Back-End</a:t>
            </a:r>
            <a:r>
              <a:rPr lang="fr-FR" b="1" u="sng" dirty="0"/>
              <a:t> </a:t>
            </a:r>
            <a:r>
              <a:rPr lang="fr-FR" dirty="0"/>
              <a:t>: Développement de l'architecture logicielle et des API </a:t>
            </a:r>
            <a:r>
              <a:rPr lang="fr-FR" dirty="0" err="1"/>
              <a:t>back-end</a:t>
            </a:r>
            <a:r>
              <a:rPr lang="fr-FR" dirty="0"/>
              <a:t>, intégration des modèles d’apprentissage automatique.</a:t>
            </a:r>
          </a:p>
          <a:p>
            <a:r>
              <a:rPr lang="fr-FR" b="1" u="sng" dirty="0"/>
              <a:t>Data </a:t>
            </a:r>
            <a:r>
              <a:rPr lang="fr-FR" b="1" u="sng" dirty="0" err="1"/>
              <a:t>Scientist</a:t>
            </a:r>
            <a:r>
              <a:rPr lang="fr-FR" b="1" u="sng" dirty="0"/>
              <a:t> </a:t>
            </a:r>
            <a:r>
              <a:rPr lang="fr-FR" dirty="0"/>
              <a:t>: Conception et développement des modèles d'apprentissage automatique pour la recommandation d'articles vestimentaires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CF0827-8390-3D38-8263-0C0F365C041F}"/>
              </a:ext>
            </a:extLst>
          </p:cNvPr>
          <p:cNvGrpSpPr/>
          <p:nvPr/>
        </p:nvGrpSpPr>
        <p:grpSpPr>
          <a:xfrm>
            <a:off x="357367" y="2478024"/>
            <a:ext cx="5988569" cy="3416749"/>
            <a:chOff x="0" y="0"/>
            <a:chExt cx="4572000" cy="2743200"/>
          </a:xfrm>
        </p:grpSpPr>
        <p:graphicFrame>
          <p:nvGraphicFramePr>
            <p:cNvPr id="6" name="Diagramme 5">
              <a:extLst>
                <a:ext uri="{FF2B5EF4-FFF2-40B4-BE49-F238E27FC236}">
                  <a16:creationId xmlns:a16="http://schemas.microsoft.com/office/drawing/2014/main" id="{94E85D9D-47C1-F5D5-6DA5-89BB422B237C}"/>
                </a:ext>
              </a:extLst>
            </p:cNvPr>
            <p:cNvGraphicFramePr/>
            <p:nvPr/>
          </p:nvGraphicFramePr>
          <p:xfrm>
            <a:off x="0" y="0"/>
            <a:ext cx="4572000" cy="2743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DB7DE2A5-227A-80E5-ECC5-AFC08B811947}"/>
                </a:ext>
              </a:extLst>
            </p:cNvPr>
            <p:cNvCxnSpPr/>
            <p:nvPr/>
          </p:nvCxnSpPr>
          <p:spPr>
            <a:xfrm flipH="1" flipV="1">
              <a:off x="1693794" y="2257839"/>
              <a:ext cx="1184413" cy="165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C7661EF-4F3A-4A30-9820-EBF3571CF481}"/>
                </a:ext>
              </a:extLst>
            </p:cNvPr>
            <p:cNvCxnSpPr/>
            <p:nvPr/>
          </p:nvCxnSpPr>
          <p:spPr>
            <a:xfrm flipH="1" flipV="1">
              <a:off x="2654577" y="766969"/>
              <a:ext cx="604630" cy="10601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41900FE7-7981-44EB-B5AD-6D5E138BBDBC}"/>
                </a:ext>
              </a:extLst>
            </p:cNvPr>
            <p:cNvCxnSpPr/>
            <p:nvPr/>
          </p:nvCxnSpPr>
          <p:spPr>
            <a:xfrm flipV="1">
              <a:off x="1420468" y="758686"/>
              <a:ext cx="505239" cy="10767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A5CF00C-8937-C8E7-EFDE-232E9ED7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974430"/>
              </p:ext>
            </p:extLst>
          </p:nvPr>
        </p:nvGraphicFramePr>
        <p:xfrm>
          <a:off x="0" y="6319935"/>
          <a:ext cx="12192000" cy="55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6689830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31810</TotalTime>
  <Words>2669</Words>
  <Application>Microsoft Office PowerPoint</Application>
  <PresentationFormat>Grand écran</PresentationFormat>
  <Paragraphs>385</Paragraphs>
  <Slides>32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Arial</vt:lpstr>
      <vt:lpstr>Avenir Next LT Pro</vt:lpstr>
      <vt:lpstr>Calibri</vt:lpstr>
      <vt:lpstr>Cambria Math</vt:lpstr>
      <vt:lpstr>Georgia</vt:lpstr>
      <vt:lpstr>Wingdings</vt:lpstr>
      <vt:lpstr>AccentBoxVTI</vt:lpstr>
      <vt:lpstr>Formation Data Scientist</vt:lpstr>
      <vt:lpstr>Résumé de la présentation du projet</vt:lpstr>
      <vt:lpstr>1. Contexte</vt:lpstr>
      <vt:lpstr>1. Contexte</vt:lpstr>
      <vt:lpstr>2. Objectifs Business</vt:lpstr>
      <vt:lpstr>3. Principales User Stories</vt:lpstr>
      <vt:lpstr>4. Gains annuels </vt:lpstr>
      <vt:lpstr>5. Rentabilité</vt:lpstr>
      <vt:lpstr>I.1. Ressources Humaines</vt:lpstr>
      <vt:lpstr>I.2. Ressources Techniques</vt:lpstr>
      <vt:lpstr>I.3.Ressources Financières 3 profils : Junior, Senior, Expert</vt:lpstr>
      <vt:lpstr>I.3. Ressources Financières</vt:lpstr>
      <vt:lpstr>I.3. Ressources Financières</vt:lpstr>
      <vt:lpstr>II.1. Méthode Agile Gestion de Projet</vt:lpstr>
      <vt:lpstr>II.1. Méthode Agile Evenements Scrums</vt:lpstr>
      <vt:lpstr>III.1. Planning des Sprints</vt:lpstr>
      <vt:lpstr>III.1. Planning des Sprints Burndown Chart</vt:lpstr>
      <vt:lpstr>III.2. Points de suivi</vt:lpstr>
      <vt:lpstr>IV.1. Enjeux légaux et éthiques</vt:lpstr>
      <vt:lpstr>IV.2. Enjeux légaux et éthiques Mesures de protections</vt:lpstr>
      <vt:lpstr>V.1. Analyse des risques</vt:lpstr>
      <vt:lpstr>V.2. Analyse des risques Actions de prévention</vt:lpstr>
      <vt:lpstr>Présentation PowerPoint</vt:lpstr>
      <vt:lpstr>Constitution d’un dataset de 30 000 000 photos de vêtements</vt:lpstr>
      <vt:lpstr>Type de modèle à utiliser pour la recommandation</vt:lpstr>
      <vt:lpstr>Calcul du ROI</vt:lpstr>
      <vt:lpstr>Liens entre tâches ?  Uniquement pour  Back et Front End !</vt:lpstr>
      <vt:lpstr>Quelles sont les données perso/sensibles collectées par l’application ? </vt:lpstr>
      <vt:lpstr>Comment Fashion-Insta s'assurera-t-il de la conformité au RGPD ?</vt:lpstr>
      <vt:lpstr>Quels sont les risques potentiels liés à la collecte et à l'utilisation des données personnelles des utilisateurs ?</vt:lpstr>
      <vt:lpstr>Quelle est la stratégie de marketing pour promouvoir l'application et attirer des utilisateurs ?</vt:lpstr>
      <vt:lpstr>Analyse des risques Identification des facteurs internes/externes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Data Scientist</dc:title>
  <dc:creator>Olivier RAYMOND</dc:creator>
  <cp:lastModifiedBy>Olivier RAYMOND</cp:lastModifiedBy>
  <cp:revision>1361</cp:revision>
  <dcterms:created xsi:type="dcterms:W3CDTF">2024-01-22T18:29:01Z</dcterms:created>
  <dcterms:modified xsi:type="dcterms:W3CDTF">2024-07-25T07:50:47Z</dcterms:modified>
</cp:coreProperties>
</file>