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webextensions/webextension1.xml" ContentType="application/vnd.ms-office.webextension+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9"/>
  </p:notesMasterIdLst>
  <p:sldIdLst>
    <p:sldId id="256" r:id="rId2"/>
    <p:sldId id="282" r:id="rId3"/>
    <p:sldId id="377" r:id="rId4"/>
    <p:sldId id="378" r:id="rId5"/>
    <p:sldId id="380" r:id="rId6"/>
    <p:sldId id="379" r:id="rId7"/>
    <p:sldId id="345" r:id="rId8"/>
    <p:sldId id="346" r:id="rId9"/>
    <p:sldId id="348" r:id="rId10"/>
    <p:sldId id="350" r:id="rId11"/>
    <p:sldId id="349" r:id="rId12"/>
    <p:sldId id="367" r:id="rId13"/>
    <p:sldId id="355" r:id="rId14"/>
    <p:sldId id="351" r:id="rId15"/>
    <p:sldId id="352" r:id="rId16"/>
    <p:sldId id="354" r:id="rId17"/>
    <p:sldId id="356" r:id="rId18"/>
    <p:sldId id="360" r:id="rId19"/>
    <p:sldId id="370" r:id="rId20"/>
    <p:sldId id="371" r:id="rId21"/>
    <p:sldId id="373" r:id="rId22"/>
    <p:sldId id="336" r:id="rId23"/>
    <p:sldId id="338" r:id="rId24"/>
    <p:sldId id="359" r:id="rId25"/>
    <p:sldId id="383" r:id="rId26"/>
    <p:sldId id="369" r:id="rId27"/>
    <p:sldId id="3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7834980-28E7-4E8B-8E00-E506151D54FC}">
          <p14:sldIdLst>
            <p14:sldId id="256"/>
            <p14:sldId id="282"/>
          </p14:sldIdLst>
        </p14:section>
        <p14:section name="Contexte" id="{6E607088-562D-4B59-95D9-4729F8FFBDE8}">
          <p14:sldIdLst>
            <p14:sldId id="377"/>
            <p14:sldId id="378"/>
            <p14:sldId id="380"/>
          </p14:sldIdLst>
        </p14:section>
        <p14:section name="I. Nettoyage" id="{E3E0A35C-C2BE-47C3-A93E-9A7188AED44F}">
          <p14:sldIdLst>
            <p14:sldId id="379"/>
          </p14:sldIdLst>
        </p14:section>
        <p14:section name="II. RFM Segmentation" id="{B4A6D19C-7A4F-4736-8733-4D9E88BCB45D}">
          <p14:sldIdLst>
            <p14:sldId id="345"/>
            <p14:sldId id="346"/>
          </p14:sldIdLst>
        </p14:section>
        <p14:section name="II. K-Means" id="{F0EB3825-50AD-48A1-9B77-71C39C3F25B8}">
          <p14:sldIdLst>
            <p14:sldId id="348"/>
            <p14:sldId id="350"/>
            <p14:sldId id="349"/>
            <p14:sldId id="367"/>
            <p14:sldId id="355"/>
          </p14:sldIdLst>
        </p14:section>
        <p14:section name="DBSCAN" id="{9468B451-45A3-44F8-9D1E-04DEABB7D347}">
          <p14:sldIdLst>
            <p14:sldId id="351"/>
            <p14:sldId id="352"/>
          </p14:sldIdLst>
        </p14:section>
        <p14:section name="WARD" id="{BAC6BA02-C027-4B60-8DA3-A1CC560C8141}">
          <p14:sldIdLst>
            <p14:sldId id="354"/>
          </p14:sldIdLst>
        </p14:section>
        <p14:section name="Choix du modèle de clustering" id="{D2ABAFD7-670E-4E29-8E34-5A7694517702}">
          <p14:sldIdLst>
            <p14:sldId id="356"/>
            <p14:sldId id="360"/>
          </p14:sldIdLst>
        </p14:section>
        <p14:section name="III. Contrat de maintenance" id="{4D191F83-A0EA-4480-B720-2A9046087A1D}">
          <p14:sldIdLst>
            <p14:sldId id="370"/>
            <p14:sldId id="371"/>
          </p14:sldIdLst>
        </p14:section>
        <p14:section name="Conclusion" id="{B53B09AA-1AF5-4F2D-A79D-58EF5A1B252B}">
          <p14:sldIdLst>
            <p14:sldId id="373"/>
            <p14:sldId id="336"/>
          </p14:sldIdLst>
        </p14:section>
        <p14:section name="Q&amp;A" id="{FABFBEC1-7CDC-4202-ABBE-687F7DA98E27}">
          <p14:sldIdLst>
            <p14:sldId id="338"/>
            <p14:sldId id="359"/>
            <p14:sldId id="383"/>
            <p14:sldId id="369"/>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2B2"/>
    <a:srgbClr val="FFE3B2"/>
    <a:srgbClr val="F4F3F4"/>
    <a:srgbClr val="B2D8B2"/>
    <a:srgbClr val="B13BAA"/>
    <a:srgbClr val="45AFAD"/>
    <a:srgbClr val="F1D6F0"/>
    <a:srgbClr val="0CCE9B"/>
    <a:srgbClr val="AB64FA"/>
    <a:srgbClr val="EF66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114" autoAdjust="0"/>
  </p:normalViewPr>
  <p:slideViewPr>
    <p:cSldViewPr snapToGrid="0" showGuides="1">
      <p:cViewPr varScale="1">
        <p:scale>
          <a:sx n="110" d="100"/>
          <a:sy n="110" d="100"/>
        </p:scale>
        <p:origin x="576" y="102"/>
      </p:cViewPr>
      <p:guideLst>
        <p:guide orient="horz" pos="2160"/>
        <p:guide pos="3840"/>
      </p:guideLst>
    </p:cSldViewPr>
  </p:slideViewPr>
  <p:outlineViewPr>
    <p:cViewPr>
      <p:scale>
        <a:sx n="33" d="100"/>
        <a:sy n="33" d="100"/>
      </p:scale>
      <p:origin x="0" y="-3948"/>
    </p:cViewPr>
  </p:outlin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C652B-BF1D-49CF-A871-A7F9A11B79F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1193672-2D12-42A0-B7BE-B4A63EBCDB68}">
      <dgm:prSet/>
      <dgm:spPr/>
      <dgm:t>
        <a:bodyPr/>
        <a:lstStyle/>
        <a:p>
          <a:r>
            <a:rPr lang="fr-FR" b="1" dirty="0"/>
            <a:t>I. </a:t>
          </a:r>
          <a:br>
            <a:rPr lang="fr-FR" b="1" dirty="0"/>
          </a:br>
          <a:r>
            <a:rPr lang="fr-FR" b="1" dirty="0"/>
            <a:t>Nettoyage</a:t>
          </a:r>
          <a:endParaRPr lang="en-US" dirty="0"/>
        </a:p>
      </dgm:t>
    </dgm:pt>
    <dgm:pt modelId="{ACB6BE79-1D3F-46F8-BCBB-5B8BC617A80B}" type="parTrans" cxnId="{E63727CC-EE35-4B40-B55E-333917E16218}">
      <dgm:prSet/>
      <dgm:spPr/>
      <dgm:t>
        <a:bodyPr/>
        <a:lstStyle/>
        <a:p>
          <a:endParaRPr lang="en-US"/>
        </a:p>
      </dgm:t>
    </dgm:pt>
    <dgm:pt modelId="{6CA96610-5E3D-4E14-8700-1EA4C51A18F9}" type="sibTrans" cxnId="{E63727CC-EE35-4B40-B55E-333917E16218}">
      <dgm:prSet/>
      <dgm:spPr/>
      <dgm:t>
        <a:bodyPr/>
        <a:lstStyle/>
        <a:p>
          <a:endParaRPr lang="en-US"/>
        </a:p>
      </dgm:t>
    </dgm:pt>
    <dgm:pt modelId="{26CD945C-AEC8-47FF-9EE0-194F25DEA332}">
      <dgm:prSet/>
      <dgm:spPr/>
      <dgm:t>
        <a:bodyPr/>
        <a:lstStyle/>
        <a:p>
          <a:r>
            <a:rPr lang="fr-FR" b="1" dirty="0"/>
            <a:t>Contexte</a:t>
          </a:r>
          <a:endParaRPr lang="en-US" dirty="0"/>
        </a:p>
      </dgm:t>
    </dgm:pt>
    <dgm:pt modelId="{8270C26D-6C55-42B0-A09D-AE30810CCCA9}" type="sibTrans" cxnId="{F65A2684-1599-44CE-99EF-93AA6FF4DC68}">
      <dgm:prSet/>
      <dgm:spPr/>
      <dgm:t>
        <a:bodyPr/>
        <a:lstStyle/>
        <a:p>
          <a:endParaRPr lang="en-US"/>
        </a:p>
      </dgm:t>
    </dgm:pt>
    <dgm:pt modelId="{B9866159-C33D-413A-BFAE-AF49C6E32420}" type="parTrans" cxnId="{F65A2684-1599-44CE-99EF-93AA6FF4DC68}">
      <dgm:prSet/>
      <dgm:spPr/>
      <dgm:t>
        <a:bodyPr/>
        <a:lstStyle/>
        <a:p>
          <a:endParaRPr lang="en-US"/>
        </a:p>
      </dgm:t>
    </dgm:pt>
    <dgm:pt modelId="{275335F6-AB7D-4356-94F7-002711B7C081}">
      <dgm:prSet/>
      <dgm:spPr/>
      <dgm:t>
        <a:bodyPr/>
        <a:lstStyle/>
        <a:p>
          <a:r>
            <a:rPr lang="en-US" b="1" dirty="0"/>
            <a:t>II. </a:t>
          </a:r>
          <a:br>
            <a:rPr lang="en-US" b="1" dirty="0"/>
          </a:br>
          <a:r>
            <a:rPr lang="en-US" b="1" dirty="0"/>
            <a:t>Choix du model</a:t>
          </a:r>
          <a:endParaRPr lang="en-US" dirty="0"/>
        </a:p>
      </dgm:t>
    </dgm:pt>
    <dgm:pt modelId="{43B5CF22-7D7E-48C1-8C34-CEA8AB419085}" type="parTrans" cxnId="{B2BF295A-0DA3-492A-B390-761442A97F13}">
      <dgm:prSet/>
      <dgm:spPr/>
      <dgm:t>
        <a:bodyPr/>
        <a:lstStyle/>
        <a:p>
          <a:endParaRPr lang="fr-FR"/>
        </a:p>
      </dgm:t>
    </dgm:pt>
    <dgm:pt modelId="{A0522FCF-9D9E-43F1-88F6-40C6CCE74AF7}" type="sibTrans" cxnId="{B2BF295A-0DA3-492A-B390-761442A97F13}">
      <dgm:prSet/>
      <dgm:spPr/>
      <dgm:t>
        <a:bodyPr/>
        <a:lstStyle/>
        <a:p>
          <a:endParaRPr lang="fr-FR"/>
        </a:p>
      </dgm:t>
    </dgm:pt>
    <dgm:pt modelId="{9AC5D7B9-608A-4E01-8653-B0D93692C9B3}">
      <dgm:prSet/>
      <dgm:spPr/>
      <dgm:t>
        <a:bodyPr/>
        <a:lstStyle/>
        <a:p>
          <a:r>
            <a:rPr lang="en-US" b="1" dirty="0"/>
            <a:t>III. </a:t>
          </a:r>
          <a:br>
            <a:rPr lang="en-US" b="1" dirty="0"/>
          </a:br>
          <a:r>
            <a:rPr lang="en-US" b="1" dirty="0" err="1"/>
            <a:t>Contrat</a:t>
          </a:r>
          <a:r>
            <a:rPr lang="en-US" b="1" dirty="0"/>
            <a:t> de maintenance</a:t>
          </a:r>
        </a:p>
      </dgm:t>
    </dgm:pt>
    <dgm:pt modelId="{78BC9614-E36C-4F18-9967-A9EDA5736142}" type="parTrans" cxnId="{98ECD4FD-4804-4FE9-B195-8BF5D7403261}">
      <dgm:prSet/>
      <dgm:spPr/>
      <dgm:t>
        <a:bodyPr/>
        <a:lstStyle/>
        <a:p>
          <a:endParaRPr lang="fr-FR"/>
        </a:p>
      </dgm:t>
    </dgm:pt>
    <dgm:pt modelId="{DBFE873A-2F71-4F89-9E50-441F04E537E1}" type="sibTrans" cxnId="{98ECD4FD-4804-4FE9-B195-8BF5D7403261}">
      <dgm:prSet/>
      <dgm:spPr/>
      <dgm:t>
        <a:bodyPr/>
        <a:lstStyle/>
        <a:p>
          <a:endParaRPr lang="fr-FR"/>
        </a:p>
      </dgm:t>
    </dgm:pt>
    <dgm:pt modelId="{482AD7C3-CC35-4157-BDD4-45A45C08B26C}">
      <dgm:prSet/>
      <dgm:spPr/>
      <dgm:t>
        <a:bodyPr/>
        <a:lstStyle/>
        <a:p>
          <a:r>
            <a:rPr lang="en-US" b="1" dirty="0"/>
            <a:t>Conclusion</a:t>
          </a:r>
          <a:endParaRPr lang="en-US" dirty="0"/>
        </a:p>
      </dgm:t>
    </dgm:pt>
    <dgm:pt modelId="{09EFFA02-FE59-4EF4-BFB5-19C209F6DAE4}" type="parTrans" cxnId="{9B9DA088-CB6E-45BC-8A65-A519C60895E3}">
      <dgm:prSet/>
      <dgm:spPr/>
      <dgm:t>
        <a:bodyPr/>
        <a:lstStyle/>
        <a:p>
          <a:endParaRPr lang="fr-FR"/>
        </a:p>
      </dgm:t>
    </dgm:pt>
    <dgm:pt modelId="{E24421AA-1F78-4464-B3BC-8BF2D98D84D8}" type="sibTrans" cxnId="{9B9DA088-CB6E-45BC-8A65-A519C60895E3}">
      <dgm:prSet/>
      <dgm:spPr/>
      <dgm:t>
        <a:bodyPr/>
        <a:lstStyle/>
        <a:p>
          <a:endParaRPr lang="fr-FR"/>
        </a:p>
      </dgm:t>
    </dgm:pt>
    <dgm:pt modelId="{1EA5523E-4373-4609-A992-2185A5973E77}" type="pres">
      <dgm:prSet presAssocID="{B21C652B-BF1D-49CF-A871-A7F9A11B79F3}" presName="hierChild1" presStyleCnt="0">
        <dgm:presLayoutVars>
          <dgm:chPref val="1"/>
          <dgm:dir/>
          <dgm:animOne val="branch"/>
          <dgm:animLvl val="lvl"/>
          <dgm:resizeHandles/>
        </dgm:presLayoutVars>
      </dgm:prSet>
      <dgm:spPr/>
    </dgm:pt>
    <dgm:pt modelId="{198F0158-024B-41C4-B90C-8A60395B1A51}" type="pres">
      <dgm:prSet presAssocID="{26CD945C-AEC8-47FF-9EE0-194F25DEA332}" presName="hierRoot1" presStyleCnt="0"/>
      <dgm:spPr/>
    </dgm:pt>
    <dgm:pt modelId="{A5F3A0FF-CC7D-4C64-8D2A-C58F24AD7DAF}" type="pres">
      <dgm:prSet presAssocID="{26CD945C-AEC8-47FF-9EE0-194F25DEA332}" presName="composite" presStyleCnt="0"/>
      <dgm:spPr/>
    </dgm:pt>
    <dgm:pt modelId="{05733A0C-55AB-4FFE-9DF9-E599A2704E3D}" type="pres">
      <dgm:prSet presAssocID="{26CD945C-AEC8-47FF-9EE0-194F25DEA332}" presName="background" presStyleLbl="node0" presStyleIdx="0" presStyleCnt="5"/>
      <dgm:spPr/>
    </dgm:pt>
    <dgm:pt modelId="{E177B8A2-A36C-4B20-B73F-8E69A0288BCE}" type="pres">
      <dgm:prSet presAssocID="{26CD945C-AEC8-47FF-9EE0-194F25DEA332}" presName="text" presStyleLbl="fgAcc0" presStyleIdx="0" presStyleCnt="5">
        <dgm:presLayoutVars>
          <dgm:chPref val="3"/>
        </dgm:presLayoutVars>
      </dgm:prSet>
      <dgm:spPr/>
    </dgm:pt>
    <dgm:pt modelId="{FC8DF700-8775-47A6-BAC6-3FC43132CF85}" type="pres">
      <dgm:prSet presAssocID="{26CD945C-AEC8-47FF-9EE0-194F25DEA332}" presName="hierChild2" presStyleCnt="0"/>
      <dgm:spPr/>
    </dgm:pt>
    <dgm:pt modelId="{DCDD14F5-56B4-46B5-9A5A-2307A4310740}" type="pres">
      <dgm:prSet presAssocID="{D1193672-2D12-42A0-B7BE-B4A63EBCDB68}" presName="hierRoot1" presStyleCnt="0"/>
      <dgm:spPr/>
    </dgm:pt>
    <dgm:pt modelId="{2D72BA6D-2AF2-4D95-96C5-758A1F65B2C3}" type="pres">
      <dgm:prSet presAssocID="{D1193672-2D12-42A0-B7BE-B4A63EBCDB68}" presName="composite" presStyleCnt="0"/>
      <dgm:spPr/>
    </dgm:pt>
    <dgm:pt modelId="{E378C8A0-4DBA-4C21-8BE8-7B344145DB80}" type="pres">
      <dgm:prSet presAssocID="{D1193672-2D12-42A0-B7BE-B4A63EBCDB68}" presName="background" presStyleLbl="node0" presStyleIdx="1" presStyleCnt="5"/>
      <dgm:spPr/>
    </dgm:pt>
    <dgm:pt modelId="{D6EE35B1-7D47-4F55-8EC9-E620713D6C2F}" type="pres">
      <dgm:prSet presAssocID="{D1193672-2D12-42A0-B7BE-B4A63EBCDB68}" presName="text" presStyleLbl="fgAcc0" presStyleIdx="1" presStyleCnt="5">
        <dgm:presLayoutVars>
          <dgm:chPref val="3"/>
        </dgm:presLayoutVars>
      </dgm:prSet>
      <dgm:spPr/>
    </dgm:pt>
    <dgm:pt modelId="{F5D24468-73A2-4597-97F9-A150FB94E80A}" type="pres">
      <dgm:prSet presAssocID="{D1193672-2D12-42A0-B7BE-B4A63EBCDB68}" presName="hierChild2" presStyleCnt="0"/>
      <dgm:spPr/>
    </dgm:pt>
    <dgm:pt modelId="{C5F6B376-7CE4-4EC7-A750-9EC5BF440F43}" type="pres">
      <dgm:prSet presAssocID="{275335F6-AB7D-4356-94F7-002711B7C081}" presName="hierRoot1" presStyleCnt="0"/>
      <dgm:spPr/>
    </dgm:pt>
    <dgm:pt modelId="{AC2BFDF6-6155-4125-BA42-A39B6EE01CB0}" type="pres">
      <dgm:prSet presAssocID="{275335F6-AB7D-4356-94F7-002711B7C081}" presName="composite" presStyleCnt="0"/>
      <dgm:spPr/>
    </dgm:pt>
    <dgm:pt modelId="{AC4C6309-125A-45AF-9B71-001BF64B9BA1}" type="pres">
      <dgm:prSet presAssocID="{275335F6-AB7D-4356-94F7-002711B7C081}" presName="background" presStyleLbl="node0" presStyleIdx="2" presStyleCnt="5"/>
      <dgm:spPr/>
    </dgm:pt>
    <dgm:pt modelId="{1A6C7BA5-9AB2-4AE9-8291-C1BCFCE0D918}" type="pres">
      <dgm:prSet presAssocID="{275335F6-AB7D-4356-94F7-002711B7C081}" presName="text" presStyleLbl="fgAcc0" presStyleIdx="2" presStyleCnt="5">
        <dgm:presLayoutVars>
          <dgm:chPref val="3"/>
        </dgm:presLayoutVars>
      </dgm:prSet>
      <dgm:spPr/>
    </dgm:pt>
    <dgm:pt modelId="{CA4E92EE-4D19-4F8A-B150-0269A67806EB}" type="pres">
      <dgm:prSet presAssocID="{275335F6-AB7D-4356-94F7-002711B7C081}" presName="hierChild2" presStyleCnt="0"/>
      <dgm:spPr/>
    </dgm:pt>
    <dgm:pt modelId="{F783982D-CB8E-4D3C-B402-2D3248325BB1}" type="pres">
      <dgm:prSet presAssocID="{9AC5D7B9-608A-4E01-8653-B0D93692C9B3}" presName="hierRoot1" presStyleCnt="0"/>
      <dgm:spPr/>
    </dgm:pt>
    <dgm:pt modelId="{B1BE19EB-0A3B-41A6-9DE8-31CE77739644}" type="pres">
      <dgm:prSet presAssocID="{9AC5D7B9-608A-4E01-8653-B0D93692C9B3}" presName="composite" presStyleCnt="0"/>
      <dgm:spPr/>
    </dgm:pt>
    <dgm:pt modelId="{CF6B2703-87BD-4987-9784-74B526FABEB7}" type="pres">
      <dgm:prSet presAssocID="{9AC5D7B9-608A-4E01-8653-B0D93692C9B3}" presName="background" presStyleLbl="node0" presStyleIdx="3" presStyleCnt="5"/>
      <dgm:spPr/>
    </dgm:pt>
    <dgm:pt modelId="{00392A01-0445-40A6-BE29-394A05507C56}" type="pres">
      <dgm:prSet presAssocID="{9AC5D7B9-608A-4E01-8653-B0D93692C9B3}" presName="text" presStyleLbl="fgAcc0" presStyleIdx="3" presStyleCnt="5">
        <dgm:presLayoutVars>
          <dgm:chPref val="3"/>
        </dgm:presLayoutVars>
      </dgm:prSet>
      <dgm:spPr/>
    </dgm:pt>
    <dgm:pt modelId="{DBAB7509-EEB4-4110-895D-0137DB8188B0}" type="pres">
      <dgm:prSet presAssocID="{9AC5D7B9-608A-4E01-8653-B0D93692C9B3}" presName="hierChild2" presStyleCnt="0"/>
      <dgm:spPr/>
    </dgm:pt>
    <dgm:pt modelId="{C1B9F737-C469-402F-9AFF-1E44374FC43B}" type="pres">
      <dgm:prSet presAssocID="{482AD7C3-CC35-4157-BDD4-45A45C08B26C}" presName="hierRoot1" presStyleCnt="0"/>
      <dgm:spPr/>
    </dgm:pt>
    <dgm:pt modelId="{69ED982F-CF5F-4599-9A37-173B127BF2E2}" type="pres">
      <dgm:prSet presAssocID="{482AD7C3-CC35-4157-BDD4-45A45C08B26C}" presName="composite" presStyleCnt="0"/>
      <dgm:spPr/>
    </dgm:pt>
    <dgm:pt modelId="{4D480B67-9400-4094-9270-8E76CD621C60}" type="pres">
      <dgm:prSet presAssocID="{482AD7C3-CC35-4157-BDD4-45A45C08B26C}" presName="background" presStyleLbl="node0" presStyleIdx="4" presStyleCnt="5"/>
      <dgm:spPr/>
    </dgm:pt>
    <dgm:pt modelId="{4F415561-8C1B-4B87-ADD1-25346A1A5F5A}" type="pres">
      <dgm:prSet presAssocID="{482AD7C3-CC35-4157-BDD4-45A45C08B26C}" presName="text" presStyleLbl="fgAcc0" presStyleIdx="4" presStyleCnt="5">
        <dgm:presLayoutVars>
          <dgm:chPref val="3"/>
        </dgm:presLayoutVars>
      </dgm:prSet>
      <dgm:spPr/>
    </dgm:pt>
    <dgm:pt modelId="{2F716404-0E54-4194-AD99-2FED80FB1230}" type="pres">
      <dgm:prSet presAssocID="{482AD7C3-CC35-4157-BDD4-45A45C08B26C}" presName="hierChild2" presStyleCnt="0"/>
      <dgm:spPr/>
    </dgm:pt>
  </dgm:ptLst>
  <dgm:cxnLst>
    <dgm:cxn modelId="{B2BF295A-0DA3-492A-B390-761442A97F13}" srcId="{B21C652B-BF1D-49CF-A871-A7F9A11B79F3}" destId="{275335F6-AB7D-4356-94F7-002711B7C081}" srcOrd="2" destOrd="0" parTransId="{43B5CF22-7D7E-48C1-8C34-CEA8AB419085}" sibTransId="{A0522FCF-9D9E-43F1-88F6-40C6CCE74AF7}"/>
    <dgm:cxn modelId="{11DB387C-5AC0-488B-B69F-55D63356FBB7}" type="presOf" srcId="{26CD945C-AEC8-47FF-9EE0-194F25DEA332}" destId="{E177B8A2-A36C-4B20-B73F-8E69A0288BCE}" srcOrd="0" destOrd="0" presId="urn:microsoft.com/office/officeart/2005/8/layout/hierarchy1"/>
    <dgm:cxn modelId="{F65A2684-1599-44CE-99EF-93AA6FF4DC68}" srcId="{B21C652B-BF1D-49CF-A871-A7F9A11B79F3}" destId="{26CD945C-AEC8-47FF-9EE0-194F25DEA332}" srcOrd="0" destOrd="0" parTransId="{B9866159-C33D-413A-BFAE-AF49C6E32420}" sibTransId="{8270C26D-6C55-42B0-A09D-AE30810CCCA9}"/>
    <dgm:cxn modelId="{9B9DA088-CB6E-45BC-8A65-A519C60895E3}" srcId="{B21C652B-BF1D-49CF-A871-A7F9A11B79F3}" destId="{482AD7C3-CC35-4157-BDD4-45A45C08B26C}" srcOrd="4" destOrd="0" parTransId="{09EFFA02-FE59-4EF4-BFB5-19C209F6DAE4}" sibTransId="{E24421AA-1F78-4464-B3BC-8BF2D98D84D8}"/>
    <dgm:cxn modelId="{029F238D-6123-4D4A-96FB-6204DEAF273B}" type="presOf" srcId="{275335F6-AB7D-4356-94F7-002711B7C081}" destId="{1A6C7BA5-9AB2-4AE9-8291-C1BCFCE0D918}" srcOrd="0" destOrd="0" presId="urn:microsoft.com/office/officeart/2005/8/layout/hierarchy1"/>
    <dgm:cxn modelId="{AA00849B-15DE-4AA7-8675-AE729E994D9D}" type="presOf" srcId="{9AC5D7B9-608A-4E01-8653-B0D93692C9B3}" destId="{00392A01-0445-40A6-BE29-394A05507C56}" srcOrd="0" destOrd="0" presId="urn:microsoft.com/office/officeart/2005/8/layout/hierarchy1"/>
    <dgm:cxn modelId="{6005CA9C-B142-4042-BA1A-2822A7A4018E}" type="presOf" srcId="{B21C652B-BF1D-49CF-A871-A7F9A11B79F3}" destId="{1EA5523E-4373-4609-A992-2185A5973E77}" srcOrd="0" destOrd="0" presId="urn:microsoft.com/office/officeart/2005/8/layout/hierarchy1"/>
    <dgm:cxn modelId="{07A255BA-9798-49CD-BEF8-A7F157F0E061}" type="presOf" srcId="{D1193672-2D12-42A0-B7BE-B4A63EBCDB68}" destId="{D6EE35B1-7D47-4F55-8EC9-E620713D6C2F}" srcOrd="0" destOrd="0" presId="urn:microsoft.com/office/officeart/2005/8/layout/hierarchy1"/>
    <dgm:cxn modelId="{E63727CC-EE35-4B40-B55E-333917E16218}" srcId="{B21C652B-BF1D-49CF-A871-A7F9A11B79F3}" destId="{D1193672-2D12-42A0-B7BE-B4A63EBCDB68}" srcOrd="1" destOrd="0" parTransId="{ACB6BE79-1D3F-46F8-BCBB-5B8BC617A80B}" sibTransId="{6CA96610-5E3D-4E14-8700-1EA4C51A18F9}"/>
    <dgm:cxn modelId="{98ECD4FD-4804-4FE9-B195-8BF5D7403261}" srcId="{B21C652B-BF1D-49CF-A871-A7F9A11B79F3}" destId="{9AC5D7B9-608A-4E01-8653-B0D93692C9B3}" srcOrd="3" destOrd="0" parTransId="{78BC9614-E36C-4F18-9967-A9EDA5736142}" sibTransId="{DBFE873A-2F71-4F89-9E50-441F04E537E1}"/>
    <dgm:cxn modelId="{60E9DBFE-BAB6-457F-A53D-D7023B0E4603}" type="presOf" srcId="{482AD7C3-CC35-4157-BDD4-45A45C08B26C}" destId="{4F415561-8C1B-4B87-ADD1-25346A1A5F5A}" srcOrd="0" destOrd="0" presId="urn:microsoft.com/office/officeart/2005/8/layout/hierarchy1"/>
    <dgm:cxn modelId="{6AAAB700-0346-46C9-A513-FC47FA2617FF}" type="presParOf" srcId="{1EA5523E-4373-4609-A992-2185A5973E77}" destId="{198F0158-024B-41C4-B90C-8A60395B1A51}" srcOrd="0" destOrd="0" presId="urn:microsoft.com/office/officeart/2005/8/layout/hierarchy1"/>
    <dgm:cxn modelId="{402AD402-60FE-40BF-A017-6B6F9316B831}" type="presParOf" srcId="{198F0158-024B-41C4-B90C-8A60395B1A51}" destId="{A5F3A0FF-CC7D-4C64-8D2A-C58F24AD7DAF}" srcOrd="0" destOrd="0" presId="urn:microsoft.com/office/officeart/2005/8/layout/hierarchy1"/>
    <dgm:cxn modelId="{B49BA56A-717A-4F61-BF51-E3F3B2E106F8}" type="presParOf" srcId="{A5F3A0FF-CC7D-4C64-8D2A-C58F24AD7DAF}" destId="{05733A0C-55AB-4FFE-9DF9-E599A2704E3D}" srcOrd="0" destOrd="0" presId="urn:microsoft.com/office/officeart/2005/8/layout/hierarchy1"/>
    <dgm:cxn modelId="{BDC851E6-865F-4909-9918-F538AE037F6F}" type="presParOf" srcId="{A5F3A0FF-CC7D-4C64-8D2A-C58F24AD7DAF}" destId="{E177B8A2-A36C-4B20-B73F-8E69A0288BCE}" srcOrd="1" destOrd="0" presId="urn:microsoft.com/office/officeart/2005/8/layout/hierarchy1"/>
    <dgm:cxn modelId="{B4032F76-BFA1-4D39-B0F9-A40874B46B1C}" type="presParOf" srcId="{198F0158-024B-41C4-B90C-8A60395B1A51}" destId="{FC8DF700-8775-47A6-BAC6-3FC43132CF85}" srcOrd="1" destOrd="0" presId="urn:microsoft.com/office/officeart/2005/8/layout/hierarchy1"/>
    <dgm:cxn modelId="{0A1DBB6B-C1D8-4284-A893-4FA533720961}" type="presParOf" srcId="{1EA5523E-4373-4609-A992-2185A5973E77}" destId="{DCDD14F5-56B4-46B5-9A5A-2307A4310740}" srcOrd="1" destOrd="0" presId="urn:microsoft.com/office/officeart/2005/8/layout/hierarchy1"/>
    <dgm:cxn modelId="{487F6BF4-E311-4E0C-BCF0-64EB072CFCBC}" type="presParOf" srcId="{DCDD14F5-56B4-46B5-9A5A-2307A4310740}" destId="{2D72BA6D-2AF2-4D95-96C5-758A1F65B2C3}" srcOrd="0" destOrd="0" presId="urn:microsoft.com/office/officeart/2005/8/layout/hierarchy1"/>
    <dgm:cxn modelId="{F43AFD93-5198-4248-A380-96456BB1511B}" type="presParOf" srcId="{2D72BA6D-2AF2-4D95-96C5-758A1F65B2C3}" destId="{E378C8A0-4DBA-4C21-8BE8-7B344145DB80}" srcOrd="0" destOrd="0" presId="urn:microsoft.com/office/officeart/2005/8/layout/hierarchy1"/>
    <dgm:cxn modelId="{0A6D0C3F-70C9-4EB2-BF06-6FD48890DAC2}" type="presParOf" srcId="{2D72BA6D-2AF2-4D95-96C5-758A1F65B2C3}" destId="{D6EE35B1-7D47-4F55-8EC9-E620713D6C2F}" srcOrd="1" destOrd="0" presId="urn:microsoft.com/office/officeart/2005/8/layout/hierarchy1"/>
    <dgm:cxn modelId="{F8B0CDF3-E1CF-4ADD-9D50-990D220D8841}" type="presParOf" srcId="{DCDD14F5-56B4-46B5-9A5A-2307A4310740}" destId="{F5D24468-73A2-4597-97F9-A150FB94E80A}" srcOrd="1" destOrd="0" presId="urn:microsoft.com/office/officeart/2005/8/layout/hierarchy1"/>
    <dgm:cxn modelId="{5D48CDFD-F4BF-4360-B10E-F3EF1E03375B}" type="presParOf" srcId="{1EA5523E-4373-4609-A992-2185A5973E77}" destId="{C5F6B376-7CE4-4EC7-A750-9EC5BF440F43}" srcOrd="2" destOrd="0" presId="urn:microsoft.com/office/officeart/2005/8/layout/hierarchy1"/>
    <dgm:cxn modelId="{8A2A280E-C1EA-45FD-8C90-3B26B7372484}" type="presParOf" srcId="{C5F6B376-7CE4-4EC7-A750-9EC5BF440F43}" destId="{AC2BFDF6-6155-4125-BA42-A39B6EE01CB0}" srcOrd="0" destOrd="0" presId="urn:microsoft.com/office/officeart/2005/8/layout/hierarchy1"/>
    <dgm:cxn modelId="{09C548DF-F29E-4C78-85D5-3BFB7A5438BB}" type="presParOf" srcId="{AC2BFDF6-6155-4125-BA42-A39B6EE01CB0}" destId="{AC4C6309-125A-45AF-9B71-001BF64B9BA1}" srcOrd="0" destOrd="0" presId="urn:microsoft.com/office/officeart/2005/8/layout/hierarchy1"/>
    <dgm:cxn modelId="{AC1AFD96-B7B1-4276-AD52-3C580A9E9239}" type="presParOf" srcId="{AC2BFDF6-6155-4125-BA42-A39B6EE01CB0}" destId="{1A6C7BA5-9AB2-4AE9-8291-C1BCFCE0D918}" srcOrd="1" destOrd="0" presId="urn:microsoft.com/office/officeart/2005/8/layout/hierarchy1"/>
    <dgm:cxn modelId="{B269FAA2-29A1-4367-908B-4AE148FE14B4}" type="presParOf" srcId="{C5F6B376-7CE4-4EC7-A750-9EC5BF440F43}" destId="{CA4E92EE-4D19-4F8A-B150-0269A67806EB}" srcOrd="1" destOrd="0" presId="urn:microsoft.com/office/officeart/2005/8/layout/hierarchy1"/>
    <dgm:cxn modelId="{0B000E49-E5BB-4ED7-8E9D-A40D9DACD04C}" type="presParOf" srcId="{1EA5523E-4373-4609-A992-2185A5973E77}" destId="{F783982D-CB8E-4D3C-B402-2D3248325BB1}" srcOrd="3" destOrd="0" presId="urn:microsoft.com/office/officeart/2005/8/layout/hierarchy1"/>
    <dgm:cxn modelId="{D40B0139-CA3A-4FA9-B1BA-94342C557350}" type="presParOf" srcId="{F783982D-CB8E-4D3C-B402-2D3248325BB1}" destId="{B1BE19EB-0A3B-41A6-9DE8-31CE77739644}" srcOrd="0" destOrd="0" presId="urn:microsoft.com/office/officeart/2005/8/layout/hierarchy1"/>
    <dgm:cxn modelId="{E14552A8-5F35-40D7-B7C9-8FB577DCB388}" type="presParOf" srcId="{B1BE19EB-0A3B-41A6-9DE8-31CE77739644}" destId="{CF6B2703-87BD-4987-9784-74B526FABEB7}" srcOrd="0" destOrd="0" presId="urn:microsoft.com/office/officeart/2005/8/layout/hierarchy1"/>
    <dgm:cxn modelId="{4CAB059C-A064-4B65-B48E-CBDCBAC15817}" type="presParOf" srcId="{B1BE19EB-0A3B-41A6-9DE8-31CE77739644}" destId="{00392A01-0445-40A6-BE29-394A05507C56}" srcOrd="1" destOrd="0" presId="urn:microsoft.com/office/officeart/2005/8/layout/hierarchy1"/>
    <dgm:cxn modelId="{60AEB928-E398-46DF-AEFE-801FAE5925DE}" type="presParOf" srcId="{F783982D-CB8E-4D3C-B402-2D3248325BB1}" destId="{DBAB7509-EEB4-4110-895D-0137DB8188B0}" srcOrd="1" destOrd="0" presId="urn:microsoft.com/office/officeart/2005/8/layout/hierarchy1"/>
    <dgm:cxn modelId="{904FD9AF-1FA9-4938-AA93-D09C19820230}" type="presParOf" srcId="{1EA5523E-4373-4609-A992-2185A5973E77}" destId="{C1B9F737-C469-402F-9AFF-1E44374FC43B}" srcOrd="4" destOrd="0" presId="urn:microsoft.com/office/officeart/2005/8/layout/hierarchy1"/>
    <dgm:cxn modelId="{AE0CF8A3-C417-43D3-B130-F020A74C9030}" type="presParOf" srcId="{C1B9F737-C469-402F-9AFF-1E44374FC43B}" destId="{69ED982F-CF5F-4599-9A37-173B127BF2E2}" srcOrd="0" destOrd="0" presId="urn:microsoft.com/office/officeart/2005/8/layout/hierarchy1"/>
    <dgm:cxn modelId="{534155EF-3104-4E6D-BC9E-84821E482B7A}" type="presParOf" srcId="{69ED982F-CF5F-4599-9A37-173B127BF2E2}" destId="{4D480B67-9400-4094-9270-8E76CD621C60}" srcOrd="0" destOrd="0" presId="urn:microsoft.com/office/officeart/2005/8/layout/hierarchy1"/>
    <dgm:cxn modelId="{D6D75C8B-1FEB-40EF-A3B0-CB3931574F90}" type="presParOf" srcId="{69ED982F-CF5F-4599-9A37-173B127BF2E2}" destId="{4F415561-8C1B-4B87-ADD1-25346A1A5F5A}" srcOrd="1" destOrd="0" presId="urn:microsoft.com/office/officeart/2005/8/layout/hierarchy1"/>
    <dgm:cxn modelId="{E07BA579-B2D0-4563-A47C-790FB67ADCAA}" type="presParOf" srcId="{C1B9F737-C469-402F-9AFF-1E44374FC43B}" destId="{2F716404-0E54-4194-AD99-2FED80FB12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lumMod val="50000"/>
          </a:schemeClr>
        </a:solidFill>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lumMod val="50000"/>
          </a:schemeClr>
        </a:solidFill>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lumMod val="50000"/>
          </a:schemeClr>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a:solidFill>
          <a:schemeClr val="accent1"/>
        </a:solidFill>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a:solidFill>
          <a:schemeClr val="accent1">
            <a:lumMod val="50000"/>
          </a:schemeClr>
        </a:solidFill>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Importance </a:t>
          </a:r>
          <a:r>
            <a:rPr lang="fr-FR" b="1" dirty="0" err="1"/>
            <a:t>Feature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ENERGY STAR Score</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Importance </a:t>
          </a:r>
          <a:r>
            <a:rPr lang="fr-FR" b="1" dirty="0" err="1"/>
            <a:t>Feature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ENERGY STAR Score</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Importance </a:t>
          </a:r>
          <a:r>
            <a:rPr lang="fr-FR" b="1" dirty="0" err="1"/>
            <a:t>Feature</a:t>
          </a:r>
          <a:endParaRPr lang="fr-FR" b="1" dirty="0"/>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IV. ENERGY STAR Score</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lumMod val="50000"/>
          </a:schemeClr>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lumMod val="50000"/>
          </a:schemeClr>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a:solidFill>
          <a:schemeClr val="accent1">
            <a:lumMod val="50000"/>
          </a:schemeClr>
        </a:solidFill>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F6035F-D087-4BFB-AC04-0835FACD118D}" type="doc">
      <dgm:prSet loTypeId="urn:microsoft.com/office/officeart/2005/8/layout/chevron1" loCatId="process" qsTypeId="urn:microsoft.com/office/officeart/2005/8/quickstyle/simple1" qsCatId="simple" csTypeId="urn:microsoft.com/office/officeart/2005/8/colors/accent1_2" csCatId="accent1" phldr="1"/>
      <dgm:spPr/>
    </dgm:pt>
    <dgm:pt modelId="{030F0901-1FDF-4651-8344-4887E4704D18}">
      <dgm:prSet phldrT="[Texte]"/>
      <dgm:spPr>
        <a:solidFill>
          <a:schemeClr val="accent1"/>
        </a:solidFill>
      </dgm:spPr>
      <dgm:t>
        <a:bodyPr/>
        <a:lstStyle/>
        <a:p>
          <a:r>
            <a:rPr lang="fr-FR" b="1" dirty="0"/>
            <a:t>Contexte</a:t>
          </a:r>
        </a:p>
      </dgm:t>
    </dgm:pt>
    <dgm:pt modelId="{E9C1792B-B0DD-4F6B-8C4C-16C9F764FD8F}" type="parTrans" cxnId="{A1A1F8FC-9D92-425E-8EAC-C4F334D91420}">
      <dgm:prSet/>
      <dgm:spPr/>
      <dgm:t>
        <a:bodyPr/>
        <a:lstStyle/>
        <a:p>
          <a:endParaRPr lang="fr-FR"/>
        </a:p>
      </dgm:t>
    </dgm:pt>
    <dgm:pt modelId="{AA31F3A2-13A6-404A-9F61-07FFC15771D7}" type="sibTrans" cxnId="{A1A1F8FC-9D92-425E-8EAC-C4F334D91420}">
      <dgm:prSet/>
      <dgm:spPr/>
      <dgm:t>
        <a:bodyPr/>
        <a:lstStyle/>
        <a:p>
          <a:endParaRPr lang="fr-FR"/>
        </a:p>
      </dgm:t>
    </dgm:pt>
    <dgm:pt modelId="{A45A78F8-61B7-48C8-9CE7-1B4C9668DDE2}">
      <dgm:prSet phldrT="[Texte]"/>
      <dgm:spPr/>
      <dgm:t>
        <a:bodyPr/>
        <a:lstStyle/>
        <a:p>
          <a:r>
            <a:rPr lang="fr-FR" b="1" dirty="0"/>
            <a:t>I. Nettoyage</a:t>
          </a:r>
        </a:p>
      </dgm:t>
    </dgm:pt>
    <dgm:pt modelId="{BF526B19-EFDF-414D-AD03-72834A3A129A}" type="parTrans" cxnId="{632F9902-437E-4012-B27C-AEA50E1C58BA}">
      <dgm:prSet/>
      <dgm:spPr/>
      <dgm:t>
        <a:bodyPr/>
        <a:lstStyle/>
        <a:p>
          <a:endParaRPr lang="fr-FR"/>
        </a:p>
      </dgm:t>
    </dgm:pt>
    <dgm:pt modelId="{4B016ACE-42AB-4F52-B159-C53BB3925FA0}" type="sibTrans" cxnId="{632F9902-437E-4012-B27C-AEA50E1C58BA}">
      <dgm:prSet/>
      <dgm:spPr/>
      <dgm:t>
        <a:bodyPr/>
        <a:lstStyle/>
        <a:p>
          <a:endParaRPr lang="fr-FR"/>
        </a:p>
      </dgm:t>
    </dgm:pt>
    <dgm:pt modelId="{E89D5D2F-DC4C-49CD-AE8C-AC1AC4DC4FF3}">
      <dgm:prSet phldrT="[Texte]"/>
      <dgm:spPr>
        <a:solidFill>
          <a:schemeClr val="accent1">
            <a:lumMod val="50000"/>
          </a:schemeClr>
        </a:solidFill>
      </dgm:spPr>
      <dgm:t>
        <a:bodyPr/>
        <a:lstStyle/>
        <a:p>
          <a:r>
            <a:rPr lang="fr-FR" b="1" dirty="0"/>
            <a:t>II. Choix du modèle</a:t>
          </a:r>
        </a:p>
      </dgm:t>
    </dgm:pt>
    <dgm:pt modelId="{27041992-5586-4CA4-8F3B-EA2D948C2E55}" type="parTrans" cxnId="{3CD4C32C-8CAA-4673-8FF1-F4E91A6681F4}">
      <dgm:prSet/>
      <dgm:spPr/>
      <dgm:t>
        <a:bodyPr/>
        <a:lstStyle/>
        <a:p>
          <a:endParaRPr lang="fr-FR"/>
        </a:p>
      </dgm:t>
    </dgm:pt>
    <dgm:pt modelId="{1590714E-71EE-4D07-8DF5-73303BB457CD}" type="sibTrans" cxnId="{3CD4C32C-8CAA-4673-8FF1-F4E91A6681F4}">
      <dgm:prSet/>
      <dgm:spPr/>
      <dgm:t>
        <a:bodyPr/>
        <a:lstStyle/>
        <a:p>
          <a:endParaRPr lang="fr-FR"/>
        </a:p>
      </dgm:t>
    </dgm:pt>
    <dgm:pt modelId="{EAE93824-716C-4EF2-98C7-21831F5107E1}">
      <dgm:prSet phldrT="[Texte]"/>
      <dgm:spPr/>
      <dgm:t>
        <a:bodyPr/>
        <a:lstStyle/>
        <a:p>
          <a:r>
            <a:rPr lang="fr-FR" b="1" dirty="0"/>
            <a:t>III. Contrat de maintenance</a:t>
          </a:r>
        </a:p>
      </dgm:t>
    </dgm:pt>
    <dgm:pt modelId="{CEF5A33C-EA9B-46D8-8AED-2779E014C257}" type="parTrans" cxnId="{7A6E9127-C8F7-4529-8E52-A55F9BAF2EE8}">
      <dgm:prSet/>
      <dgm:spPr/>
      <dgm:t>
        <a:bodyPr/>
        <a:lstStyle/>
        <a:p>
          <a:endParaRPr lang="fr-FR"/>
        </a:p>
      </dgm:t>
    </dgm:pt>
    <dgm:pt modelId="{6D16BB6C-345F-4AAC-AF3F-3C22447C274A}" type="sibTrans" cxnId="{7A6E9127-C8F7-4529-8E52-A55F9BAF2EE8}">
      <dgm:prSet/>
      <dgm:spPr/>
      <dgm:t>
        <a:bodyPr/>
        <a:lstStyle/>
        <a:p>
          <a:endParaRPr lang="fr-FR"/>
        </a:p>
      </dgm:t>
    </dgm:pt>
    <dgm:pt modelId="{8BC26D97-30A4-4F86-8E8E-0939676A0DD8}">
      <dgm:prSet phldrT="[Texte]"/>
      <dgm:spPr/>
      <dgm:t>
        <a:bodyPr/>
        <a:lstStyle/>
        <a:p>
          <a:r>
            <a:rPr lang="fr-FR" b="1" dirty="0"/>
            <a:t>Conclusion</a:t>
          </a:r>
        </a:p>
      </dgm:t>
    </dgm:pt>
    <dgm:pt modelId="{6362F4BC-0685-4748-BFC1-C4C300B3E691}" type="parTrans" cxnId="{05B7DAD5-5F69-40DF-9598-AD01C7736767}">
      <dgm:prSet/>
      <dgm:spPr/>
      <dgm:t>
        <a:bodyPr/>
        <a:lstStyle/>
        <a:p>
          <a:endParaRPr lang="fr-FR"/>
        </a:p>
      </dgm:t>
    </dgm:pt>
    <dgm:pt modelId="{D89BDA31-769E-425E-8579-6FE038A7ED11}" type="sibTrans" cxnId="{05B7DAD5-5F69-40DF-9598-AD01C7736767}">
      <dgm:prSet/>
      <dgm:spPr/>
      <dgm:t>
        <a:bodyPr/>
        <a:lstStyle/>
        <a:p>
          <a:endParaRPr lang="fr-FR"/>
        </a:p>
      </dgm:t>
    </dgm:pt>
    <dgm:pt modelId="{E31DD2B7-4AE0-4FE5-8B14-1DBA42D420A5}" type="pres">
      <dgm:prSet presAssocID="{B4F6035F-D087-4BFB-AC04-0835FACD118D}" presName="Name0" presStyleCnt="0">
        <dgm:presLayoutVars>
          <dgm:dir/>
          <dgm:animLvl val="lvl"/>
          <dgm:resizeHandles val="exact"/>
        </dgm:presLayoutVars>
      </dgm:prSet>
      <dgm:spPr/>
    </dgm:pt>
    <dgm:pt modelId="{F90FB7E2-29F7-441D-A365-CCC69D457B04}" type="pres">
      <dgm:prSet presAssocID="{030F0901-1FDF-4651-8344-4887E4704D18}" presName="parTxOnly" presStyleLbl="node1" presStyleIdx="0" presStyleCnt="5">
        <dgm:presLayoutVars>
          <dgm:chMax val="0"/>
          <dgm:chPref val="0"/>
          <dgm:bulletEnabled val="1"/>
        </dgm:presLayoutVars>
      </dgm:prSet>
      <dgm:spPr/>
    </dgm:pt>
    <dgm:pt modelId="{D8534EAA-0DC4-4F5E-BAB3-9DD31578C809}" type="pres">
      <dgm:prSet presAssocID="{AA31F3A2-13A6-404A-9F61-07FFC15771D7}" presName="parTxOnlySpace" presStyleCnt="0"/>
      <dgm:spPr/>
    </dgm:pt>
    <dgm:pt modelId="{96ACFF74-493A-4385-AFFD-F230380F372A}" type="pres">
      <dgm:prSet presAssocID="{A45A78F8-61B7-48C8-9CE7-1B4C9668DDE2}" presName="parTxOnly" presStyleLbl="node1" presStyleIdx="1" presStyleCnt="5">
        <dgm:presLayoutVars>
          <dgm:chMax val="0"/>
          <dgm:chPref val="0"/>
          <dgm:bulletEnabled val="1"/>
        </dgm:presLayoutVars>
      </dgm:prSet>
      <dgm:spPr/>
    </dgm:pt>
    <dgm:pt modelId="{25B799C9-EC07-46D8-9792-6A20953E013C}" type="pres">
      <dgm:prSet presAssocID="{4B016ACE-42AB-4F52-B159-C53BB3925FA0}" presName="parTxOnlySpace" presStyleCnt="0"/>
      <dgm:spPr/>
    </dgm:pt>
    <dgm:pt modelId="{73059BE4-0760-4F5B-B084-DF4EE4BA0C6B}" type="pres">
      <dgm:prSet presAssocID="{E89D5D2F-DC4C-49CD-AE8C-AC1AC4DC4FF3}" presName="parTxOnly" presStyleLbl="node1" presStyleIdx="2" presStyleCnt="5">
        <dgm:presLayoutVars>
          <dgm:chMax val="0"/>
          <dgm:chPref val="0"/>
          <dgm:bulletEnabled val="1"/>
        </dgm:presLayoutVars>
      </dgm:prSet>
      <dgm:spPr/>
    </dgm:pt>
    <dgm:pt modelId="{19A41C19-0B1C-4946-9532-92D3DDD89061}" type="pres">
      <dgm:prSet presAssocID="{1590714E-71EE-4D07-8DF5-73303BB457CD}" presName="parTxOnlySpace" presStyleCnt="0"/>
      <dgm:spPr/>
    </dgm:pt>
    <dgm:pt modelId="{6AAC1118-D161-4EBB-AA83-156DD3B00261}" type="pres">
      <dgm:prSet presAssocID="{EAE93824-716C-4EF2-98C7-21831F5107E1}" presName="parTxOnly" presStyleLbl="node1" presStyleIdx="3" presStyleCnt="5">
        <dgm:presLayoutVars>
          <dgm:chMax val="0"/>
          <dgm:chPref val="0"/>
          <dgm:bulletEnabled val="1"/>
        </dgm:presLayoutVars>
      </dgm:prSet>
      <dgm:spPr/>
    </dgm:pt>
    <dgm:pt modelId="{DC11683C-6C34-4700-87BC-55737BEB900E}" type="pres">
      <dgm:prSet presAssocID="{6D16BB6C-345F-4AAC-AF3F-3C22447C274A}" presName="parTxOnlySpace" presStyleCnt="0"/>
      <dgm:spPr/>
    </dgm:pt>
    <dgm:pt modelId="{F7030648-2EA4-41E9-A8D7-60C8E32E20E9}" type="pres">
      <dgm:prSet presAssocID="{8BC26D97-30A4-4F86-8E8E-0939676A0DD8}" presName="parTxOnly" presStyleLbl="node1" presStyleIdx="4" presStyleCnt="5">
        <dgm:presLayoutVars>
          <dgm:chMax val="0"/>
          <dgm:chPref val="0"/>
          <dgm:bulletEnabled val="1"/>
        </dgm:presLayoutVars>
      </dgm:prSet>
      <dgm:spPr/>
    </dgm:pt>
  </dgm:ptLst>
  <dgm:cxnLst>
    <dgm:cxn modelId="{632F9902-437E-4012-B27C-AEA50E1C58BA}" srcId="{B4F6035F-D087-4BFB-AC04-0835FACD118D}" destId="{A45A78F8-61B7-48C8-9CE7-1B4C9668DDE2}" srcOrd="1" destOrd="0" parTransId="{BF526B19-EFDF-414D-AD03-72834A3A129A}" sibTransId="{4B016ACE-42AB-4F52-B159-C53BB3925FA0}"/>
    <dgm:cxn modelId="{7A6E9127-C8F7-4529-8E52-A55F9BAF2EE8}" srcId="{B4F6035F-D087-4BFB-AC04-0835FACD118D}" destId="{EAE93824-716C-4EF2-98C7-21831F5107E1}" srcOrd="3" destOrd="0" parTransId="{CEF5A33C-EA9B-46D8-8AED-2779E014C257}" sibTransId="{6D16BB6C-345F-4AAC-AF3F-3C22447C274A}"/>
    <dgm:cxn modelId="{3CD4C32C-8CAA-4673-8FF1-F4E91A6681F4}" srcId="{B4F6035F-D087-4BFB-AC04-0835FACD118D}" destId="{E89D5D2F-DC4C-49CD-AE8C-AC1AC4DC4FF3}" srcOrd="2" destOrd="0" parTransId="{27041992-5586-4CA4-8F3B-EA2D948C2E55}" sibTransId="{1590714E-71EE-4D07-8DF5-73303BB457CD}"/>
    <dgm:cxn modelId="{D9DB6D4E-36E7-41FE-868B-961551601F2B}" type="presOf" srcId="{E89D5D2F-DC4C-49CD-AE8C-AC1AC4DC4FF3}" destId="{73059BE4-0760-4F5B-B084-DF4EE4BA0C6B}" srcOrd="0" destOrd="0" presId="urn:microsoft.com/office/officeart/2005/8/layout/chevron1"/>
    <dgm:cxn modelId="{9C1ABD90-B1F7-4528-AF3F-34C12CE09C4C}" type="presOf" srcId="{030F0901-1FDF-4651-8344-4887E4704D18}" destId="{F90FB7E2-29F7-441D-A365-CCC69D457B04}" srcOrd="0" destOrd="0" presId="urn:microsoft.com/office/officeart/2005/8/layout/chevron1"/>
    <dgm:cxn modelId="{763CFBA6-6B09-4EBC-A961-99C69022E7ED}" type="presOf" srcId="{8BC26D97-30A4-4F86-8E8E-0939676A0DD8}" destId="{F7030648-2EA4-41E9-A8D7-60C8E32E20E9}" srcOrd="0" destOrd="0" presId="urn:microsoft.com/office/officeart/2005/8/layout/chevron1"/>
    <dgm:cxn modelId="{D55B5DB7-06C4-4221-BC14-9264439BCA0C}" type="presOf" srcId="{B4F6035F-D087-4BFB-AC04-0835FACD118D}" destId="{E31DD2B7-4AE0-4FE5-8B14-1DBA42D420A5}" srcOrd="0" destOrd="0" presId="urn:microsoft.com/office/officeart/2005/8/layout/chevron1"/>
    <dgm:cxn modelId="{05B7DAD5-5F69-40DF-9598-AD01C7736767}" srcId="{B4F6035F-D087-4BFB-AC04-0835FACD118D}" destId="{8BC26D97-30A4-4F86-8E8E-0939676A0DD8}" srcOrd="4" destOrd="0" parTransId="{6362F4BC-0685-4748-BFC1-C4C300B3E691}" sibTransId="{D89BDA31-769E-425E-8579-6FE038A7ED11}"/>
    <dgm:cxn modelId="{8880C1DD-6EB8-468D-93F0-172FFDC69ED9}" type="presOf" srcId="{A45A78F8-61B7-48C8-9CE7-1B4C9668DDE2}" destId="{96ACFF74-493A-4385-AFFD-F230380F372A}" srcOrd="0" destOrd="0" presId="urn:microsoft.com/office/officeart/2005/8/layout/chevron1"/>
    <dgm:cxn modelId="{A4BEFDE4-4035-4695-A2D4-AB2A67411769}" type="presOf" srcId="{EAE93824-716C-4EF2-98C7-21831F5107E1}" destId="{6AAC1118-D161-4EBB-AA83-156DD3B00261}" srcOrd="0" destOrd="0" presId="urn:microsoft.com/office/officeart/2005/8/layout/chevron1"/>
    <dgm:cxn modelId="{A1A1F8FC-9D92-425E-8EAC-C4F334D91420}" srcId="{B4F6035F-D087-4BFB-AC04-0835FACD118D}" destId="{030F0901-1FDF-4651-8344-4887E4704D18}" srcOrd="0" destOrd="0" parTransId="{E9C1792B-B0DD-4F6B-8C4C-16C9F764FD8F}" sibTransId="{AA31F3A2-13A6-404A-9F61-07FFC15771D7}"/>
    <dgm:cxn modelId="{8AD3932B-8BA3-42F5-80BF-5B6368CD9855}" type="presParOf" srcId="{E31DD2B7-4AE0-4FE5-8B14-1DBA42D420A5}" destId="{F90FB7E2-29F7-441D-A365-CCC69D457B04}" srcOrd="0" destOrd="0" presId="urn:microsoft.com/office/officeart/2005/8/layout/chevron1"/>
    <dgm:cxn modelId="{B7F90370-4C59-4A3C-BE89-1AD45DAD0E5F}" type="presParOf" srcId="{E31DD2B7-4AE0-4FE5-8B14-1DBA42D420A5}" destId="{D8534EAA-0DC4-4F5E-BAB3-9DD31578C809}" srcOrd="1" destOrd="0" presId="urn:microsoft.com/office/officeart/2005/8/layout/chevron1"/>
    <dgm:cxn modelId="{6681388D-003E-47C8-931D-4474150F9CD1}" type="presParOf" srcId="{E31DD2B7-4AE0-4FE5-8B14-1DBA42D420A5}" destId="{96ACFF74-493A-4385-AFFD-F230380F372A}" srcOrd="2" destOrd="0" presId="urn:microsoft.com/office/officeart/2005/8/layout/chevron1"/>
    <dgm:cxn modelId="{A9610DDF-56C4-4CD1-A7D1-D13C7EEA7685}" type="presParOf" srcId="{E31DD2B7-4AE0-4FE5-8B14-1DBA42D420A5}" destId="{25B799C9-EC07-46D8-9792-6A20953E013C}" srcOrd="3" destOrd="0" presId="urn:microsoft.com/office/officeart/2005/8/layout/chevron1"/>
    <dgm:cxn modelId="{FC3C5C15-0A67-4056-BDE5-0FED15BA3A9F}" type="presParOf" srcId="{E31DD2B7-4AE0-4FE5-8B14-1DBA42D420A5}" destId="{73059BE4-0760-4F5B-B084-DF4EE4BA0C6B}" srcOrd="4" destOrd="0" presId="urn:microsoft.com/office/officeart/2005/8/layout/chevron1"/>
    <dgm:cxn modelId="{CB24F18F-A13B-4B03-8CBC-844F40F59680}" type="presParOf" srcId="{E31DD2B7-4AE0-4FE5-8B14-1DBA42D420A5}" destId="{19A41C19-0B1C-4946-9532-92D3DDD89061}" srcOrd="5" destOrd="0" presId="urn:microsoft.com/office/officeart/2005/8/layout/chevron1"/>
    <dgm:cxn modelId="{AA390A5C-E044-42CE-8626-13924BE21B5C}" type="presParOf" srcId="{E31DD2B7-4AE0-4FE5-8B14-1DBA42D420A5}" destId="{6AAC1118-D161-4EBB-AA83-156DD3B00261}" srcOrd="6" destOrd="0" presId="urn:microsoft.com/office/officeart/2005/8/layout/chevron1"/>
    <dgm:cxn modelId="{DF2AAF8D-5E27-4D17-9AAA-99F68AD0E199}" type="presParOf" srcId="{E31DD2B7-4AE0-4FE5-8B14-1DBA42D420A5}" destId="{DC11683C-6C34-4700-87BC-55737BEB900E}" srcOrd="7" destOrd="0" presId="urn:microsoft.com/office/officeart/2005/8/layout/chevron1"/>
    <dgm:cxn modelId="{6992AFC6-EA84-4A72-90CC-F90E15DA96BE}" type="presParOf" srcId="{E31DD2B7-4AE0-4FE5-8B14-1DBA42D420A5}" destId="{F7030648-2EA4-41E9-A8D7-60C8E32E20E9}"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33A0C-55AB-4FFE-9DF9-E599A2704E3D}">
      <dsp:nvSpPr>
        <dsp:cNvPr id="0" name=""/>
        <dsp:cNvSpPr/>
      </dsp:nvSpPr>
      <dsp:spPr>
        <a:xfrm>
          <a:off x="3591"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177B8A2-A36C-4B20-B73F-8E69A0288BCE}">
      <dsp:nvSpPr>
        <dsp:cNvPr id="0" name=""/>
        <dsp:cNvSpPr/>
      </dsp:nvSpPr>
      <dsp:spPr>
        <a:xfrm>
          <a:off x="198022"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t>Contexte</a:t>
          </a:r>
          <a:endParaRPr lang="en-US" sz="1800" kern="1200" dirty="0"/>
        </a:p>
      </dsp:txBody>
      <dsp:txXfrm>
        <a:off x="230567" y="904337"/>
        <a:ext cx="1684788" cy="1046083"/>
      </dsp:txXfrm>
    </dsp:sp>
    <dsp:sp modelId="{E378C8A0-4DBA-4C21-8BE8-7B344145DB80}">
      <dsp:nvSpPr>
        <dsp:cNvPr id="0" name=""/>
        <dsp:cNvSpPr/>
      </dsp:nvSpPr>
      <dsp:spPr>
        <a:xfrm>
          <a:off x="2142332"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EE35B1-7D47-4F55-8EC9-E620713D6C2F}">
      <dsp:nvSpPr>
        <dsp:cNvPr id="0" name=""/>
        <dsp:cNvSpPr/>
      </dsp:nvSpPr>
      <dsp:spPr>
        <a:xfrm>
          <a:off x="2336763"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t>I. </a:t>
          </a:r>
          <a:br>
            <a:rPr lang="fr-FR" sz="1800" b="1" kern="1200" dirty="0"/>
          </a:br>
          <a:r>
            <a:rPr lang="fr-FR" sz="1800" b="1" kern="1200" dirty="0"/>
            <a:t>Nettoyage</a:t>
          </a:r>
          <a:endParaRPr lang="en-US" sz="1800" kern="1200" dirty="0"/>
        </a:p>
      </dsp:txBody>
      <dsp:txXfrm>
        <a:off x="2369308" y="904337"/>
        <a:ext cx="1684788" cy="1046083"/>
      </dsp:txXfrm>
    </dsp:sp>
    <dsp:sp modelId="{AC4C6309-125A-45AF-9B71-001BF64B9BA1}">
      <dsp:nvSpPr>
        <dsp:cNvPr id="0" name=""/>
        <dsp:cNvSpPr/>
      </dsp:nvSpPr>
      <dsp:spPr>
        <a:xfrm>
          <a:off x="4281073"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A6C7BA5-9AB2-4AE9-8291-C1BCFCE0D918}">
      <dsp:nvSpPr>
        <dsp:cNvPr id="0" name=""/>
        <dsp:cNvSpPr/>
      </dsp:nvSpPr>
      <dsp:spPr>
        <a:xfrm>
          <a:off x="4475504"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II. </a:t>
          </a:r>
          <a:br>
            <a:rPr lang="en-US" sz="1800" b="1" kern="1200" dirty="0"/>
          </a:br>
          <a:r>
            <a:rPr lang="en-US" sz="1800" b="1" kern="1200" dirty="0"/>
            <a:t>Choix du model</a:t>
          </a:r>
          <a:endParaRPr lang="en-US" sz="1800" kern="1200" dirty="0"/>
        </a:p>
      </dsp:txBody>
      <dsp:txXfrm>
        <a:off x="4508049" y="904337"/>
        <a:ext cx="1684788" cy="1046083"/>
      </dsp:txXfrm>
    </dsp:sp>
    <dsp:sp modelId="{CF6B2703-87BD-4987-9784-74B526FABEB7}">
      <dsp:nvSpPr>
        <dsp:cNvPr id="0" name=""/>
        <dsp:cNvSpPr/>
      </dsp:nvSpPr>
      <dsp:spPr>
        <a:xfrm>
          <a:off x="6419813"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0392A01-0445-40A6-BE29-394A05507C56}">
      <dsp:nvSpPr>
        <dsp:cNvPr id="0" name=""/>
        <dsp:cNvSpPr/>
      </dsp:nvSpPr>
      <dsp:spPr>
        <a:xfrm>
          <a:off x="6614244"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III. </a:t>
          </a:r>
          <a:br>
            <a:rPr lang="en-US" sz="1800" b="1" kern="1200" dirty="0"/>
          </a:br>
          <a:r>
            <a:rPr lang="en-US" sz="1800" b="1" kern="1200" dirty="0" err="1"/>
            <a:t>Contrat</a:t>
          </a:r>
          <a:r>
            <a:rPr lang="en-US" sz="1800" b="1" kern="1200" dirty="0"/>
            <a:t> de maintenance</a:t>
          </a:r>
        </a:p>
      </dsp:txBody>
      <dsp:txXfrm>
        <a:off x="6646789" y="904337"/>
        <a:ext cx="1684788" cy="1046083"/>
      </dsp:txXfrm>
    </dsp:sp>
    <dsp:sp modelId="{4D480B67-9400-4094-9270-8E76CD621C60}">
      <dsp:nvSpPr>
        <dsp:cNvPr id="0" name=""/>
        <dsp:cNvSpPr/>
      </dsp:nvSpPr>
      <dsp:spPr>
        <a:xfrm>
          <a:off x="8558554" y="687082"/>
          <a:ext cx="1749878" cy="1111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415561-8C1B-4B87-ADD1-25346A1A5F5A}">
      <dsp:nvSpPr>
        <dsp:cNvPr id="0" name=""/>
        <dsp:cNvSpPr/>
      </dsp:nvSpPr>
      <dsp:spPr>
        <a:xfrm>
          <a:off x="8752985" y="871792"/>
          <a:ext cx="1749878" cy="11111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Conclusion</a:t>
          </a:r>
          <a:endParaRPr lang="en-US" sz="1800" kern="1200" dirty="0"/>
        </a:p>
      </dsp:txBody>
      <dsp:txXfrm>
        <a:off x="8785530" y="904337"/>
        <a:ext cx="1684788" cy="10460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III. Importance </a:t>
          </a:r>
          <a:r>
            <a:rPr lang="fr-FR" sz="1900" b="1" kern="1200" dirty="0" err="1"/>
            <a:t>Feature</a:t>
          </a:r>
          <a:endParaRPr lang="fr-FR" sz="19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IV. ENERGY STAR Score</a:t>
          </a:r>
        </a:p>
      </dsp:txBody>
      <dsp:txXfrm>
        <a:off x="9846206" y="0"/>
        <a:ext cx="2036492" cy="6126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III. Importance </a:t>
          </a:r>
          <a:r>
            <a:rPr lang="fr-FR" sz="1900" b="1" kern="1200" dirty="0" err="1"/>
            <a:t>Feature</a:t>
          </a:r>
          <a:endParaRPr lang="fr-FR" sz="19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IV. ENERGY STAR Score</a:t>
          </a:r>
        </a:p>
      </dsp:txBody>
      <dsp:txXfrm>
        <a:off x="9846206" y="0"/>
        <a:ext cx="2036492" cy="6126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III. Importance </a:t>
          </a:r>
          <a:r>
            <a:rPr lang="fr-FR" sz="1900" b="1" kern="1200" dirty="0" err="1"/>
            <a:t>Feature</a:t>
          </a:r>
          <a:endParaRPr lang="fr-FR" sz="1900" b="1" kern="1200" dirty="0"/>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fr-FR" sz="1900" b="1" kern="1200" dirty="0"/>
            <a:t>IV. ENERGY STAR Score</a:t>
          </a:r>
        </a:p>
      </dsp:txBody>
      <dsp:txXfrm>
        <a:off x="9846206" y="0"/>
        <a:ext cx="2036492" cy="61264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B7E2-29F7-441D-A365-CCC69D457B04}">
      <dsp:nvSpPr>
        <dsp:cNvPr id="0" name=""/>
        <dsp:cNvSpPr/>
      </dsp:nvSpPr>
      <dsp:spPr>
        <a:xfrm>
          <a:off x="2976" y="0"/>
          <a:ext cx="2649140" cy="61264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Contexte</a:t>
          </a:r>
        </a:p>
      </dsp:txBody>
      <dsp:txXfrm>
        <a:off x="309300" y="0"/>
        <a:ext cx="2036492" cy="612648"/>
      </dsp:txXfrm>
    </dsp:sp>
    <dsp:sp modelId="{96ACFF74-493A-4385-AFFD-F230380F372A}">
      <dsp:nvSpPr>
        <dsp:cNvPr id="0" name=""/>
        <dsp:cNvSpPr/>
      </dsp:nvSpPr>
      <dsp:spPr>
        <a:xfrm>
          <a:off x="2387203"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 Nettoyage</a:t>
          </a:r>
        </a:p>
      </dsp:txBody>
      <dsp:txXfrm>
        <a:off x="2693527" y="0"/>
        <a:ext cx="2036492" cy="612648"/>
      </dsp:txXfrm>
    </dsp:sp>
    <dsp:sp modelId="{73059BE4-0760-4F5B-B084-DF4EE4BA0C6B}">
      <dsp:nvSpPr>
        <dsp:cNvPr id="0" name=""/>
        <dsp:cNvSpPr/>
      </dsp:nvSpPr>
      <dsp:spPr>
        <a:xfrm>
          <a:off x="4771429" y="0"/>
          <a:ext cx="2649140" cy="612648"/>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 Choix du modèle</a:t>
          </a:r>
        </a:p>
      </dsp:txBody>
      <dsp:txXfrm>
        <a:off x="5077753" y="0"/>
        <a:ext cx="2036492" cy="612648"/>
      </dsp:txXfrm>
    </dsp:sp>
    <dsp:sp modelId="{6AAC1118-D161-4EBB-AA83-156DD3B00261}">
      <dsp:nvSpPr>
        <dsp:cNvPr id="0" name=""/>
        <dsp:cNvSpPr/>
      </dsp:nvSpPr>
      <dsp:spPr>
        <a:xfrm>
          <a:off x="7155656"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III. Contrat de maintenance</a:t>
          </a:r>
        </a:p>
      </dsp:txBody>
      <dsp:txXfrm>
        <a:off x="7461980" y="0"/>
        <a:ext cx="2036492" cy="612648"/>
      </dsp:txXfrm>
    </dsp:sp>
    <dsp:sp modelId="{F7030648-2EA4-41E9-A8D7-60C8E32E20E9}">
      <dsp:nvSpPr>
        <dsp:cNvPr id="0" name=""/>
        <dsp:cNvSpPr/>
      </dsp:nvSpPr>
      <dsp:spPr>
        <a:xfrm>
          <a:off x="9539882" y="0"/>
          <a:ext cx="2649140" cy="6126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r-FR" sz="2000" b="1" kern="1200" dirty="0"/>
            <a:t>Conclusion</a:t>
          </a:r>
        </a:p>
      </dsp:txBody>
      <dsp:txXfrm>
        <a:off x="9846206" y="0"/>
        <a:ext cx="2036492" cy="6126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7F67A-3544-4625-B99D-C1B5D9EEF8C4}" type="datetimeFigureOut">
              <a:rPr lang="fr-FR" smtClean="0"/>
              <a:t>08/04/2024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89AD0-10E6-405D-B830-36DE8A0458DF}" type="slidenum">
              <a:rPr lang="fr-FR" smtClean="0"/>
              <a:t>‹N°›</a:t>
            </a:fld>
            <a:endParaRPr lang="fr-FR"/>
          </a:p>
        </p:txBody>
      </p:sp>
    </p:spTree>
    <p:extLst>
      <p:ext uri="{BB962C8B-B14F-4D97-AF65-F5344CB8AC3E}">
        <p14:creationId xmlns:p14="http://schemas.microsoft.com/office/powerpoint/2010/main" val="634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F4C6-48DF-F34A-9195-618F8D346D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27BF5D-199D-CA66-760A-F1BF1D3D6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912F339-1E4E-EF85-2079-36C9E1BF6DA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D3EE0871-60A4-F171-68E6-73E29CF2F28B}"/>
              </a:ext>
            </a:extLst>
          </p:cNvPr>
          <p:cNvSpPr>
            <a:spLocks noGrp="1"/>
          </p:cNvSpPr>
          <p:nvPr>
            <p:ph type="sldNum" sz="quarter" idx="5"/>
          </p:nvPr>
        </p:nvSpPr>
        <p:spPr/>
        <p:txBody>
          <a:bodyPr/>
          <a:lstStyle/>
          <a:p>
            <a:fld id="{5D489AD0-10E6-405D-B830-36DE8A0458DF}" type="slidenum">
              <a:rPr lang="fr-FR" smtClean="0"/>
              <a:t>3</a:t>
            </a:fld>
            <a:endParaRPr lang="fr-FR"/>
          </a:p>
        </p:txBody>
      </p:sp>
    </p:spTree>
    <p:extLst>
      <p:ext uri="{BB962C8B-B14F-4D97-AF65-F5344CB8AC3E}">
        <p14:creationId xmlns:p14="http://schemas.microsoft.com/office/powerpoint/2010/main" val="3923602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12</a:t>
            </a:fld>
            <a:endParaRPr lang="fr-FR"/>
          </a:p>
        </p:txBody>
      </p:sp>
    </p:spTree>
    <p:extLst>
      <p:ext uri="{BB962C8B-B14F-4D97-AF65-F5344CB8AC3E}">
        <p14:creationId xmlns:p14="http://schemas.microsoft.com/office/powerpoint/2010/main" val="349204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4F1C-4290-9247-BDD7-82419D8E99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9F640FD-50CE-2982-01E9-A059780E5FA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00D5A46-82DB-2A01-EC30-E2CDB7E9CD2B}"/>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67A71065-12B0-8448-FFD2-8298049EFDEA}"/>
              </a:ext>
            </a:extLst>
          </p:cNvPr>
          <p:cNvSpPr>
            <a:spLocks noGrp="1"/>
          </p:cNvSpPr>
          <p:nvPr>
            <p:ph type="sldNum" sz="quarter" idx="5"/>
          </p:nvPr>
        </p:nvSpPr>
        <p:spPr/>
        <p:txBody>
          <a:bodyPr/>
          <a:lstStyle/>
          <a:p>
            <a:fld id="{5D489AD0-10E6-405D-B830-36DE8A0458DF}" type="slidenum">
              <a:rPr lang="fr-FR" smtClean="0"/>
              <a:t>13</a:t>
            </a:fld>
            <a:endParaRPr lang="fr-FR"/>
          </a:p>
        </p:txBody>
      </p:sp>
    </p:spTree>
    <p:extLst>
      <p:ext uri="{BB962C8B-B14F-4D97-AF65-F5344CB8AC3E}">
        <p14:creationId xmlns:p14="http://schemas.microsoft.com/office/powerpoint/2010/main" val="20699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06DAB-DBDB-A19A-5CCE-1270125D866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1A3AA61-226F-B2CE-25D0-D7843594D5D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3631C5B-C646-961C-5310-ABCA9702C507}"/>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E5BB76D-6BF3-57D5-CD4A-80B92AE27347}"/>
              </a:ext>
            </a:extLst>
          </p:cNvPr>
          <p:cNvSpPr>
            <a:spLocks noGrp="1"/>
          </p:cNvSpPr>
          <p:nvPr>
            <p:ph type="sldNum" sz="quarter" idx="5"/>
          </p:nvPr>
        </p:nvSpPr>
        <p:spPr/>
        <p:txBody>
          <a:bodyPr/>
          <a:lstStyle/>
          <a:p>
            <a:fld id="{5D489AD0-10E6-405D-B830-36DE8A0458DF}" type="slidenum">
              <a:rPr lang="fr-FR" smtClean="0"/>
              <a:t>14</a:t>
            </a:fld>
            <a:endParaRPr lang="fr-FR"/>
          </a:p>
        </p:txBody>
      </p:sp>
    </p:spTree>
    <p:extLst>
      <p:ext uri="{BB962C8B-B14F-4D97-AF65-F5344CB8AC3E}">
        <p14:creationId xmlns:p14="http://schemas.microsoft.com/office/powerpoint/2010/main" val="91459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C023B-2186-49D0-EF87-28DAB98ECF5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3DDE616-B61B-8669-670B-C0C962C508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9D4B279-3609-1D9B-F56D-9EDC6086D85F}"/>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BFB290DE-1153-3BC2-6FA1-FDCDC5A15B1B}"/>
              </a:ext>
            </a:extLst>
          </p:cNvPr>
          <p:cNvSpPr>
            <a:spLocks noGrp="1"/>
          </p:cNvSpPr>
          <p:nvPr>
            <p:ph type="sldNum" sz="quarter" idx="5"/>
          </p:nvPr>
        </p:nvSpPr>
        <p:spPr/>
        <p:txBody>
          <a:bodyPr/>
          <a:lstStyle/>
          <a:p>
            <a:fld id="{5D489AD0-10E6-405D-B830-36DE8A0458DF}" type="slidenum">
              <a:rPr lang="fr-FR" smtClean="0"/>
              <a:t>15</a:t>
            </a:fld>
            <a:endParaRPr lang="fr-FR"/>
          </a:p>
        </p:txBody>
      </p:sp>
    </p:spTree>
    <p:extLst>
      <p:ext uri="{BB962C8B-B14F-4D97-AF65-F5344CB8AC3E}">
        <p14:creationId xmlns:p14="http://schemas.microsoft.com/office/powerpoint/2010/main" val="334291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A181F-E954-B090-22E5-2EABC66DF7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0C0025-1EEB-736A-9566-0658B3582C6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3E2EC6-4132-F249-B5C3-7F795D574480}"/>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315A6272-4025-5A49-347A-62D0CDC5E1A3}"/>
              </a:ext>
            </a:extLst>
          </p:cNvPr>
          <p:cNvSpPr>
            <a:spLocks noGrp="1"/>
          </p:cNvSpPr>
          <p:nvPr>
            <p:ph type="sldNum" sz="quarter" idx="5"/>
          </p:nvPr>
        </p:nvSpPr>
        <p:spPr/>
        <p:txBody>
          <a:bodyPr/>
          <a:lstStyle/>
          <a:p>
            <a:fld id="{5D489AD0-10E6-405D-B830-36DE8A0458DF}" type="slidenum">
              <a:rPr lang="fr-FR" smtClean="0"/>
              <a:t>16</a:t>
            </a:fld>
            <a:endParaRPr lang="fr-FR"/>
          </a:p>
        </p:txBody>
      </p:sp>
    </p:spTree>
    <p:extLst>
      <p:ext uri="{BB962C8B-B14F-4D97-AF65-F5344CB8AC3E}">
        <p14:creationId xmlns:p14="http://schemas.microsoft.com/office/powerpoint/2010/main" val="559149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A181F-E954-B090-22E5-2EABC66DF7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0C0025-1EEB-736A-9566-0658B3582C6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3E2EC6-4132-F249-B5C3-7F795D574480}"/>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315A6272-4025-5A49-347A-62D0CDC5E1A3}"/>
              </a:ext>
            </a:extLst>
          </p:cNvPr>
          <p:cNvSpPr>
            <a:spLocks noGrp="1"/>
          </p:cNvSpPr>
          <p:nvPr>
            <p:ph type="sldNum" sz="quarter" idx="5"/>
          </p:nvPr>
        </p:nvSpPr>
        <p:spPr/>
        <p:txBody>
          <a:bodyPr/>
          <a:lstStyle/>
          <a:p>
            <a:fld id="{5D489AD0-10E6-405D-B830-36DE8A0458DF}" type="slidenum">
              <a:rPr lang="fr-FR" smtClean="0"/>
              <a:t>17</a:t>
            </a:fld>
            <a:endParaRPr lang="fr-FR"/>
          </a:p>
        </p:txBody>
      </p:sp>
    </p:spTree>
    <p:extLst>
      <p:ext uri="{BB962C8B-B14F-4D97-AF65-F5344CB8AC3E}">
        <p14:creationId xmlns:p14="http://schemas.microsoft.com/office/powerpoint/2010/main" val="3343194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18</a:t>
            </a:fld>
            <a:endParaRPr lang="fr-FR"/>
          </a:p>
        </p:txBody>
      </p:sp>
    </p:spTree>
    <p:extLst>
      <p:ext uri="{BB962C8B-B14F-4D97-AF65-F5344CB8AC3E}">
        <p14:creationId xmlns:p14="http://schemas.microsoft.com/office/powerpoint/2010/main" val="2303429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19</a:t>
            </a:fld>
            <a:endParaRPr lang="fr-FR"/>
          </a:p>
        </p:txBody>
      </p:sp>
    </p:spTree>
    <p:extLst>
      <p:ext uri="{BB962C8B-B14F-4D97-AF65-F5344CB8AC3E}">
        <p14:creationId xmlns:p14="http://schemas.microsoft.com/office/powerpoint/2010/main" val="236273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20</a:t>
            </a:fld>
            <a:endParaRPr lang="fr-FR"/>
          </a:p>
        </p:txBody>
      </p:sp>
    </p:spTree>
    <p:extLst>
      <p:ext uri="{BB962C8B-B14F-4D97-AF65-F5344CB8AC3E}">
        <p14:creationId xmlns:p14="http://schemas.microsoft.com/office/powerpoint/2010/main" val="4041934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21</a:t>
            </a:fld>
            <a:endParaRPr lang="fr-FR"/>
          </a:p>
        </p:txBody>
      </p:sp>
    </p:spTree>
    <p:extLst>
      <p:ext uri="{BB962C8B-B14F-4D97-AF65-F5344CB8AC3E}">
        <p14:creationId xmlns:p14="http://schemas.microsoft.com/office/powerpoint/2010/main" val="152607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F4C6-48DF-F34A-9195-618F8D346D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27BF5D-199D-CA66-760A-F1BF1D3D6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912F339-1E4E-EF85-2079-36C9E1BF6DA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D3EE0871-60A4-F171-68E6-73E29CF2F28B}"/>
              </a:ext>
            </a:extLst>
          </p:cNvPr>
          <p:cNvSpPr>
            <a:spLocks noGrp="1"/>
          </p:cNvSpPr>
          <p:nvPr>
            <p:ph type="sldNum" sz="quarter" idx="5"/>
          </p:nvPr>
        </p:nvSpPr>
        <p:spPr/>
        <p:txBody>
          <a:bodyPr/>
          <a:lstStyle/>
          <a:p>
            <a:fld id="{5D489AD0-10E6-405D-B830-36DE8A0458DF}" type="slidenum">
              <a:rPr lang="fr-FR" smtClean="0"/>
              <a:t>4</a:t>
            </a:fld>
            <a:endParaRPr lang="fr-FR"/>
          </a:p>
        </p:txBody>
      </p:sp>
    </p:spTree>
    <p:extLst>
      <p:ext uri="{BB962C8B-B14F-4D97-AF65-F5344CB8AC3E}">
        <p14:creationId xmlns:p14="http://schemas.microsoft.com/office/powerpoint/2010/main" val="2027764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8FF9F-F52E-3180-A2D8-54E9003FBC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B818DC9-D90F-E58C-35F8-9A3C3E77E9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6890263-6575-6DC3-35E0-BB8E4DF2BF92}"/>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FB60B7CA-BF64-6E3D-64CD-14A3AA46BB73}"/>
              </a:ext>
            </a:extLst>
          </p:cNvPr>
          <p:cNvSpPr>
            <a:spLocks noGrp="1"/>
          </p:cNvSpPr>
          <p:nvPr>
            <p:ph type="sldNum" sz="quarter" idx="5"/>
          </p:nvPr>
        </p:nvSpPr>
        <p:spPr/>
        <p:txBody>
          <a:bodyPr/>
          <a:lstStyle/>
          <a:p>
            <a:fld id="{5D489AD0-10E6-405D-B830-36DE8A0458DF}" type="slidenum">
              <a:rPr lang="fr-FR" smtClean="0"/>
              <a:t>23</a:t>
            </a:fld>
            <a:endParaRPr lang="fr-FR"/>
          </a:p>
        </p:txBody>
      </p:sp>
    </p:spTree>
    <p:extLst>
      <p:ext uri="{BB962C8B-B14F-4D97-AF65-F5344CB8AC3E}">
        <p14:creationId xmlns:p14="http://schemas.microsoft.com/office/powerpoint/2010/main" val="1025148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24</a:t>
            </a:fld>
            <a:endParaRPr lang="fr-FR"/>
          </a:p>
        </p:txBody>
      </p:sp>
    </p:spTree>
    <p:extLst>
      <p:ext uri="{BB962C8B-B14F-4D97-AF65-F5344CB8AC3E}">
        <p14:creationId xmlns:p14="http://schemas.microsoft.com/office/powerpoint/2010/main" val="2395767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25</a:t>
            </a:fld>
            <a:endParaRPr lang="fr-FR"/>
          </a:p>
        </p:txBody>
      </p:sp>
    </p:spTree>
    <p:extLst>
      <p:ext uri="{BB962C8B-B14F-4D97-AF65-F5344CB8AC3E}">
        <p14:creationId xmlns:p14="http://schemas.microsoft.com/office/powerpoint/2010/main" val="2303429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26</a:t>
            </a:fld>
            <a:endParaRPr lang="fr-FR"/>
          </a:p>
        </p:txBody>
      </p:sp>
    </p:spTree>
    <p:extLst>
      <p:ext uri="{BB962C8B-B14F-4D97-AF65-F5344CB8AC3E}">
        <p14:creationId xmlns:p14="http://schemas.microsoft.com/office/powerpoint/2010/main" val="123916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F4C6-48DF-F34A-9195-618F8D346D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27BF5D-199D-CA66-760A-F1BF1D3D6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912F339-1E4E-EF85-2079-36C9E1BF6DA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D3EE0871-60A4-F171-68E6-73E29CF2F28B}"/>
              </a:ext>
            </a:extLst>
          </p:cNvPr>
          <p:cNvSpPr>
            <a:spLocks noGrp="1"/>
          </p:cNvSpPr>
          <p:nvPr>
            <p:ph type="sldNum" sz="quarter" idx="5"/>
          </p:nvPr>
        </p:nvSpPr>
        <p:spPr/>
        <p:txBody>
          <a:bodyPr/>
          <a:lstStyle/>
          <a:p>
            <a:fld id="{5D489AD0-10E6-405D-B830-36DE8A0458DF}" type="slidenum">
              <a:rPr lang="fr-FR" smtClean="0"/>
              <a:t>5</a:t>
            </a:fld>
            <a:endParaRPr lang="fr-FR"/>
          </a:p>
        </p:txBody>
      </p:sp>
    </p:spTree>
    <p:extLst>
      <p:ext uri="{BB962C8B-B14F-4D97-AF65-F5344CB8AC3E}">
        <p14:creationId xmlns:p14="http://schemas.microsoft.com/office/powerpoint/2010/main" val="115517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F4C6-48DF-F34A-9195-618F8D346D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27BF5D-199D-CA66-760A-F1BF1D3D6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912F339-1E4E-EF85-2079-36C9E1BF6DA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D3EE0871-60A4-F171-68E6-73E29CF2F28B}"/>
              </a:ext>
            </a:extLst>
          </p:cNvPr>
          <p:cNvSpPr>
            <a:spLocks noGrp="1"/>
          </p:cNvSpPr>
          <p:nvPr>
            <p:ph type="sldNum" sz="quarter" idx="5"/>
          </p:nvPr>
        </p:nvSpPr>
        <p:spPr/>
        <p:txBody>
          <a:bodyPr/>
          <a:lstStyle/>
          <a:p>
            <a:fld id="{5D489AD0-10E6-405D-B830-36DE8A0458DF}" type="slidenum">
              <a:rPr lang="fr-FR" smtClean="0"/>
              <a:t>6</a:t>
            </a:fld>
            <a:endParaRPr lang="fr-FR"/>
          </a:p>
        </p:txBody>
      </p:sp>
    </p:spTree>
    <p:extLst>
      <p:ext uri="{BB962C8B-B14F-4D97-AF65-F5344CB8AC3E}">
        <p14:creationId xmlns:p14="http://schemas.microsoft.com/office/powerpoint/2010/main" val="4033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F4C6-48DF-F34A-9195-618F8D346D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27BF5D-199D-CA66-760A-F1BF1D3D6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912F339-1E4E-EF85-2079-36C9E1BF6DA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D3EE0871-60A4-F171-68E6-73E29CF2F28B}"/>
              </a:ext>
            </a:extLst>
          </p:cNvPr>
          <p:cNvSpPr>
            <a:spLocks noGrp="1"/>
          </p:cNvSpPr>
          <p:nvPr>
            <p:ph type="sldNum" sz="quarter" idx="5"/>
          </p:nvPr>
        </p:nvSpPr>
        <p:spPr/>
        <p:txBody>
          <a:bodyPr/>
          <a:lstStyle/>
          <a:p>
            <a:fld id="{5D489AD0-10E6-405D-B830-36DE8A0458DF}" type="slidenum">
              <a:rPr lang="fr-FR" smtClean="0"/>
              <a:t>7</a:t>
            </a:fld>
            <a:endParaRPr lang="fr-FR"/>
          </a:p>
        </p:txBody>
      </p:sp>
    </p:spTree>
    <p:extLst>
      <p:ext uri="{BB962C8B-B14F-4D97-AF65-F5344CB8AC3E}">
        <p14:creationId xmlns:p14="http://schemas.microsoft.com/office/powerpoint/2010/main" val="2724328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0443-B8BB-39C6-AE36-D7939F3FF1A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636D352-3D63-7984-646C-2C71B1F787C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41E5069-E367-4354-530D-2A3B69D5F0C6}"/>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66D9C7BF-CF71-48CA-6372-65B387D4C371}"/>
              </a:ext>
            </a:extLst>
          </p:cNvPr>
          <p:cNvSpPr>
            <a:spLocks noGrp="1"/>
          </p:cNvSpPr>
          <p:nvPr>
            <p:ph type="sldNum" sz="quarter" idx="5"/>
          </p:nvPr>
        </p:nvSpPr>
        <p:spPr/>
        <p:txBody>
          <a:bodyPr/>
          <a:lstStyle/>
          <a:p>
            <a:fld id="{5D489AD0-10E6-405D-B830-36DE8A0458DF}" type="slidenum">
              <a:rPr lang="fr-FR" smtClean="0"/>
              <a:t>8</a:t>
            </a:fld>
            <a:endParaRPr lang="fr-FR"/>
          </a:p>
        </p:txBody>
      </p:sp>
    </p:spTree>
    <p:extLst>
      <p:ext uri="{BB962C8B-B14F-4D97-AF65-F5344CB8AC3E}">
        <p14:creationId xmlns:p14="http://schemas.microsoft.com/office/powerpoint/2010/main" val="210602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3D59-3E10-601D-8F55-F66431DF4EC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FC6A92C-A651-288A-81A3-9C789DE3CD2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581A4B-21E9-A4DB-6D48-4B05066E822B}"/>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69A58236-1262-3527-EF2C-C2AA5B6D7F8B}"/>
              </a:ext>
            </a:extLst>
          </p:cNvPr>
          <p:cNvSpPr>
            <a:spLocks noGrp="1"/>
          </p:cNvSpPr>
          <p:nvPr>
            <p:ph type="sldNum" sz="quarter" idx="5"/>
          </p:nvPr>
        </p:nvSpPr>
        <p:spPr/>
        <p:txBody>
          <a:bodyPr/>
          <a:lstStyle/>
          <a:p>
            <a:fld id="{5D489AD0-10E6-405D-B830-36DE8A0458DF}" type="slidenum">
              <a:rPr lang="fr-FR" smtClean="0"/>
              <a:t>9</a:t>
            </a:fld>
            <a:endParaRPr lang="fr-FR"/>
          </a:p>
        </p:txBody>
      </p:sp>
    </p:spTree>
    <p:extLst>
      <p:ext uri="{BB962C8B-B14F-4D97-AF65-F5344CB8AC3E}">
        <p14:creationId xmlns:p14="http://schemas.microsoft.com/office/powerpoint/2010/main" val="205171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A55E7-E52C-57DB-2218-92B8A80A646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3F73A0-938E-ECD0-F835-875EE1B8B4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DCD894-1B13-22C0-AA20-CD848331916C}"/>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E257A71F-0E98-1C4F-401A-644345A2AFDF}"/>
              </a:ext>
            </a:extLst>
          </p:cNvPr>
          <p:cNvSpPr>
            <a:spLocks noGrp="1"/>
          </p:cNvSpPr>
          <p:nvPr>
            <p:ph type="sldNum" sz="quarter" idx="5"/>
          </p:nvPr>
        </p:nvSpPr>
        <p:spPr/>
        <p:txBody>
          <a:bodyPr/>
          <a:lstStyle/>
          <a:p>
            <a:fld id="{5D489AD0-10E6-405D-B830-36DE8A0458DF}" type="slidenum">
              <a:rPr lang="fr-FR" smtClean="0"/>
              <a:t>10</a:t>
            </a:fld>
            <a:endParaRPr lang="fr-FR"/>
          </a:p>
        </p:txBody>
      </p:sp>
    </p:spTree>
    <p:extLst>
      <p:ext uri="{BB962C8B-B14F-4D97-AF65-F5344CB8AC3E}">
        <p14:creationId xmlns:p14="http://schemas.microsoft.com/office/powerpoint/2010/main" val="818218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6FEAC-A932-E71C-25DA-57CC5738F8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D48469-6DA0-7352-AE28-CED089B385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9B4A9F-422B-5855-CE3D-DB47CCEABBA1}"/>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CF48219E-7607-4413-9246-34434F3DDB3C}"/>
              </a:ext>
            </a:extLst>
          </p:cNvPr>
          <p:cNvSpPr>
            <a:spLocks noGrp="1"/>
          </p:cNvSpPr>
          <p:nvPr>
            <p:ph type="sldNum" sz="quarter" idx="5"/>
          </p:nvPr>
        </p:nvSpPr>
        <p:spPr/>
        <p:txBody>
          <a:bodyPr/>
          <a:lstStyle/>
          <a:p>
            <a:fld id="{5D489AD0-10E6-405D-B830-36DE8A0458DF}" type="slidenum">
              <a:rPr lang="fr-FR" smtClean="0"/>
              <a:t>11</a:t>
            </a:fld>
            <a:endParaRPr lang="fr-FR"/>
          </a:p>
        </p:txBody>
      </p:sp>
    </p:spTree>
    <p:extLst>
      <p:ext uri="{BB962C8B-B14F-4D97-AF65-F5344CB8AC3E}">
        <p14:creationId xmlns:p14="http://schemas.microsoft.com/office/powerpoint/2010/main" val="324999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7436C6CD-8A8D-4E20-8B02-A05B09C35254}" type="datetime1">
              <a:rPr lang="en-US" smtClean="0"/>
              <a:t>4/8/2024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010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92EEF7AC-6802-4BD9-8DA9-AFFC3AC9634F}" type="datetime1">
              <a:rPr lang="en-US" smtClean="0"/>
              <a:t>4/8/2024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5851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B97B2D17-0E59-4010-9023-1BEC014C19B4}" type="datetime1">
              <a:rPr lang="en-US" smtClean="0"/>
              <a:t>4/8/2024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081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AE78BF46-64C6-480B-96E6-CE297E5FFB02}" type="datetime1">
              <a:rPr lang="en-US" smtClean="0"/>
              <a:t>4/8/2024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1A633-A85B-9509-FDFA-82CAAFC1DD74}"/>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21</a:t>
            </a:r>
          </a:p>
        </p:txBody>
      </p:sp>
    </p:spTree>
    <p:extLst>
      <p:ext uri="{BB962C8B-B14F-4D97-AF65-F5344CB8AC3E}">
        <p14:creationId xmlns:p14="http://schemas.microsoft.com/office/powerpoint/2010/main" val="16566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B6A1D591-559E-409E-A320-E248BEE9B135}" type="datetime1">
              <a:rPr lang="en-US" smtClean="0"/>
              <a:t>4/8/2024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383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505959E-6EE5-4117-B51D-3EA8C69E6ED1}" type="datetime1">
              <a:rPr lang="en-US" smtClean="0"/>
              <a:t>4/8/2024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1B2C6E3A-50AC-AAD0-E903-C3AA0F04EE10}"/>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21</a:t>
            </a:r>
          </a:p>
        </p:txBody>
      </p:sp>
    </p:spTree>
    <p:extLst>
      <p:ext uri="{BB962C8B-B14F-4D97-AF65-F5344CB8AC3E}">
        <p14:creationId xmlns:p14="http://schemas.microsoft.com/office/powerpoint/2010/main" val="404299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FE73D83-56CC-4F9F-92E4-71C638F2674A}" type="datetime1">
              <a:rPr lang="en-US" smtClean="0"/>
              <a:t>4/8/2024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B68829A9-B52C-6182-FF87-02F04B70B38F}"/>
              </a:ext>
            </a:extLst>
          </p:cNvPr>
          <p:cNvSpPr txBox="1">
            <a:spLocks/>
          </p:cNvSpPr>
          <p:nvPr userDrawn="1"/>
        </p:nvSpPr>
        <p:spPr>
          <a:xfrm>
            <a:off x="0" y="-635"/>
            <a:ext cx="558209" cy="432897"/>
          </a:xfrm>
          <a:prstGeom prst="rect">
            <a:avLst/>
          </a:prstGeom>
          <a:solidFill>
            <a:srgbClr val="45AFAD"/>
          </a:solidFill>
          <a:ln>
            <a:solidFill>
              <a:schemeClr val="accent1">
                <a:lumMod val="75000"/>
              </a:schemeClr>
            </a:solidFill>
          </a:ln>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b="1" smtClean="0">
                <a:solidFill>
                  <a:schemeClr val="bg1"/>
                </a:solidFill>
              </a:rPr>
              <a:pPr/>
              <a:t>‹N°›</a:t>
            </a:fld>
            <a:r>
              <a:rPr lang="en-US" b="1" dirty="0">
                <a:solidFill>
                  <a:schemeClr val="bg1"/>
                </a:solidFill>
              </a:rPr>
              <a:t> / 21</a:t>
            </a:r>
          </a:p>
        </p:txBody>
      </p:sp>
    </p:spTree>
    <p:extLst>
      <p:ext uri="{BB962C8B-B14F-4D97-AF65-F5344CB8AC3E}">
        <p14:creationId xmlns:p14="http://schemas.microsoft.com/office/powerpoint/2010/main" val="271859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5EEDEE5-1927-45AA-8568-1C677A85524B}" type="datetime1">
              <a:rPr lang="en-US" smtClean="0"/>
              <a:t>4/8/2024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4331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D00578E-AC5C-467F-8148-A3F36AAF13B5}" type="datetime1">
              <a:rPr lang="en-US" smtClean="0"/>
              <a:t>4/8/2024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991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B5A2D365-E109-4300-8E31-C741958B7D43}" type="datetime1">
              <a:rPr lang="en-US" smtClean="0"/>
              <a:t>4/8/2024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587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B4E2D8F4-0A3A-4F7E-85FD-3CAB8400C07C}" type="datetime1">
              <a:rPr lang="en-US" smtClean="0"/>
              <a:t>4/8/2024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0215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88A48-54DB-4558-A2EF-6167178EF6D9}" type="datetime1">
              <a:rPr lang="en-US" smtClean="0"/>
              <a:t>4/8/2024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66871549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2.png"/><Relationship Id="rId7" Type="http://schemas.openxmlformats.org/officeDocument/2006/relationships/diagramColors" Target="../diagrams/colors9.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3.png"/><Relationship Id="rId7" Type="http://schemas.openxmlformats.org/officeDocument/2006/relationships/diagramLayout" Target="../diagrams/layout10.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Data" Target="../diagrams/data10.xml"/><Relationship Id="rId5" Type="http://schemas.openxmlformats.org/officeDocument/2006/relationships/image" Target="../media/image15.png"/><Relationship Id="rId10" Type="http://schemas.microsoft.com/office/2007/relationships/diagramDrawing" Target="../diagrams/drawing10.xml"/><Relationship Id="rId4" Type="http://schemas.openxmlformats.org/officeDocument/2006/relationships/image" Target="../media/image14.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6.png"/><Relationship Id="rId7" Type="http://schemas.openxmlformats.org/officeDocument/2006/relationships/diagramQuickStyle" Target="../diagrams/quickStyle1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17.svg"/><Relationship Id="rId9" Type="http://schemas.microsoft.com/office/2007/relationships/diagramDrawing" Target="../diagrams/drawing1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image" Target="../media/image18.png"/><Relationship Id="rId7" Type="http://schemas.openxmlformats.org/officeDocument/2006/relationships/image" Target="../media/image21.svg"/><Relationship Id="rId12"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diagramColors" Target="../diagrams/colors12.xml"/><Relationship Id="rId5" Type="http://schemas.openxmlformats.org/officeDocument/2006/relationships/image" Target="../media/image19.png"/><Relationship Id="rId10" Type="http://schemas.openxmlformats.org/officeDocument/2006/relationships/diagramQuickStyle" Target="../diagrams/quickStyle12.xml"/><Relationship Id="rId4" Type="http://schemas.openxmlformats.org/officeDocument/2006/relationships/image" Target="../media/image13.png"/><Relationship Id="rId9"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2.png"/><Relationship Id="rId7" Type="http://schemas.openxmlformats.org/officeDocument/2006/relationships/diagramColors" Target="../diagrams/colors1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3.png"/><Relationship Id="rId7" Type="http://schemas.openxmlformats.org/officeDocument/2006/relationships/diagramColors" Target="../diagrams/colors14.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4.png"/><Relationship Id="rId7" Type="http://schemas.openxmlformats.org/officeDocument/2006/relationships/diagramColors" Target="../diagrams/colors1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25.png"/><Relationship Id="rId7" Type="http://schemas.openxmlformats.org/officeDocument/2006/relationships/diagramLayout" Target="../diagrams/layout1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Data" Target="../diagrams/data17.xml"/><Relationship Id="rId5" Type="http://schemas.openxmlformats.org/officeDocument/2006/relationships/image" Target="../media/image27.png"/><Relationship Id="rId10" Type="http://schemas.microsoft.com/office/2007/relationships/diagramDrawing" Target="../diagrams/drawing17.xml"/><Relationship Id="rId4" Type="http://schemas.openxmlformats.org/officeDocument/2006/relationships/image" Target="../media/image26.svg"/><Relationship Id="rId9" Type="http://schemas.openxmlformats.org/officeDocument/2006/relationships/diagramColors" Target="../diagrams/colors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31.png"/><Relationship Id="rId7" Type="http://schemas.openxmlformats.org/officeDocument/2006/relationships/diagramColors" Target="../diagrams/colors22.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26.svg"/><Relationship Id="rId4" Type="http://schemas.openxmlformats.org/officeDocument/2006/relationships/diagramLayout" Target="../diagrams/layout23.xml"/><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microsoft.com/office/2011/relationships/webextension" Target="../webextensions/webextension1.xml"/><Relationship Id="rId7" Type="http://schemas.openxmlformats.org/officeDocument/2006/relationships/diagramLayout" Target="../diagrams/layout7.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Data" Target="../diagrams/data7.xml"/><Relationship Id="rId5" Type="http://schemas.openxmlformats.org/officeDocument/2006/relationships/image" Target="../media/image8.png"/><Relationship Id="rId10" Type="http://schemas.microsoft.com/office/2007/relationships/diagramDrawing" Target="../diagrams/drawing7.xml"/><Relationship Id="rId4" Type="http://schemas.openxmlformats.org/officeDocument/2006/relationships/image" Target="../media/image7.png"/><Relationship Id="rId9" Type="http://schemas.openxmlformats.org/officeDocument/2006/relationships/diagramColors" Target="../diagrams/colors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9.png"/><Relationship Id="rId7" Type="http://schemas.openxmlformats.org/officeDocument/2006/relationships/diagramLayout" Target="../diagrams/layout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8.xml"/><Relationship Id="rId5" Type="http://schemas.openxmlformats.org/officeDocument/2006/relationships/image" Target="../media/image11.png"/><Relationship Id="rId10" Type="http://schemas.microsoft.com/office/2007/relationships/diagramDrawing" Target="../diagrams/drawing8.xml"/><Relationship Id="rId4" Type="http://schemas.openxmlformats.org/officeDocument/2006/relationships/image" Target="../media/image10.png"/><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ncre liquide aquarelle et encre">
            <a:extLst>
              <a:ext uri="{FF2B5EF4-FFF2-40B4-BE49-F238E27FC236}">
                <a16:creationId xmlns:a16="http://schemas.microsoft.com/office/drawing/2014/main" id="{B060A61F-812E-100C-E4B7-EBF69424F1D0}"/>
              </a:ext>
            </a:extLst>
          </p:cNvPr>
          <p:cNvPicPr>
            <a:picLocks noChangeAspect="1"/>
          </p:cNvPicPr>
          <p:nvPr/>
        </p:nvPicPr>
        <p:blipFill rotWithShape="1">
          <a:blip r:embed="rId2"/>
          <a:srcRect t="2697" b="5839"/>
          <a:stretch/>
        </p:blipFill>
        <p:spPr>
          <a:xfrm>
            <a:off x="19" y="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561B619-80B6-9548-002A-74DA56BD8C12}"/>
              </a:ext>
            </a:extLst>
          </p:cNvPr>
          <p:cNvSpPr>
            <a:spLocks noGrp="1"/>
          </p:cNvSpPr>
          <p:nvPr>
            <p:ph type="ctrTitle"/>
          </p:nvPr>
        </p:nvSpPr>
        <p:spPr>
          <a:xfrm>
            <a:off x="404553" y="3091928"/>
            <a:ext cx="9078562" cy="2387600"/>
          </a:xfrm>
        </p:spPr>
        <p:txBody>
          <a:bodyPr>
            <a:normAutofit/>
          </a:bodyPr>
          <a:lstStyle/>
          <a:p>
            <a:r>
              <a:rPr lang="fr-FR" sz="6600" dirty="0">
                <a:solidFill>
                  <a:schemeClr val="bg1"/>
                </a:solidFill>
              </a:rPr>
              <a:t>Formation Data </a:t>
            </a:r>
            <a:r>
              <a:rPr lang="fr-FR" sz="6600" dirty="0" err="1">
                <a:solidFill>
                  <a:schemeClr val="bg1"/>
                </a:solidFill>
              </a:rPr>
              <a:t>Scientist</a:t>
            </a:r>
            <a:endParaRPr lang="fr-FR" sz="6600" dirty="0">
              <a:solidFill>
                <a:schemeClr val="bg1"/>
              </a:solidFill>
            </a:endParaRPr>
          </a:p>
        </p:txBody>
      </p:sp>
      <p:sp>
        <p:nvSpPr>
          <p:cNvPr id="32"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88F4180E-F129-E00C-78EA-E6C4A75092A4}"/>
              </a:ext>
            </a:extLst>
          </p:cNvPr>
          <p:cNvSpPr>
            <a:spLocks noGrp="1"/>
          </p:cNvSpPr>
          <p:nvPr>
            <p:ph type="subTitle" idx="1"/>
          </p:nvPr>
        </p:nvSpPr>
        <p:spPr>
          <a:xfrm>
            <a:off x="404553" y="5624945"/>
            <a:ext cx="9381344" cy="592975"/>
          </a:xfrm>
        </p:spPr>
        <p:txBody>
          <a:bodyPr anchor="ctr">
            <a:noAutofit/>
          </a:bodyPr>
          <a:lstStyle/>
          <a:p>
            <a:r>
              <a:rPr lang="fr-FR" sz="2050" b="1" dirty="0">
                <a:solidFill>
                  <a:schemeClr val="bg1"/>
                </a:solidFill>
              </a:rPr>
              <a:t>PROJET N°5 – Segmenter des clients d’un site e-commerce</a:t>
            </a:r>
          </a:p>
        </p:txBody>
      </p:sp>
      <p:sp>
        <p:nvSpPr>
          <p:cNvPr id="10" name="Sous-titre 2">
            <a:extLst>
              <a:ext uri="{FF2B5EF4-FFF2-40B4-BE49-F238E27FC236}">
                <a16:creationId xmlns:a16="http://schemas.microsoft.com/office/drawing/2014/main" id="{D6922FFE-8A98-65DD-AD3E-CC78BBE7C443}"/>
              </a:ext>
            </a:extLst>
          </p:cNvPr>
          <p:cNvSpPr txBox="1">
            <a:spLocks/>
          </p:cNvSpPr>
          <p:nvPr/>
        </p:nvSpPr>
        <p:spPr>
          <a:xfrm>
            <a:off x="7228513" y="504282"/>
            <a:ext cx="4365072" cy="1990485"/>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b="100000"/>
            </a:path>
            <a:tileRect t="-100000" r="-100000"/>
          </a:gradFill>
          <a:ln w="76200" cap="rnd">
            <a:solidFill>
              <a:schemeClr val="accent1">
                <a:alpha val="98000"/>
              </a:schemeClr>
            </a:solidFill>
            <a:miter lim="800000"/>
          </a:ln>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800" b="1" dirty="0">
                <a:solidFill>
                  <a:schemeClr val="bg1"/>
                </a:solidFill>
              </a:rPr>
              <a:t>Olivier RAYMOND</a:t>
            </a:r>
            <a:br>
              <a:rPr lang="fr-FR" sz="1800" b="1" dirty="0">
                <a:solidFill>
                  <a:schemeClr val="bg1"/>
                </a:solidFill>
              </a:rPr>
            </a:br>
            <a:r>
              <a:rPr lang="fr-FR" sz="1800" b="1" u="sng" dirty="0"/>
              <a:t>Olivier.raymond.17@eigsi.fr</a:t>
            </a:r>
          </a:p>
          <a:p>
            <a:br>
              <a:rPr lang="fr-FR" sz="1800" b="1" dirty="0">
                <a:solidFill>
                  <a:schemeClr val="bg1"/>
                </a:solidFill>
              </a:rPr>
            </a:br>
            <a:r>
              <a:rPr lang="fr-FR" sz="1800" b="1" u="sng" dirty="0">
                <a:solidFill>
                  <a:schemeClr val="bg1"/>
                </a:solidFill>
              </a:rPr>
              <a:t>Mentor</a:t>
            </a:r>
            <a:r>
              <a:rPr lang="fr-FR" sz="1800" b="1" dirty="0">
                <a:solidFill>
                  <a:schemeClr val="bg1"/>
                </a:solidFill>
              </a:rPr>
              <a:t>: Khalid Moustapha Askia</a:t>
            </a:r>
            <a:br>
              <a:rPr lang="fr-FR" sz="1800" b="1" dirty="0">
                <a:solidFill>
                  <a:schemeClr val="bg1"/>
                </a:solidFill>
              </a:rPr>
            </a:br>
            <a:r>
              <a:rPr lang="fr-FR" sz="1800" b="1" u="sng" dirty="0">
                <a:solidFill>
                  <a:schemeClr val="bg1"/>
                </a:solidFill>
              </a:rPr>
              <a:t>Jury:</a:t>
            </a:r>
            <a:r>
              <a:rPr lang="fr-FR" sz="1800" b="1" dirty="0">
                <a:solidFill>
                  <a:schemeClr val="bg1"/>
                </a:solidFill>
              </a:rPr>
              <a:t> 	  Nicolas </a:t>
            </a:r>
            <a:r>
              <a:rPr lang="fr-FR" sz="1800" b="1" dirty="0" err="1">
                <a:solidFill>
                  <a:schemeClr val="bg1"/>
                </a:solidFill>
              </a:rPr>
              <a:t>Rangeon</a:t>
            </a:r>
            <a:endParaRPr lang="fr-FR" sz="1800" b="1" dirty="0">
              <a:solidFill>
                <a:schemeClr val="bg1"/>
              </a:solidFill>
            </a:endParaRPr>
          </a:p>
        </p:txBody>
      </p:sp>
    </p:spTree>
    <p:extLst>
      <p:ext uri="{BB962C8B-B14F-4D97-AF65-F5344CB8AC3E}">
        <p14:creationId xmlns:p14="http://schemas.microsoft.com/office/powerpoint/2010/main" val="179168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97CE4-4E05-BBAE-BB98-3ACB630EC0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5E736CE-4A48-C349-7FFA-BD97B1AC60DC}"/>
              </a:ext>
            </a:extLst>
          </p:cNvPr>
          <p:cNvSpPr>
            <a:spLocks noGrp="1"/>
          </p:cNvSpPr>
          <p:nvPr>
            <p:ph type="title"/>
          </p:nvPr>
        </p:nvSpPr>
        <p:spPr/>
        <p:txBody>
          <a:bodyPr>
            <a:normAutofit fontScale="90000"/>
          </a:bodyPr>
          <a:lstStyle/>
          <a:p>
            <a:pPr algn="l"/>
            <a:r>
              <a:rPr lang="fr-FR" sz="5400" b="1" i="0" dirty="0">
                <a:effectLst/>
              </a:rPr>
              <a:t>II. K-</a:t>
            </a:r>
            <a:r>
              <a:rPr lang="fr-FR" sz="5400" b="1" i="0" dirty="0" err="1">
                <a:effectLst/>
              </a:rPr>
              <a:t>Means</a:t>
            </a:r>
            <a:r>
              <a:rPr lang="fr-FR" sz="5400" dirty="0"/>
              <a:t> </a:t>
            </a:r>
            <a:br>
              <a:rPr lang="fr-FR" sz="5400" dirty="0"/>
            </a:br>
            <a:r>
              <a:rPr lang="fr-FR" sz="5400" dirty="0"/>
              <a:t>Stabilité à l’initialisation</a:t>
            </a:r>
            <a:endParaRPr lang="fr-FR" sz="5400" b="0" i="0" dirty="0">
              <a:effectLst/>
            </a:endParaRPr>
          </a:p>
        </p:txBody>
      </p:sp>
      <p:sp>
        <p:nvSpPr>
          <p:cNvPr id="7" name="Espace réservé du contenu 6">
            <a:extLst>
              <a:ext uri="{FF2B5EF4-FFF2-40B4-BE49-F238E27FC236}">
                <a16:creationId xmlns:a16="http://schemas.microsoft.com/office/drawing/2014/main" id="{39264956-CDEF-98F8-7323-57A045CAD31C}"/>
              </a:ext>
            </a:extLst>
          </p:cNvPr>
          <p:cNvSpPr>
            <a:spLocks noGrp="1"/>
          </p:cNvSpPr>
          <p:nvPr>
            <p:ph sz="half" idx="1"/>
          </p:nvPr>
        </p:nvSpPr>
        <p:spPr/>
        <p:txBody>
          <a:bodyPr>
            <a:normAutofit lnSpcReduction="10000"/>
          </a:bodyPr>
          <a:lstStyle/>
          <a:p>
            <a:pPr marL="0" indent="0">
              <a:buNone/>
            </a:pPr>
            <a:r>
              <a:rPr lang="fr-FR" dirty="0"/>
              <a:t>4 méthodes d’init. </a:t>
            </a:r>
          </a:p>
          <a:p>
            <a:pPr marL="0" indent="0">
              <a:buNone/>
            </a:pPr>
            <a:endParaRPr lang="fr-FR" dirty="0"/>
          </a:p>
          <a:p>
            <a:pPr marL="0" indent="0">
              <a:buNone/>
            </a:pPr>
            <a:r>
              <a:rPr lang="fr-FR" b="1" u="sng" dirty="0"/>
              <a:t>Choix</a:t>
            </a:r>
            <a:r>
              <a:rPr lang="fr-FR" dirty="0"/>
              <a:t> : k-</a:t>
            </a:r>
            <a:r>
              <a:rPr lang="fr-FR" dirty="0" err="1"/>
              <a:t>means</a:t>
            </a:r>
            <a:r>
              <a:rPr lang="fr-FR" dirty="0"/>
              <a:t>++ ou </a:t>
            </a:r>
            <a:r>
              <a:rPr lang="fr-FR" dirty="0" err="1"/>
              <a:t>random</a:t>
            </a:r>
            <a:r>
              <a:rPr lang="fr-FR" dirty="0"/>
              <a:t> init sont les plus stables pour </a:t>
            </a:r>
            <a:r>
              <a:rPr lang="fr-FR" dirty="0" err="1"/>
              <a:t>n_init</a:t>
            </a:r>
            <a:r>
              <a:rPr lang="fr-FR" dirty="0"/>
              <a:t>=10. </a:t>
            </a:r>
          </a:p>
          <a:p>
            <a:pPr marL="0" indent="0">
              <a:buNone/>
            </a:pPr>
            <a:r>
              <a:rPr lang="fr-FR" dirty="0">
                <a:sym typeface="Wingdings" panose="05000000000000000000" pitchFamily="2" charset="2"/>
              </a:rPr>
              <a:t> Je conserve les valeurs par défauts. </a:t>
            </a:r>
            <a:endParaRPr lang="fr-FR" dirty="0"/>
          </a:p>
          <a:p>
            <a:pPr marL="0" indent="0">
              <a:buNone/>
            </a:pPr>
            <a:endParaRPr lang="fr-FR" dirty="0"/>
          </a:p>
        </p:txBody>
      </p:sp>
      <p:pic>
        <p:nvPicPr>
          <p:cNvPr id="5122" name="Picture 2">
            <a:extLst>
              <a:ext uri="{FF2B5EF4-FFF2-40B4-BE49-F238E27FC236}">
                <a16:creationId xmlns:a16="http://schemas.microsoft.com/office/drawing/2014/main" id="{BEFCA112-4E18-6F36-23E2-C4E689AD0E1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89688" y="2143125"/>
            <a:ext cx="5289567" cy="402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me 4">
            <a:extLst>
              <a:ext uri="{FF2B5EF4-FFF2-40B4-BE49-F238E27FC236}">
                <a16:creationId xmlns:a16="http://schemas.microsoft.com/office/drawing/2014/main" id="{44246072-39AE-926D-7B8E-5045B33681C7}"/>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7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pic>
        <p:nvPicPr>
          <p:cNvPr id="4" name="Image 3" descr="Une image contenant texte, diagramme, capture d’écran, Caractère coloré&#10;&#10;Description générée automatiquement">
            <a:extLst>
              <a:ext uri="{FF2B5EF4-FFF2-40B4-BE49-F238E27FC236}">
                <a16:creationId xmlns:a16="http://schemas.microsoft.com/office/drawing/2014/main" id="{2DEA18A3-4E9A-4D4D-9629-BB117B570CC8}"/>
              </a:ext>
            </a:extLst>
          </p:cNvPr>
          <p:cNvPicPr>
            <a:picLocks noChangeAspect="1"/>
          </p:cNvPicPr>
          <p:nvPr/>
        </p:nvPicPr>
        <p:blipFill rotWithShape="1">
          <a:blip r:embed="rId3">
            <a:extLst>
              <a:ext uri="{28A0092B-C50C-407E-A947-70E740481C1C}">
                <a14:useLocalDpi xmlns:a14="http://schemas.microsoft.com/office/drawing/2010/main" val="0"/>
              </a:ext>
            </a:extLst>
          </a:blip>
          <a:srcRect t="7372" b="4684"/>
          <a:stretch/>
        </p:blipFill>
        <p:spPr>
          <a:xfrm>
            <a:off x="6182615" y="2044130"/>
            <a:ext cx="6009385" cy="4181211"/>
          </a:xfrm>
          <a:prstGeom prst="rect">
            <a:avLst/>
          </a:prstGeom>
        </p:spPr>
      </p:pic>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a:xfrm>
            <a:off x="1115567" y="548640"/>
            <a:ext cx="10050179" cy="1179576"/>
          </a:xfrm>
        </p:spPr>
        <p:txBody>
          <a:bodyPr>
            <a:noAutofit/>
          </a:bodyPr>
          <a:lstStyle/>
          <a:p>
            <a:pPr algn="l"/>
            <a:r>
              <a:rPr lang="fr-FR" sz="4800" b="1" i="0" dirty="0">
                <a:effectLst/>
              </a:rPr>
              <a:t>II. K-</a:t>
            </a:r>
            <a:r>
              <a:rPr lang="fr-FR" sz="4800" b="1" i="0" dirty="0" err="1">
                <a:effectLst/>
              </a:rPr>
              <a:t>Means</a:t>
            </a:r>
            <a:r>
              <a:rPr lang="fr-FR" sz="4800" dirty="0"/>
              <a:t> </a:t>
            </a:r>
            <a:br>
              <a:rPr lang="fr-FR" sz="4800" dirty="0"/>
            </a:br>
            <a:r>
              <a:rPr lang="fr-FR" sz="4800" dirty="0"/>
              <a:t>Evaluation des clusters</a:t>
            </a:r>
            <a:endParaRPr lang="fr-FR" sz="4800" b="0" i="0" dirty="0">
              <a:effectLst/>
            </a:endParaRPr>
          </a:p>
        </p:txBody>
      </p:sp>
      <p:sp>
        <p:nvSpPr>
          <p:cNvPr id="7" name="Espace réservé du contenu 6">
            <a:extLst>
              <a:ext uri="{FF2B5EF4-FFF2-40B4-BE49-F238E27FC236}">
                <a16:creationId xmlns:a16="http://schemas.microsoft.com/office/drawing/2014/main" id="{8BE53CD1-FFAB-FDE1-07BA-A7A19C56B9F7}"/>
              </a:ext>
            </a:extLst>
          </p:cNvPr>
          <p:cNvSpPr>
            <a:spLocks noGrp="1"/>
          </p:cNvSpPr>
          <p:nvPr>
            <p:ph sz="half" idx="1"/>
          </p:nvPr>
        </p:nvSpPr>
        <p:spPr>
          <a:xfrm>
            <a:off x="540259" y="2077686"/>
            <a:ext cx="5469128" cy="1910842"/>
          </a:xfrm>
        </p:spPr>
        <p:txBody>
          <a:bodyPr>
            <a:normAutofit fontScale="92500" lnSpcReduction="20000"/>
          </a:bodyPr>
          <a:lstStyle/>
          <a:p>
            <a:pPr marL="0" indent="0">
              <a:buNone/>
            </a:pPr>
            <a:r>
              <a:rPr lang="fr-FR" sz="2000" dirty="0">
                <a:solidFill>
                  <a:schemeClr val="accent1">
                    <a:lumMod val="75000"/>
                  </a:schemeClr>
                </a:solidFill>
              </a:rPr>
              <a:t>- Score de silhouette le plus élevé (évaluation entre 4 et 8 clusters). </a:t>
            </a:r>
          </a:p>
          <a:p>
            <a:pPr marL="0" indent="0">
              <a:buNone/>
            </a:pPr>
            <a:r>
              <a:rPr lang="fr-FR" sz="2000" dirty="0">
                <a:solidFill>
                  <a:schemeClr val="accent1">
                    <a:lumMod val="75000"/>
                  </a:schemeClr>
                </a:solidFill>
              </a:rPr>
              <a:t>- Bonne Forme de  silhouette (avec quelques </a:t>
            </a:r>
            <a:r>
              <a:rPr lang="fr-FR" sz="2000" dirty="0" err="1">
                <a:solidFill>
                  <a:schemeClr val="accent1">
                    <a:lumMod val="75000"/>
                  </a:schemeClr>
                </a:solidFill>
              </a:rPr>
              <a:t>customers</a:t>
            </a:r>
            <a:r>
              <a:rPr lang="fr-FR" sz="2000" dirty="0">
                <a:solidFill>
                  <a:schemeClr val="accent1">
                    <a:lumMod val="75000"/>
                  </a:schemeClr>
                </a:solidFill>
              </a:rPr>
              <a:t> qui semblent mal attribués)</a:t>
            </a:r>
          </a:p>
          <a:p>
            <a:pPr marL="0" indent="0">
              <a:buNone/>
            </a:pPr>
            <a:r>
              <a:rPr lang="fr-FR" sz="2000" dirty="0"/>
              <a:t>- </a:t>
            </a:r>
            <a:r>
              <a:rPr lang="fr-FR" sz="2000" dirty="0">
                <a:solidFill>
                  <a:schemeClr val="accent6"/>
                </a:solidFill>
              </a:rPr>
              <a:t>Bonne séparation dans les données ET il existe des différences significatives entre eux. </a:t>
            </a:r>
          </a:p>
        </p:txBody>
      </p:sp>
      <p:pic>
        <p:nvPicPr>
          <p:cNvPr id="2050" name="Picture 2">
            <a:extLst>
              <a:ext uri="{FF2B5EF4-FFF2-40B4-BE49-F238E27FC236}">
                <a16:creationId xmlns:a16="http://schemas.microsoft.com/office/drawing/2014/main" id="{26336B70-D246-A41B-9070-5FA045683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445" y="4094144"/>
            <a:ext cx="3272434" cy="2109600"/>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3E41430-EB77-E150-1C16-D110B7FF1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27" y="4094144"/>
            <a:ext cx="2719848" cy="2109600"/>
          </a:xfrm>
          <a:prstGeom prst="rect">
            <a:avLst/>
          </a:prstGeom>
          <a:noFill/>
          <a:ln w="38100">
            <a:solidFill>
              <a:schemeClr val="accent6"/>
            </a:solidFill>
          </a:ln>
          <a:extLst>
            <a:ext uri="{909E8E84-426E-40DD-AFC4-6F175D3DCCD1}">
              <a14:hiddenFill xmlns:a14="http://schemas.microsoft.com/office/drawing/2010/main">
                <a:solidFill>
                  <a:srgbClr val="FFFFFF"/>
                </a:solidFill>
              </a14:hiddenFill>
            </a:ext>
          </a:extLst>
        </p:spPr>
      </p:pic>
      <p:graphicFrame>
        <p:nvGraphicFramePr>
          <p:cNvPr id="5" name="Diagramme 4">
            <a:extLst>
              <a:ext uri="{FF2B5EF4-FFF2-40B4-BE49-F238E27FC236}">
                <a16:creationId xmlns:a16="http://schemas.microsoft.com/office/drawing/2014/main" id="{E59902B5-6E53-8DE9-965E-1E76BE48735C}"/>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1748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 K-</a:t>
            </a:r>
            <a:r>
              <a:rPr lang="fr-FR" b="1" i="0" dirty="0" err="1">
                <a:effectLst/>
              </a:rPr>
              <a:t>Means</a:t>
            </a:r>
            <a:r>
              <a:rPr lang="fr-FR" dirty="0"/>
              <a:t> </a:t>
            </a:r>
            <a:br>
              <a:rPr lang="fr-FR" dirty="0"/>
            </a:br>
            <a:r>
              <a:rPr lang="fr-FR" dirty="0"/>
              <a:t>Evaluation du </a:t>
            </a:r>
            <a:r>
              <a:rPr lang="fr-FR" dirty="0" err="1"/>
              <a:t>pre-traitement</a:t>
            </a:r>
            <a:endParaRPr lang="fr-FR" b="0" i="0" dirty="0">
              <a:effectLst/>
            </a:endParaRPr>
          </a:p>
        </p:txBody>
      </p:sp>
      <p:graphicFrame>
        <p:nvGraphicFramePr>
          <p:cNvPr id="3" name="Espace réservé du contenu 2">
            <a:extLst>
              <a:ext uri="{FF2B5EF4-FFF2-40B4-BE49-F238E27FC236}">
                <a16:creationId xmlns:a16="http://schemas.microsoft.com/office/drawing/2014/main" id="{A685273E-6CCC-EEF0-5F0E-C7BB037E1A38}"/>
              </a:ext>
            </a:extLst>
          </p:cNvPr>
          <p:cNvGraphicFramePr>
            <a:graphicFrameLocks noGrp="1"/>
          </p:cNvGraphicFramePr>
          <p:nvPr>
            <p:ph sz="half" idx="1"/>
            <p:extLst>
              <p:ext uri="{D42A27DB-BD31-4B8C-83A1-F6EECF244321}">
                <p14:modId xmlns:p14="http://schemas.microsoft.com/office/powerpoint/2010/main" val="1559059716"/>
              </p:ext>
            </p:extLst>
          </p:nvPr>
        </p:nvGraphicFramePr>
        <p:xfrm>
          <a:off x="1928607" y="2662220"/>
          <a:ext cx="8829994" cy="1737360"/>
        </p:xfrm>
        <a:graphic>
          <a:graphicData uri="http://schemas.openxmlformats.org/drawingml/2006/table">
            <a:tbl>
              <a:tblPr firstRow="1" bandRow="1">
                <a:tableStyleId>{5C22544A-7EE6-4342-B048-85BDC9FD1C3A}</a:tableStyleId>
              </a:tblPr>
              <a:tblGrid>
                <a:gridCol w="2207498">
                  <a:extLst>
                    <a:ext uri="{9D8B030D-6E8A-4147-A177-3AD203B41FA5}">
                      <a16:colId xmlns:a16="http://schemas.microsoft.com/office/drawing/2014/main" val="3869367320"/>
                    </a:ext>
                  </a:extLst>
                </a:gridCol>
                <a:gridCol w="1447304">
                  <a:extLst>
                    <a:ext uri="{9D8B030D-6E8A-4147-A177-3AD203B41FA5}">
                      <a16:colId xmlns:a16="http://schemas.microsoft.com/office/drawing/2014/main" val="324849925"/>
                    </a:ext>
                  </a:extLst>
                </a:gridCol>
                <a:gridCol w="1385274">
                  <a:extLst>
                    <a:ext uri="{9D8B030D-6E8A-4147-A177-3AD203B41FA5}">
                      <a16:colId xmlns:a16="http://schemas.microsoft.com/office/drawing/2014/main" val="644698873"/>
                    </a:ext>
                  </a:extLst>
                </a:gridCol>
                <a:gridCol w="3789918">
                  <a:extLst>
                    <a:ext uri="{9D8B030D-6E8A-4147-A177-3AD203B41FA5}">
                      <a16:colId xmlns:a16="http://schemas.microsoft.com/office/drawing/2014/main" val="2285364014"/>
                    </a:ext>
                  </a:extLst>
                </a:gridCol>
              </a:tblGrid>
              <a:tr h="354884">
                <a:tc>
                  <a:txBody>
                    <a:bodyPr/>
                    <a:lstStyle/>
                    <a:p>
                      <a:pPr algn="ctr"/>
                      <a:r>
                        <a:rPr lang="fr-FR" sz="1400" dirty="0"/>
                        <a:t>Modèle</a:t>
                      </a:r>
                    </a:p>
                  </a:txBody>
                  <a:tcPr anchor="ctr"/>
                </a:tc>
                <a:tc>
                  <a:txBody>
                    <a:bodyPr/>
                    <a:lstStyle/>
                    <a:p>
                      <a:pPr algn="ctr"/>
                      <a:r>
                        <a:rPr lang="fr-FR" sz="1400" dirty="0"/>
                        <a:t>Silhouette Score</a:t>
                      </a:r>
                    </a:p>
                  </a:txBody>
                  <a:tcPr anchor="ctr"/>
                </a:tc>
                <a:tc>
                  <a:txBody>
                    <a:bodyPr/>
                    <a:lstStyle/>
                    <a:p>
                      <a:pPr algn="ctr"/>
                      <a:r>
                        <a:rPr lang="fr-FR" sz="1400" dirty="0"/>
                        <a:t>Davies-</a:t>
                      </a:r>
                      <a:r>
                        <a:rPr lang="fr-FR" sz="1400" dirty="0" err="1"/>
                        <a:t>Bouldin</a:t>
                      </a:r>
                      <a:endParaRPr lang="fr-FR" sz="1400" dirty="0"/>
                    </a:p>
                  </a:txBody>
                  <a:tcPr anchor="ctr"/>
                </a:tc>
                <a:tc>
                  <a:txBody>
                    <a:bodyPr/>
                    <a:lstStyle/>
                    <a:p>
                      <a:pPr algn="ctr"/>
                      <a:r>
                        <a:rPr lang="fr-FR" sz="1400" dirty="0"/>
                        <a:t>Commentaire</a:t>
                      </a:r>
                    </a:p>
                  </a:txBody>
                  <a:tcPr anchor="ctr"/>
                </a:tc>
                <a:extLst>
                  <a:ext uri="{0D108BD9-81ED-4DB2-BD59-A6C34878D82A}">
                    <a16:rowId xmlns:a16="http://schemas.microsoft.com/office/drawing/2014/main" val="378519264"/>
                  </a:ext>
                </a:extLst>
              </a:tr>
              <a:tr h="208755">
                <a:tc>
                  <a:txBody>
                    <a:bodyPr/>
                    <a:lstStyle/>
                    <a:p>
                      <a:pPr algn="ctr"/>
                      <a:r>
                        <a:rPr lang="fr-FR" sz="1400" dirty="0"/>
                        <a:t>K-MEANS – K=4</a:t>
                      </a:r>
                    </a:p>
                  </a:txBody>
                  <a:tcPr anchor="ctr"/>
                </a:tc>
                <a:tc>
                  <a:txBody>
                    <a:bodyPr/>
                    <a:lstStyle/>
                    <a:p>
                      <a:pPr algn="ctr"/>
                      <a:r>
                        <a:rPr lang="fr-FR" sz="1400" dirty="0"/>
                        <a:t>0.76</a:t>
                      </a:r>
                    </a:p>
                  </a:txBody>
                  <a:tcPr anchor="ctr">
                    <a:solidFill>
                      <a:schemeClr val="accent6"/>
                    </a:solidFill>
                  </a:tcPr>
                </a:tc>
                <a:tc>
                  <a:txBody>
                    <a:bodyPr/>
                    <a:lstStyle/>
                    <a:p>
                      <a:pPr algn="ctr"/>
                      <a:r>
                        <a:rPr lang="fr-FR" sz="1400" dirty="0"/>
                        <a:t>0.51</a:t>
                      </a:r>
                    </a:p>
                  </a:txBody>
                  <a:tcPr anchor="ctr">
                    <a:solidFill>
                      <a:schemeClr val="accent6"/>
                    </a:solidFill>
                  </a:tcPr>
                </a:tc>
                <a:tc>
                  <a:txBody>
                    <a:bodyPr/>
                    <a:lstStyle/>
                    <a:p>
                      <a:pPr algn="ctr"/>
                      <a:r>
                        <a:rPr lang="fr-FR" sz="1400" dirty="0"/>
                        <a:t>None</a:t>
                      </a:r>
                    </a:p>
                  </a:txBody>
                  <a:tcPr anchor="ctr"/>
                </a:tc>
                <a:extLst>
                  <a:ext uri="{0D108BD9-81ED-4DB2-BD59-A6C34878D82A}">
                    <a16:rowId xmlns:a16="http://schemas.microsoft.com/office/drawing/2014/main" val="2540857018"/>
                  </a:ext>
                </a:extLst>
              </a:tr>
              <a:tr h="208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K-MEANS – K=4</a:t>
                      </a:r>
                    </a:p>
                  </a:txBody>
                  <a:tcPr anchor="ctr"/>
                </a:tc>
                <a:tc>
                  <a:txBody>
                    <a:bodyPr/>
                    <a:lstStyle/>
                    <a:p>
                      <a:pPr algn="ctr"/>
                      <a:r>
                        <a:rPr lang="fr-FR" sz="1400" dirty="0"/>
                        <a:t>-0.05</a:t>
                      </a:r>
                    </a:p>
                  </a:txBody>
                  <a:tcPr anchor="ctr">
                    <a:solidFill>
                      <a:schemeClr val="accent6">
                        <a:lumMod val="20000"/>
                        <a:lumOff val="80000"/>
                      </a:schemeClr>
                    </a:solidFill>
                  </a:tcPr>
                </a:tc>
                <a:tc>
                  <a:txBody>
                    <a:bodyPr/>
                    <a:lstStyle/>
                    <a:p>
                      <a:pPr algn="ctr"/>
                      <a:r>
                        <a:rPr lang="fr-FR" sz="1400"/>
                        <a:t>3.96</a:t>
                      </a:r>
                      <a:endParaRPr lang="fr-FR" sz="1400" dirty="0"/>
                    </a:p>
                  </a:txBody>
                  <a:tcPr anchor="ctr">
                    <a:solidFill>
                      <a:schemeClr val="accent6">
                        <a:lumMod val="20000"/>
                        <a:lumOff val="80000"/>
                      </a:schemeClr>
                    </a:solidFill>
                  </a:tcPr>
                </a:tc>
                <a:tc>
                  <a:txBody>
                    <a:bodyPr/>
                    <a:lstStyle/>
                    <a:p>
                      <a:pPr algn="ctr"/>
                      <a:r>
                        <a:rPr lang="fr-FR" sz="1400" dirty="0" err="1"/>
                        <a:t>MinMaxScaler</a:t>
                      </a:r>
                      <a:r>
                        <a:rPr lang="fr-FR" sz="1400" dirty="0"/>
                        <a:t>()</a:t>
                      </a:r>
                    </a:p>
                  </a:txBody>
                  <a:tcPr anchor="ctr"/>
                </a:tc>
                <a:extLst>
                  <a:ext uri="{0D108BD9-81ED-4DB2-BD59-A6C34878D82A}">
                    <a16:rowId xmlns:a16="http://schemas.microsoft.com/office/drawing/2014/main" val="317083681"/>
                  </a:ext>
                </a:extLst>
              </a:tr>
              <a:tr h="208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K-MEANS – K=4</a:t>
                      </a:r>
                    </a:p>
                  </a:txBody>
                  <a:tcPr anchor="ctr"/>
                </a:tc>
                <a:tc>
                  <a:txBody>
                    <a:bodyPr/>
                    <a:lstStyle/>
                    <a:p>
                      <a:pPr algn="ctr"/>
                      <a:r>
                        <a:rPr lang="fr-FR" sz="1400" dirty="0"/>
                        <a:t>0.32</a:t>
                      </a:r>
                    </a:p>
                  </a:txBody>
                  <a:tcPr anchor="ctr">
                    <a:solidFill>
                      <a:schemeClr val="accent6">
                        <a:lumMod val="60000"/>
                        <a:lumOff val="40000"/>
                      </a:schemeClr>
                    </a:solidFill>
                  </a:tcPr>
                </a:tc>
                <a:tc>
                  <a:txBody>
                    <a:bodyPr/>
                    <a:lstStyle/>
                    <a:p>
                      <a:pPr algn="ctr"/>
                      <a:r>
                        <a:rPr lang="fr-FR" sz="1400" dirty="0"/>
                        <a:t>1.81</a:t>
                      </a:r>
                    </a:p>
                  </a:txBody>
                  <a:tcPr anchor="ctr">
                    <a:solidFill>
                      <a:schemeClr val="accent6">
                        <a:lumMod val="60000"/>
                        <a:lumOff val="40000"/>
                      </a:schemeClr>
                    </a:solidFill>
                  </a:tcPr>
                </a:tc>
                <a:tc>
                  <a:txBody>
                    <a:bodyPr/>
                    <a:lstStyle/>
                    <a:p>
                      <a:pPr algn="ctr"/>
                      <a:r>
                        <a:rPr lang="fr-FR" sz="1400" dirty="0" err="1"/>
                        <a:t>StandardScaler</a:t>
                      </a:r>
                      <a:r>
                        <a:rPr lang="fr-FR" sz="1400" dirty="0"/>
                        <a:t>()</a:t>
                      </a:r>
                    </a:p>
                  </a:txBody>
                  <a:tcPr anchor="ctr"/>
                </a:tc>
                <a:extLst>
                  <a:ext uri="{0D108BD9-81ED-4DB2-BD59-A6C34878D82A}">
                    <a16:rowId xmlns:a16="http://schemas.microsoft.com/office/drawing/2014/main" val="1064632936"/>
                  </a:ext>
                </a:extLst>
              </a:tr>
              <a:tr h="208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K-MEANS – K=4</a:t>
                      </a:r>
                    </a:p>
                  </a:txBody>
                  <a:tcPr anchor="ctr"/>
                </a:tc>
                <a:tc>
                  <a:txBody>
                    <a:bodyPr/>
                    <a:lstStyle/>
                    <a:p>
                      <a:pPr algn="ctr"/>
                      <a:r>
                        <a:rPr lang="fr-FR" sz="1400" dirty="0"/>
                        <a:t>-0.03</a:t>
                      </a:r>
                    </a:p>
                  </a:txBody>
                  <a:tcPr anchor="ctr">
                    <a:solidFill>
                      <a:schemeClr val="accent6">
                        <a:lumMod val="20000"/>
                        <a:lumOff val="80000"/>
                      </a:schemeClr>
                    </a:solidFill>
                  </a:tcPr>
                </a:tc>
                <a:tc>
                  <a:txBody>
                    <a:bodyPr/>
                    <a:lstStyle/>
                    <a:p>
                      <a:pPr algn="ctr"/>
                      <a:r>
                        <a:rPr lang="fr-FR" sz="1400" dirty="0"/>
                        <a:t>1.66</a:t>
                      </a:r>
                    </a:p>
                  </a:txBody>
                  <a:tcPr anchor="ctr">
                    <a:solidFill>
                      <a:schemeClr val="accent6">
                        <a:lumMod val="60000"/>
                        <a:lumOff val="40000"/>
                      </a:schemeClr>
                    </a:solidFill>
                  </a:tcPr>
                </a:tc>
                <a:tc>
                  <a:txBody>
                    <a:bodyPr/>
                    <a:lstStyle/>
                    <a:p>
                      <a:pPr algn="ctr"/>
                      <a:r>
                        <a:rPr lang="fr-FR" sz="1400" dirty="0" err="1"/>
                        <a:t>PowerTranformer</a:t>
                      </a:r>
                      <a:r>
                        <a:rPr lang="fr-FR" sz="1400" dirty="0"/>
                        <a:t>()</a:t>
                      </a:r>
                    </a:p>
                  </a:txBody>
                  <a:tcPr anchor="ctr"/>
                </a:tc>
                <a:extLst>
                  <a:ext uri="{0D108BD9-81ED-4DB2-BD59-A6C34878D82A}">
                    <a16:rowId xmlns:a16="http://schemas.microsoft.com/office/drawing/2014/main" val="3426457512"/>
                  </a:ext>
                </a:extLst>
              </a:tr>
            </a:tbl>
          </a:graphicData>
        </a:graphic>
      </p:graphicFrame>
      <p:pic>
        <p:nvPicPr>
          <p:cNvPr id="13" name="Graphique 12" descr="Étoile avec un remplissage uni">
            <a:extLst>
              <a:ext uri="{FF2B5EF4-FFF2-40B4-BE49-F238E27FC236}">
                <a16:creationId xmlns:a16="http://schemas.microsoft.com/office/drawing/2014/main" id="{5C6602D2-C1A4-C79F-7928-A16059DB25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5201" y="3177278"/>
            <a:ext cx="296471" cy="296471"/>
          </a:xfrm>
          <a:prstGeom prst="rect">
            <a:avLst/>
          </a:prstGeom>
        </p:spPr>
      </p:pic>
      <p:sp>
        <p:nvSpPr>
          <p:cNvPr id="21" name="ZoneTexte 20">
            <a:extLst>
              <a:ext uri="{FF2B5EF4-FFF2-40B4-BE49-F238E27FC236}">
                <a16:creationId xmlns:a16="http://schemas.microsoft.com/office/drawing/2014/main" id="{B5D45C9F-54E9-2F01-DF20-5535BE257E7C}"/>
              </a:ext>
            </a:extLst>
          </p:cNvPr>
          <p:cNvSpPr txBox="1"/>
          <p:nvPr/>
        </p:nvSpPr>
        <p:spPr>
          <a:xfrm>
            <a:off x="3301300" y="4728062"/>
            <a:ext cx="4810853" cy="646331"/>
          </a:xfrm>
          <a:prstGeom prst="rect">
            <a:avLst/>
          </a:prstGeom>
          <a:noFill/>
        </p:spPr>
        <p:txBody>
          <a:bodyPr wrap="square" rtlCol="0">
            <a:spAutoFit/>
          </a:bodyPr>
          <a:lstStyle/>
          <a:p>
            <a:r>
              <a:rPr lang="fr-FR" b="1" u="sng" dirty="0"/>
              <a:t>Choix du pré-traitement </a:t>
            </a:r>
            <a:r>
              <a:rPr lang="fr-FR" dirty="0"/>
              <a:t>: </a:t>
            </a:r>
            <a:br>
              <a:rPr lang="fr-FR" dirty="0"/>
            </a:br>
            <a:r>
              <a:rPr lang="fr-FR" dirty="0">
                <a:sym typeface="Wingdings" panose="05000000000000000000" pitchFamily="2" charset="2"/>
              </a:rPr>
              <a:t> </a:t>
            </a:r>
            <a:r>
              <a:rPr lang="fr-FR" dirty="0"/>
              <a:t>Rien. </a:t>
            </a:r>
          </a:p>
        </p:txBody>
      </p:sp>
      <p:graphicFrame>
        <p:nvGraphicFramePr>
          <p:cNvPr id="36" name="Diagramme 35">
            <a:extLst>
              <a:ext uri="{FF2B5EF4-FFF2-40B4-BE49-F238E27FC236}">
                <a16:creationId xmlns:a16="http://schemas.microsoft.com/office/drawing/2014/main" id="{64753F95-40FD-9D6A-2856-97C1FFE64AD6}"/>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7566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8E3D-40B5-1E0B-F5A5-C200EFF5E1DB}"/>
            </a:ext>
          </a:extLst>
        </p:cNvPr>
        <p:cNvGrpSpPr/>
        <p:nvPr/>
      </p:nvGrpSpPr>
      <p:grpSpPr>
        <a:xfrm>
          <a:off x="0" y="0"/>
          <a:ext cx="0" cy="0"/>
          <a:chOff x="0" y="0"/>
          <a:chExt cx="0" cy="0"/>
        </a:xfrm>
      </p:grpSpPr>
      <p:pic>
        <p:nvPicPr>
          <p:cNvPr id="5" name="Image 4" descr="Une image contenant texte, capture d’écran, Caractère coloré, bleu vert&#10;&#10;Description générée automatiquement">
            <a:extLst>
              <a:ext uri="{FF2B5EF4-FFF2-40B4-BE49-F238E27FC236}">
                <a16:creationId xmlns:a16="http://schemas.microsoft.com/office/drawing/2014/main" id="{54323666-DF82-44DC-A6A8-545E7F55BA90}"/>
              </a:ext>
            </a:extLst>
          </p:cNvPr>
          <p:cNvPicPr>
            <a:picLocks noChangeAspect="1"/>
          </p:cNvPicPr>
          <p:nvPr/>
        </p:nvPicPr>
        <p:blipFill rotWithShape="1">
          <a:blip r:embed="rId3">
            <a:extLst>
              <a:ext uri="{28A0092B-C50C-407E-A947-70E740481C1C}">
                <a14:useLocalDpi xmlns:a14="http://schemas.microsoft.com/office/drawing/2010/main" val="0"/>
              </a:ext>
            </a:extLst>
          </a:blip>
          <a:srcRect t="7368"/>
          <a:stretch/>
        </p:blipFill>
        <p:spPr>
          <a:xfrm>
            <a:off x="9603" y="2621281"/>
            <a:ext cx="4060799" cy="2968182"/>
          </a:xfrm>
          <a:prstGeom prst="rect">
            <a:avLst/>
          </a:prstGeom>
        </p:spPr>
      </p:pic>
      <p:sp>
        <p:nvSpPr>
          <p:cNvPr id="2" name="Titre 1">
            <a:extLst>
              <a:ext uri="{FF2B5EF4-FFF2-40B4-BE49-F238E27FC236}">
                <a16:creationId xmlns:a16="http://schemas.microsoft.com/office/drawing/2014/main" id="{B8C03B60-C639-8D31-9B5F-43F560BCEB1F}"/>
              </a:ext>
            </a:extLst>
          </p:cNvPr>
          <p:cNvSpPr>
            <a:spLocks noGrp="1"/>
          </p:cNvSpPr>
          <p:nvPr>
            <p:ph type="title"/>
          </p:nvPr>
        </p:nvSpPr>
        <p:spPr>
          <a:xfrm>
            <a:off x="1115568" y="553287"/>
            <a:ext cx="10440706" cy="1179576"/>
          </a:xfrm>
        </p:spPr>
        <p:txBody>
          <a:bodyPr>
            <a:noAutofit/>
          </a:bodyPr>
          <a:lstStyle/>
          <a:p>
            <a:pPr algn="l"/>
            <a:r>
              <a:rPr lang="fr-FR" b="1" i="0" dirty="0">
                <a:effectLst/>
              </a:rPr>
              <a:t>II. K-</a:t>
            </a:r>
            <a:r>
              <a:rPr lang="fr-FR" b="1" i="0" dirty="0" err="1">
                <a:effectLst/>
              </a:rPr>
              <a:t>Means</a:t>
            </a:r>
            <a:r>
              <a:rPr lang="fr-FR" dirty="0"/>
              <a:t> </a:t>
            </a:r>
            <a:br>
              <a:rPr lang="fr-FR" dirty="0"/>
            </a:br>
            <a:r>
              <a:rPr lang="fr-FR" dirty="0"/>
              <a:t>Quid des autres tests ? </a:t>
            </a:r>
            <a:endParaRPr lang="fr-FR" b="0" i="0" dirty="0">
              <a:effectLst/>
            </a:endParaRPr>
          </a:p>
        </p:txBody>
      </p:sp>
      <p:pic>
        <p:nvPicPr>
          <p:cNvPr id="23" name="Image 22" descr="Une image contenant texte, diagramme, capture d’écran, Caractère coloré&#10;&#10;Description générée automatiquement">
            <a:extLst>
              <a:ext uri="{FF2B5EF4-FFF2-40B4-BE49-F238E27FC236}">
                <a16:creationId xmlns:a16="http://schemas.microsoft.com/office/drawing/2014/main" id="{5F10EA6E-6420-BF26-07F9-9291E35C2D14}"/>
              </a:ext>
            </a:extLst>
          </p:cNvPr>
          <p:cNvPicPr>
            <a:picLocks noChangeAspect="1"/>
          </p:cNvPicPr>
          <p:nvPr/>
        </p:nvPicPr>
        <p:blipFill rotWithShape="1">
          <a:blip r:embed="rId4">
            <a:extLst>
              <a:ext uri="{28A0092B-C50C-407E-A947-70E740481C1C}">
                <a14:useLocalDpi xmlns:a14="http://schemas.microsoft.com/office/drawing/2010/main" val="0"/>
              </a:ext>
            </a:extLst>
          </a:blip>
          <a:srcRect t="7372" b="4684"/>
          <a:stretch/>
        </p:blipFill>
        <p:spPr>
          <a:xfrm>
            <a:off x="4074621" y="2621282"/>
            <a:ext cx="4056577" cy="2822486"/>
          </a:xfrm>
          <a:prstGeom prst="rect">
            <a:avLst/>
          </a:prstGeom>
        </p:spPr>
      </p:pic>
      <p:grpSp>
        <p:nvGrpSpPr>
          <p:cNvPr id="7" name="Groupe 6">
            <a:extLst>
              <a:ext uri="{FF2B5EF4-FFF2-40B4-BE49-F238E27FC236}">
                <a16:creationId xmlns:a16="http://schemas.microsoft.com/office/drawing/2014/main" id="{C1685212-3962-B242-E28D-0DF95D6CBE28}"/>
              </a:ext>
            </a:extLst>
          </p:cNvPr>
          <p:cNvGrpSpPr/>
          <p:nvPr/>
        </p:nvGrpSpPr>
        <p:grpSpPr>
          <a:xfrm>
            <a:off x="0" y="2017236"/>
            <a:ext cx="12193166" cy="3430970"/>
            <a:chOff x="0" y="2048937"/>
            <a:chExt cx="12193166" cy="3734321"/>
          </a:xfrm>
        </p:grpSpPr>
        <p:pic>
          <p:nvPicPr>
            <p:cNvPr id="14" name="Image 13" descr="Une image contenant diagramme, texte, capture d’écran, origami&#10;&#10;Description générée automatiquement">
              <a:extLst>
                <a:ext uri="{FF2B5EF4-FFF2-40B4-BE49-F238E27FC236}">
                  <a16:creationId xmlns:a16="http://schemas.microsoft.com/office/drawing/2014/main" id="{0465163D-2C68-FE8C-A510-551992FA38AD}"/>
                </a:ext>
              </a:extLst>
            </p:cNvPr>
            <p:cNvPicPr>
              <a:picLocks noChangeAspect="1"/>
            </p:cNvPicPr>
            <p:nvPr/>
          </p:nvPicPr>
          <p:blipFill rotWithShape="1">
            <a:blip r:embed="rId5">
              <a:extLst>
                <a:ext uri="{28A0092B-C50C-407E-A947-70E740481C1C}">
                  <a14:useLocalDpi xmlns:a14="http://schemas.microsoft.com/office/drawing/2010/main" val="0"/>
                </a:ext>
              </a:extLst>
            </a:blip>
            <a:srcRect t="15586" b="10346"/>
            <a:stretch/>
          </p:blipFill>
          <p:spPr>
            <a:xfrm>
              <a:off x="8199724" y="2551598"/>
              <a:ext cx="3922588" cy="3222182"/>
            </a:xfrm>
            <a:prstGeom prst="rect">
              <a:avLst/>
            </a:prstGeom>
          </p:spPr>
        </p:pic>
        <p:sp>
          <p:nvSpPr>
            <p:cNvPr id="16" name="Espace réservé du contenu 6">
              <a:extLst>
                <a:ext uri="{FF2B5EF4-FFF2-40B4-BE49-F238E27FC236}">
                  <a16:creationId xmlns:a16="http://schemas.microsoft.com/office/drawing/2014/main" id="{27D845CE-2EA5-DD5C-6DC4-C475406C9EE1}"/>
                </a:ext>
              </a:extLst>
            </p:cNvPr>
            <p:cNvSpPr txBox="1">
              <a:spLocks/>
            </p:cNvSpPr>
            <p:nvPr/>
          </p:nvSpPr>
          <p:spPr>
            <a:xfrm>
              <a:off x="84468" y="2089072"/>
              <a:ext cx="3976333" cy="7815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50" b="1" dirty="0"/>
                <a:t>Avec </a:t>
              </a:r>
              <a:r>
                <a:rPr lang="fr-FR" sz="1650" b="1" dirty="0" err="1"/>
                <a:t>features</a:t>
              </a:r>
              <a:r>
                <a:rPr lang="fr-FR" sz="1650" b="1" dirty="0"/>
                <a:t> catégoriques encodées</a:t>
              </a:r>
            </a:p>
          </p:txBody>
        </p:sp>
        <p:sp>
          <p:nvSpPr>
            <p:cNvPr id="17" name="Espace réservé du contenu 6">
              <a:extLst>
                <a:ext uri="{FF2B5EF4-FFF2-40B4-BE49-F238E27FC236}">
                  <a16:creationId xmlns:a16="http://schemas.microsoft.com/office/drawing/2014/main" id="{FC1BA827-C340-906F-5A87-F9A73AE130B5}"/>
                </a:ext>
              </a:extLst>
            </p:cNvPr>
            <p:cNvSpPr txBox="1">
              <a:spLocks/>
            </p:cNvSpPr>
            <p:nvPr/>
          </p:nvSpPr>
          <p:spPr>
            <a:xfrm>
              <a:off x="4060801" y="2086819"/>
              <a:ext cx="3976333" cy="7815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50" b="1" dirty="0"/>
                <a:t>Sans </a:t>
              </a:r>
              <a:r>
                <a:rPr lang="fr-FR" sz="1650" b="1" dirty="0" err="1"/>
                <a:t>features</a:t>
              </a:r>
              <a:r>
                <a:rPr lang="fr-FR" sz="1650" b="1" dirty="0"/>
                <a:t> catégoriques encodées</a:t>
              </a:r>
            </a:p>
          </p:txBody>
        </p:sp>
        <p:sp>
          <p:nvSpPr>
            <p:cNvPr id="18" name="Espace réservé du contenu 6">
              <a:extLst>
                <a:ext uri="{FF2B5EF4-FFF2-40B4-BE49-F238E27FC236}">
                  <a16:creationId xmlns:a16="http://schemas.microsoft.com/office/drawing/2014/main" id="{6DC9F355-AFB9-25AC-3B95-C69D7668FA18}"/>
                </a:ext>
              </a:extLst>
            </p:cNvPr>
            <p:cNvSpPr txBox="1">
              <a:spLocks/>
            </p:cNvSpPr>
            <p:nvPr/>
          </p:nvSpPr>
          <p:spPr>
            <a:xfrm>
              <a:off x="8126983" y="2089072"/>
              <a:ext cx="4065017" cy="7815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50" b="1" dirty="0"/>
                <a:t>PCA</a:t>
              </a:r>
            </a:p>
          </p:txBody>
        </p:sp>
        <p:sp>
          <p:nvSpPr>
            <p:cNvPr id="19" name="Rectangle 18">
              <a:extLst>
                <a:ext uri="{FF2B5EF4-FFF2-40B4-BE49-F238E27FC236}">
                  <a16:creationId xmlns:a16="http://schemas.microsoft.com/office/drawing/2014/main" id="{3238CB4D-D26B-A11E-D1EA-8FB6B05996E9}"/>
                </a:ext>
              </a:extLst>
            </p:cNvPr>
            <p:cNvSpPr/>
            <p:nvPr/>
          </p:nvSpPr>
          <p:spPr>
            <a:xfrm>
              <a:off x="0" y="2055749"/>
              <a:ext cx="4065019" cy="3727509"/>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57F94056-0AA8-A923-2C1C-666A63C7B222}"/>
                </a:ext>
              </a:extLst>
            </p:cNvPr>
            <p:cNvSpPr/>
            <p:nvPr/>
          </p:nvSpPr>
          <p:spPr>
            <a:xfrm>
              <a:off x="8128147" y="2049928"/>
              <a:ext cx="4065019" cy="3727509"/>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9904DCD9-821D-DEA4-82DC-B0B54AC79611}"/>
                </a:ext>
              </a:extLst>
            </p:cNvPr>
            <p:cNvSpPr/>
            <p:nvPr/>
          </p:nvSpPr>
          <p:spPr>
            <a:xfrm>
              <a:off x="4065018" y="2048937"/>
              <a:ext cx="4065019" cy="3727509"/>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 name="Espace réservé du contenu 6">
            <a:extLst>
              <a:ext uri="{FF2B5EF4-FFF2-40B4-BE49-F238E27FC236}">
                <a16:creationId xmlns:a16="http://schemas.microsoft.com/office/drawing/2014/main" id="{13099B64-FBD6-6FD3-68FE-9AF56E4D871A}"/>
              </a:ext>
            </a:extLst>
          </p:cNvPr>
          <p:cNvSpPr txBox="1">
            <a:spLocks/>
          </p:cNvSpPr>
          <p:nvPr/>
        </p:nvSpPr>
        <p:spPr>
          <a:xfrm>
            <a:off x="7254239" y="353037"/>
            <a:ext cx="4302035" cy="1297813"/>
          </a:xfrm>
          <a:prstGeom prst="rect">
            <a:avLst/>
          </a:prstGeom>
          <a:ln w="57150">
            <a:solidFill>
              <a:schemeClr val="accent1"/>
            </a:solidFill>
          </a:ln>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t>Note</a:t>
            </a:r>
            <a:r>
              <a:rPr lang="fr-FR" dirty="0"/>
              <a:t> : Gain d’interprétabilité non négligeable via la réduction dimensionnelle !!!</a:t>
            </a:r>
          </a:p>
        </p:txBody>
      </p:sp>
      <p:sp>
        <p:nvSpPr>
          <p:cNvPr id="8" name="ZoneTexte 7">
            <a:extLst>
              <a:ext uri="{FF2B5EF4-FFF2-40B4-BE49-F238E27FC236}">
                <a16:creationId xmlns:a16="http://schemas.microsoft.com/office/drawing/2014/main" id="{85B3E3E6-D873-EC90-70BE-9679F2A82533}"/>
              </a:ext>
            </a:extLst>
          </p:cNvPr>
          <p:cNvSpPr txBox="1"/>
          <p:nvPr/>
        </p:nvSpPr>
        <p:spPr>
          <a:xfrm>
            <a:off x="0" y="5439497"/>
            <a:ext cx="4060800" cy="646331"/>
          </a:xfrm>
          <a:prstGeom prst="rect">
            <a:avLst/>
          </a:prstGeom>
          <a:noFill/>
          <a:ln w="57150">
            <a:solidFill>
              <a:schemeClr val="accent1"/>
            </a:solidFill>
          </a:ln>
        </p:spPr>
        <p:txBody>
          <a:bodyPr wrap="square" rtlCol="0">
            <a:spAutoFit/>
          </a:bodyPr>
          <a:lstStyle/>
          <a:p>
            <a:pPr algn="ctr"/>
            <a:r>
              <a:rPr lang="en-US" dirty="0"/>
              <a:t>Silhouette Score = 0.76 </a:t>
            </a:r>
          </a:p>
          <a:p>
            <a:pPr algn="ctr"/>
            <a:r>
              <a:rPr lang="en-US" dirty="0"/>
              <a:t>Davies Bouldin   = 0.51</a:t>
            </a:r>
            <a:endParaRPr lang="fr-FR" dirty="0"/>
          </a:p>
        </p:txBody>
      </p:sp>
      <p:sp>
        <p:nvSpPr>
          <p:cNvPr id="11" name="ZoneTexte 10">
            <a:extLst>
              <a:ext uri="{FF2B5EF4-FFF2-40B4-BE49-F238E27FC236}">
                <a16:creationId xmlns:a16="http://schemas.microsoft.com/office/drawing/2014/main" id="{A0EC6F66-7BCA-7628-6A5A-120F499E0FAA}"/>
              </a:ext>
            </a:extLst>
          </p:cNvPr>
          <p:cNvSpPr txBox="1"/>
          <p:nvPr/>
        </p:nvSpPr>
        <p:spPr>
          <a:xfrm>
            <a:off x="8131200" y="5437085"/>
            <a:ext cx="4060800" cy="646331"/>
          </a:xfrm>
          <a:prstGeom prst="rect">
            <a:avLst/>
          </a:prstGeom>
          <a:noFill/>
          <a:ln w="57150">
            <a:solidFill>
              <a:schemeClr val="accent1"/>
            </a:solidFill>
          </a:ln>
        </p:spPr>
        <p:txBody>
          <a:bodyPr wrap="square" rtlCol="0">
            <a:spAutoFit/>
          </a:bodyPr>
          <a:lstStyle/>
          <a:p>
            <a:pPr algn="ctr"/>
            <a:r>
              <a:rPr lang="en-US" dirty="0"/>
              <a:t>Silhouette Score = 0.12</a:t>
            </a:r>
          </a:p>
          <a:p>
            <a:pPr algn="ctr"/>
            <a:r>
              <a:rPr lang="en-US" dirty="0"/>
              <a:t>Davies Bouldin   = 2.14</a:t>
            </a:r>
            <a:endParaRPr lang="fr-FR" dirty="0"/>
          </a:p>
        </p:txBody>
      </p:sp>
      <p:sp>
        <p:nvSpPr>
          <p:cNvPr id="10" name="ZoneTexte 9">
            <a:extLst>
              <a:ext uri="{FF2B5EF4-FFF2-40B4-BE49-F238E27FC236}">
                <a16:creationId xmlns:a16="http://schemas.microsoft.com/office/drawing/2014/main" id="{6B4F5149-0D07-E954-A62B-5EA54BC68FB8}"/>
              </a:ext>
            </a:extLst>
          </p:cNvPr>
          <p:cNvSpPr txBox="1"/>
          <p:nvPr/>
        </p:nvSpPr>
        <p:spPr>
          <a:xfrm>
            <a:off x="4069238" y="5443907"/>
            <a:ext cx="4060800" cy="646331"/>
          </a:xfrm>
          <a:prstGeom prst="rect">
            <a:avLst/>
          </a:prstGeom>
          <a:noFill/>
          <a:ln w="57150">
            <a:solidFill>
              <a:schemeClr val="accent6"/>
            </a:solidFill>
          </a:ln>
        </p:spPr>
        <p:txBody>
          <a:bodyPr wrap="square" rtlCol="0">
            <a:spAutoFit/>
          </a:bodyPr>
          <a:lstStyle/>
          <a:p>
            <a:pPr algn="ctr"/>
            <a:r>
              <a:rPr lang="en-US" dirty="0"/>
              <a:t>Silhouette Score = 0.76</a:t>
            </a:r>
          </a:p>
          <a:p>
            <a:pPr algn="ctr"/>
            <a:r>
              <a:rPr lang="en-US" dirty="0"/>
              <a:t>Davies Bouldin   = 0.51</a:t>
            </a:r>
            <a:endParaRPr lang="fr-FR" dirty="0"/>
          </a:p>
        </p:txBody>
      </p:sp>
      <p:pic>
        <p:nvPicPr>
          <p:cNvPr id="15" name="Graphique 14" descr="Badge Tick1 avec un remplissage uni">
            <a:extLst>
              <a:ext uri="{FF2B5EF4-FFF2-40B4-BE49-F238E27FC236}">
                <a16:creationId xmlns:a16="http://schemas.microsoft.com/office/drawing/2014/main" id="{ADD7226B-0ADC-7D2E-9444-1F6CA24ECA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0191" y="5539417"/>
            <a:ext cx="481147" cy="481147"/>
          </a:xfrm>
          <a:prstGeom prst="rect">
            <a:avLst/>
          </a:prstGeom>
        </p:spPr>
      </p:pic>
      <p:graphicFrame>
        <p:nvGraphicFramePr>
          <p:cNvPr id="24" name="Diagramme 23">
            <a:extLst>
              <a:ext uri="{FF2B5EF4-FFF2-40B4-BE49-F238E27FC236}">
                <a16:creationId xmlns:a16="http://schemas.microsoft.com/office/drawing/2014/main" id="{768985F4-9094-B323-CCC6-1C95EC72BED2}"/>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4395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963AC-27CE-7582-3E94-F4F08D0DA16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C186F09-EB87-1E26-B420-FA6445F5C8F5}"/>
              </a:ext>
            </a:extLst>
          </p:cNvPr>
          <p:cNvSpPr>
            <a:spLocks noGrp="1"/>
          </p:cNvSpPr>
          <p:nvPr>
            <p:ph type="title"/>
          </p:nvPr>
        </p:nvSpPr>
        <p:spPr/>
        <p:txBody>
          <a:bodyPr>
            <a:normAutofit fontScale="90000"/>
          </a:bodyPr>
          <a:lstStyle/>
          <a:p>
            <a:pPr algn="l"/>
            <a:r>
              <a:rPr lang="fr-FR" sz="5400" b="1" i="0" dirty="0">
                <a:effectLst/>
              </a:rPr>
              <a:t>II. DBSCAN</a:t>
            </a:r>
            <a:br>
              <a:rPr lang="fr-FR" sz="5400" b="1" i="0" dirty="0">
                <a:effectLst/>
              </a:rPr>
            </a:br>
            <a:r>
              <a:rPr lang="fr-FR" sz="5400" dirty="0"/>
              <a:t>Création d’un échantillon</a:t>
            </a:r>
            <a:endParaRPr lang="fr-FR" sz="5400" b="0" i="0" dirty="0">
              <a:effectLst/>
            </a:endParaRPr>
          </a:p>
        </p:txBody>
      </p:sp>
      <p:sp>
        <p:nvSpPr>
          <p:cNvPr id="7" name="Espace réservé du contenu 6">
            <a:extLst>
              <a:ext uri="{FF2B5EF4-FFF2-40B4-BE49-F238E27FC236}">
                <a16:creationId xmlns:a16="http://schemas.microsoft.com/office/drawing/2014/main" id="{B56959DA-CE92-A092-9E94-4622A3A71F7F}"/>
              </a:ext>
            </a:extLst>
          </p:cNvPr>
          <p:cNvSpPr>
            <a:spLocks noGrp="1"/>
          </p:cNvSpPr>
          <p:nvPr>
            <p:ph sz="half" idx="1"/>
          </p:nvPr>
        </p:nvSpPr>
        <p:spPr>
          <a:xfrm>
            <a:off x="584200" y="2478024"/>
            <a:ext cx="5010293" cy="3694176"/>
          </a:xfrm>
        </p:spPr>
        <p:txBody>
          <a:bodyPr/>
          <a:lstStyle/>
          <a:p>
            <a:pPr marL="0" indent="0">
              <a:buNone/>
            </a:pPr>
            <a:r>
              <a:rPr lang="fr-FR" u="sng" dirty="0"/>
              <a:t>/!\ Problème mémoire /!\</a:t>
            </a:r>
          </a:p>
          <a:p>
            <a:pPr marL="0" indent="0">
              <a:buNone/>
            </a:pPr>
            <a:endParaRPr lang="fr-FR" dirty="0"/>
          </a:p>
          <a:p>
            <a:pPr marL="0" indent="0">
              <a:buNone/>
            </a:pPr>
            <a:r>
              <a:rPr lang="fr-FR" b="1" u="sng" dirty="0"/>
              <a:t>Proposition</a:t>
            </a:r>
            <a:r>
              <a:rPr lang="fr-FR" dirty="0"/>
              <a:t> : Création d’un échantillon représentatif de la population. </a:t>
            </a:r>
          </a:p>
        </p:txBody>
      </p:sp>
      <p:pic>
        <p:nvPicPr>
          <p:cNvPr id="9" name="Espace réservé du contenu 8">
            <a:extLst>
              <a:ext uri="{FF2B5EF4-FFF2-40B4-BE49-F238E27FC236}">
                <a16:creationId xmlns:a16="http://schemas.microsoft.com/office/drawing/2014/main" id="{B631A434-3214-54DF-CE2B-F007EC26444A}"/>
              </a:ext>
            </a:extLst>
          </p:cNvPr>
          <p:cNvPicPr>
            <a:picLocks noGrp="1" noChangeAspect="1"/>
          </p:cNvPicPr>
          <p:nvPr>
            <p:ph sz="half" idx="2"/>
          </p:nvPr>
        </p:nvPicPr>
        <p:blipFill>
          <a:blip r:embed="rId3"/>
          <a:stretch>
            <a:fillRect/>
          </a:stretch>
        </p:blipFill>
        <p:spPr>
          <a:xfrm>
            <a:off x="5705475" y="2368205"/>
            <a:ext cx="6324011" cy="3570005"/>
          </a:xfrm>
        </p:spPr>
      </p:pic>
      <p:sp>
        <p:nvSpPr>
          <p:cNvPr id="10" name="Rectangle 9">
            <a:extLst>
              <a:ext uri="{FF2B5EF4-FFF2-40B4-BE49-F238E27FC236}">
                <a16:creationId xmlns:a16="http://schemas.microsoft.com/office/drawing/2014/main" id="{CA327BE7-9B6A-6B27-FAE4-AB389C9A24BE}"/>
              </a:ext>
            </a:extLst>
          </p:cNvPr>
          <p:cNvSpPr/>
          <p:nvPr/>
        </p:nvSpPr>
        <p:spPr>
          <a:xfrm>
            <a:off x="6858000" y="2368205"/>
            <a:ext cx="1962150" cy="3570005"/>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53A397B-E563-162E-B5B4-46AD210BEE5C}"/>
              </a:ext>
            </a:extLst>
          </p:cNvPr>
          <p:cNvSpPr/>
          <p:nvPr/>
        </p:nvSpPr>
        <p:spPr>
          <a:xfrm>
            <a:off x="8820150" y="2368205"/>
            <a:ext cx="3209336" cy="3570005"/>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Diagramme 12">
            <a:extLst>
              <a:ext uri="{FF2B5EF4-FFF2-40B4-BE49-F238E27FC236}">
                <a16:creationId xmlns:a16="http://schemas.microsoft.com/office/drawing/2014/main" id="{F2291A56-98BB-9AD9-EFCC-2CADC4CF519C}"/>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087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19078-B30B-D9A8-9513-ED492BB7207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57742C1-8F6A-51CB-734D-B71D9DBD1F77}"/>
              </a:ext>
            </a:extLst>
          </p:cNvPr>
          <p:cNvSpPr>
            <a:spLocks noGrp="1"/>
          </p:cNvSpPr>
          <p:nvPr>
            <p:ph type="title"/>
          </p:nvPr>
        </p:nvSpPr>
        <p:spPr/>
        <p:txBody>
          <a:bodyPr>
            <a:normAutofit fontScale="90000"/>
          </a:bodyPr>
          <a:lstStyle/>
          <a:p>
            <a:pPr algn="l"/>
            <a:r>
              <a:rPr lang="fr-FR" sz="5400" b="1" i="0" dirty="0">
                <a:effectLst/>
              </a:rPr>
              <a:t>II. DBSCAN</a:t>
            </a:r>
            <a:br>
              <a:rPr lang="fr-FR" sz="5400" dirty="0"/>
            </a:br>
            <a:r>
              <a:rPr lang="fr-FR" sz="4900" dirty="0"/>
              <a:t>Choix de Epsilon et </a:t>
            </a:r>
            <a:r>
              <a:rPr lang="fr-FR" sz="4900" dirty="0" err="1"/>
              <a:t>min_samples</a:t>
            </a:r>
            <a:endParaRPr lang="fr-FR" sz="5400" b="0" i="0" dirty="0">
              <a:effectLst/>
            </a:endParaRPr>
          </a:p>
        </p:txBody>
      </p:sp>
      <p:sp>
        <p:nvSpPr>
          <p:cNvPr id="9" name="Espace réservé du contenu 8">
            <a:extLst>
              <a:ext uri="{FF2B5EF4-FFF2-40B4-BE49-F238E27FC236}">
                <a16:creationId xmlns:a16="http://schemas.microsoft.com/office/drawing/2014/main" id="{845219D7-C8B2-6EC7-73A3-4E519789ADBE}"/>
              </a:ext>
            </a:extLst>
          </p:cNvPr>
          <p:cNvSpPr>
            <a:spLocks noGrp="1"/>
          </p:cNvSpPr>
          <p:nvPr>
            <p:ph sz="half" idx="1"/>
          </p:nvPr>
        </p:nvSpPr>
        <p:spPr>
          <a:xfrm>
            <a:off x="548640" y="2478024"/>
            <a:ext cx="5504688" cy="3382845"/>
          </a:xfrm>
        </p:spPr>
        <p:txBody>
          <a:bodyPr>
            <a:normAutofit fontScale="47500" lnSpcReduction="20000"/>
          </a:bodyPr>
          <a:lstStyle/>
          <a:p>
            <a:r>
              <a:rPr lang="en-US" dirty="0"/>
              <a:t>Recherche de </a:t>
            </a:r>
          </a:p>
          <a:p>
            <a:pPr lvl="1"/>
            <a:r>
              <a:rPr lang="en-US" b="1" u="sng" dirty="0"/>
              <a:t>Epsilon</a:t>
            </a:r>
            <a:r>
              <a:rPr lang="en-US" dirty="0"/>
              <a:t> : Distance </a:t>
            </a:r>
            <a:r>
              <a:rPr lang="en-US" dirty="0" err="1"/>
              <a:t>maximale</a:t>
            </a:r>
            <a:r>
              <a:rPr lang="en-US" dirty="0"/>
              <a:t> entre points pour </a:t>
            </a:r>
            <a:r>
              <a:rPr lang="en-US" dirty="0" err="1"/>
              <a:t>être</a:t>
            </a:r>
            <a:r>
              <a:rPr lang="en-US" dirty="0"/>
              <a:t> </a:t>
            </a:r>
            <a:r>
              <a:rPr lang="en-US" dirty="0" err="1"/>
              <a:t>voisins</a:t>
            </a:r>
            <a:endParaRPr lang="en-US" dirty="0"/>
          </a:p>
          <a:p>
            <a:pPr lvl="1"/>
            <a:r>
              <a:rPr lang="en-US" b="1" u="sng" dirty="0" err="1"/>
              <a:t>Min_samples</a:t>
            </a:r>
            <a:r>
              <a:rPr lang="en-US" b="1" u="sng" dirty="0"/>
              <a:t> </a:t>
            </a:r>
            <a:r>
              <a:rPr lang="en-US" dirty="0"/>
              <a:t>: </a:t>
            </a:r>
            <a:r>
              <a:rPr lang="en-US" dirty="0" err="1"/>
              <a:t>Nombre</a:t>
            </a:r>
            <a:r>
              <a:rPr lang="en-US" dirty="0"/>
              <a:t> minimal de points pour former un cluster</a:t>
            </a:r>
          </a:p>
          <a:p>
            <a:r>
              <a:rPr lang="en-US" dirty="0"/>
              <a:t>Optimal values: epsilon=490. </a:t>
            </a:r>
            <a:r>
              <a:rPr lang="en-US" dirty="0" err="1"/>
              <a:t>min_samples</a:t>
            </a:r>
            <a:r>
              <a:rPr lang="en-US" dirty="0"/>
              <a:t>=5</a:t>
            </a:r>
          </a:p>
          <a:p>
            <a:endParaRPr lang="en-US" dirty="0"/>
          </a:p>
          <a:p>
            <a:pPr marL="0" indent="0">
              <a:buNone/>
            </a:pPr>
            <a:r>
              <a:rPr lang="en-US" dirty="0"/>
              <a:t>CLUSTER 0 </a:t>
            </a:r>
            <a:r>
              <a:rPr lang="en-US" dirty="0" err="1"/>
              <a:t>contient</a:t>
            </a:r>
            <a:r>
              <a:rPr lang="en-US" dirty="0"/>
              <a:t> 23850 customers</a:t>
            </a:r>
            <a:br>
              <a:rPr lang="en-US" dirty="0"/>
            </a:br>
            <a:r>
              <a:rPr lang="en-US" dirty="0"/>
              <a:t>CLUSTER 1 </a:t>
            </a:r>
            <a:r>
              <a:rPr lang="en-US" dirty="0" err="1"/>
              <a:t>contient</a:t>
            </a:r>
            <a:r>
              <a:rPr lang="en-US" dirty="0"/>
              <a:t> 4 customers</a:t>
            </a:r>
            <a:br>
              <a:rPr lang="en-US" dirty="0"/>
            </a:br>
            <a:r>
              <a:rPr lang="en-US" dirty="0"/>
              <a:t>CLUSTER 2 </a:t>
            </a:r>
            <a:r>
              <a:rPr lang="en-US" dirty="0" err="1"/>
              <a:t>contient</a:t>
            </a:r>
            <a:r>
              <a:rPr lang="en-US" dirty="0"/>
              <a:t> 65 customers</a:t>
            </a:r>
            <a:br>
              <a:rPr lang="en-US" dirty="0"/>
            </a:br>
            <a:r>
              <a:rPr lang="en-US" dirty="0"/>
              <a:t>CLUSTER 3 </a:t>
            </a:r>
            <a:r>
              <a:rPr lang="en-US" dirty="0" err="1"/>
              <a:t>contient</a:t>
            </a:r>
            <a:r>
              <a:rPr lang="en-US" dirty="0"/>
              <a:t> 12 customers</a:t>
            </a:r>
            <a:br>
              <a:rPr lang="en-US" dirty="0"/>
            </a:br>
            <a:r>
              <a:rPr lang="en-US" dirty="0"/>
              <a:t>CLUSTER 4 </a:t>
            </a:r>
            <a:r>
              <a:rPr lang="en-US" dirty="0" err="1"/>
              <a:t>contient</a:t>
            </a:r>
            <a:r>
              <a:rPr lang="en-US" dirty="0"/>
              <a:t> 5 customers</a:t>
            </a:r>
          </a:p>
          <a:p>
            <a:pPr marL="0" indent="0">
              <a:buNone/>
            </a:pPr>
            <a:endParaRPr lang="en-US" dirty="0"/>
          </a:p>
          <a:p>
            <a:r>
              <a:rPr lang="en-US" dirty="0" err="1"/>
              <a:t>Nombre</a:t>
            </a:r>
            <a:r>
              <a:rPr lang="en-US" dirty="0"/>
              <a:t> de “noise points”: 107</a:t>
            </a:r>
          </a:p>
        </p:txBody>
      </p:sp>
      <p:pic>
        <p:nvPicPr>
          <p:cNvPr id="6146" name="Picture 2">
            <a:extLst>
              <a:ext uri="{FF2B5EF4-FFF2-40B4-BE49-F238E27FC236}">
                <a16:creationId xmlns:a16="http://schemas.microsoft.com/office/drawing/2014/main" id="{C6BEB690-EB67-0AA7-B904-F9E4D93C6A4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39342"/>
            <a:ext cx="5846762" cy="3783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me 4">
            <a:extLst>
              <a:ext uri="{FF2B5EF4-FFF2-40B4-BE49-F238E27FC236}">
                <a16:creationId xmlns:a16="http://schemas.microsoft.com/office/drawing/2014/main" id="{83628647-B937-2E8D-4AAB-6BD5507C1A31}"/>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459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11ACE-7E56-14DA-695D-FE9770575C0E}"/>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FC6B6414-3B1D-4538-AB04-8B7C5930E1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45237" y="2374900"/>
            <a:ext cx="5854561" cy="337285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C554C9B-DA2A-B250-8F52-32DD45B6E467}"/>
              </a:ext>
            </a:extLst>
          </p:cNvPr>
          <p:cNvSpPr>
            <a:spLocks noGrp="1"/>
          </p:cNvSpPr>
          <p:nvPr>
            <p:ph type="title"/>
          </p:nvPr>
        </p:nvSpPr>
        <p:spPr/>
        <p:txBody>
          <a:bodyPr>
            <a:normAutofit/>
          </a:bodyPr>
          <a:lstStyle/>
          <a:p>
            <a:pPr algn="l"/>
            <a:r>
              <a:rPr lang="fr-FR" sz="5400" b="1" i="0" dirty="0">
                <a:effectLst/>
              </a:rPr>
              <a:t>II. WARD</a:t>
            </a:r>
            <a:endParaRPr lang="fr-FR" sz="5400" b="0" i="0" dirty="0">
              <a:effectLst/>
            </a:endParaRPr>
          </a:p>
        </p:txBody>
      </p:sp>
      <p:sp>
        <p:nvSpPr>
          <p:cNvPr id="9" name="Espace réservé du contenu 8">
            <a:extLst>
              <a:ext uri="{FF2B5EF4-FFF2-40B4-BE49-F238E27FC236}">
                <a16:creationId xmlns:a16="http://schemas.microsoft.com/office/drawing/2014/main" id="{52644843-64B1-D296-9A53-C38D61E02147}"/>
              </a:ext>
            </a:extLst>
          </p:cNvPr>
          <p:cNvSpPr>
            <a:spLocks noGrp="1"/>
          </p:cNvSpPr>
          <p:nvPr>
            <p:ph sz="half" idx="1"/>
          </p:nvPr>
        </p:nvSpPr>
        <p:spPr>
          <a:xfrm>
            <a:off x="673100" y="2478024"/>
            <a:ext cx="5380228" cy="3694176"/>
          </a:xfrm>
        </p:spPr>
        <p:txBody>
          <a:bodyPr>
            <a:normAutofit fontScale="85000" lnSpcReduction="10000"/>
          </a:bodyPr>
          <a:lstStyle/>
          <a:p>
            <a:pPr marL="0" indent="0">
              <a:buNone/>
            </a:pPr>
            <a:r>
              <a:rPr lang="fr-FR" dirty="0"/>
              <a:t>CLUSTER 1 contient 19469 </a:t>
            </a:r>
            <a:r>
              <a:rPr lang="fr-FR" dirty="0" err="1"/>
              <a:t>customers</a:t>
            </a:r>
            <a:br>
              <a:rPr lang="fr-FR" dirty="0"/>
            </a:br>
            <a:r>
              <a:rPr lang="fr-FR" dirty="0"/>
              <a:t>CLUSTER 2 contient 510     </a:t>
            </a:r>
            <a:r>
              <a:rPr lang="fr-FR" dirty="0" err="1"/>
              <a:t>customers</a:t>
            </a:r>
            <a:br>
              <a:rPr lang="fr-FR" dirty="0"/>
            </a:br>
            <a:r>
              <a:rPr lang="fr-FR" dirty="0"/>
              <a:t>CLUSTER 3 contient 1000  </a:t>
            </a:r>
            <a:r>
              <a:rPr lang="fr-FR" dirty="0" err="1"/>
              <a:t>customers</a:t>
            </a:r>
            <a:br>
              <a:rPr lang="fr-FR" dirty="0"/>
            </a:br>
            <a:r>
              <a:rPr lang="fr-FR" dirty="0"/>
              <a:t>CLUSTER 4 contient 3064  </a:t>
            </a:r>
            <a:r>
              <a:rPr lang="fr-FR" dirty="0" err="1"/>
              <a:t>customers</a:t>
            </a:r>
            <a:endParaRPr lang="fr-FR" dirty="0"/>
          </a:p>
          <a:p>
            <a:endParaRPr lang="fr-FR" dirty="0"/>
          </a:p>
          <a:p>
            <a:r>
              <a:rPr lang="fr-FR" dirty="0"/>
              <a:t>Nombre de « noise points » : 0</a:t>
            </a:r>
          </a:p>
        </p:txBody>
      </p:sp>
      <p:cxnSp>
        <p:nvCxnSpPr>
          <p:cNvPr id="16" name="Connecteur droit 15">
            <a:extLst>
              <a:ext uri="{FF2B5EF4-FFF2-40B4-BE49-F238E27FC236}">
                <a16:creationId xmlns:a16="http://schemas.microsoft.com/office/drawing/2014/main" id="{634181D5-B383-B357-39D0-14012C601E34}"/>
              </a:ext>
            </a:extLst>
          </p:cNvPr>
          <p:cNvCxnSpPr>
            <a:cxnSpLocks/>
          </p:cNvCxnSpPr>
          <p:nvPr/>
        </p:nvCxnSpPr>
        <p:spPr>
          <a:xfrm flipH="1">
            <a:off x="6902450" y="4605389"/>
            <a:ext cx="528955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Diagramme 5">
            <a:extLst>
              <a:ext uri="{FF2B5EF4-FFF2-40B4-BE49-F238E27FC236}">
                <a16:creationId xmlns:a16="http://schemas.microsoft.com/office/drawing/2014/main" id="{F7862718-AD78-9257-D93E-4986786A5DDF}"/>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11ACE-7E56-14DA-695D-FE9770575C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C554C9B-DA2A-B250-8F52-32DD45B6E467}"/>
              </a:ext>
            </a:extLst>
          </p:cNvPr>
          <p:cNvSpPr>
            <a:spLocks noGrp="1"/>
          </p:cNvSpPr>
          <p:nvPr>
            <p:ph type="title"/>
          </p:nvPr>
        </p:nvSpPr>
        <p:spPr/>
        <p:txBody>
          <a:bodyPr>
            <a:normAutofit/>
          </a:bodyPr>
          <a:lstStyle/>
          <a:p>
            <a:pPr algn="l"/>
            <a:r>
              <a:rPr lang="fr-FR" sz="5400" b="1" i="0" dirty="0">
                <a:effectLst/>
              </a:rPr>
              <a:t>II. Choix du </a:t>
            </a:r>
            <a:r>
              <a:rPr lang="fr-FR" sz="5400" dirty="0"/>
              <a:t>m</a:t>
            </a:r>
            <a:r>
              <a:rPr lang="fr-FR" sz="5400" b="1" i="0" dirty="0">
                <a:effectLst/>
              </a:rPr>
              <a:t>odèle</a:t>
            </a:r>
            <a:endParaRPr lang="fr-FR" sz="5400" b="0" i="0" dirty="0">
              <a:effectLst/>
            </a:endParaRPr>
          </a:p>
        </p:txBody>
      </p:sp>
      <p:sp>
        <p:nvSpPr>
          <p:cNvPr id="5" name="Espace réservé du contenu 4">
            <a:extLst>
              <a:ext uri="{FF2B5EF4-FFF2-40B4-BE49-F238E27FC236}">
                <a16:creationId xmlns:a16="http://schemas.microsoft.com/office/drawing/2014/main" id="{FB1F70DC-4D6E-2FAF-53AA-E96C6872D6A2}"/>
              </a:ext>
            </a:extLst>
          </p:cNvPr>
          <p:cNvSpPr>
            <a:spLocks noGrp="1"/>
          </p:cNvSpPr>
          <p:nvPr>
            <p:ph sz="half" idx="1"/>
          </p:nvPr>
        </p:nvSpPr>
        <p:spPr/>
        <p:txBody>
          <a:bodyPr>
            <a:normAutofit fontScale="85000" lnSpcReduction="10000"/>
          </a:bodyPr>
          <a:lstStyle/>
          <a:p>
            <a:r>
              <a:rPr lang="fr-FR" dirty="0"/>
              <a:t>Choix entre K-MEANS, DBSCAN et WARD. </a:t>
            </a:r>
          </a:p>
          <a:p>
            <a:pPr marL="0" indent="0">
              <a:buNone/>
            </a:pPr>
            <a:endParaRPr lang="fr-FR" dirty="0"/>
          </a:p>
          <a:p>
            <a:pPr marL="0" indent="0">
              <a:buNone/>
            </a:pPr>
            <a:r>
              <a:rPr lang="fr-FR" dirty="0">
                <a:sym typeface="Wingdings" panose="05000000000000000000" pitchFamily="2" charset="2"/>
              </a:rPr>
              <a:t> K-MEANS et WARD sont similaires</a:t>
            </a:r>
          </a:p>
          <a:p>
            <a:pPr marL="0" indent="0">
              <a:buNone/>
            </a:pPr>
            <a:r>
              <a:rPr lang="fr-FR" dirty="0">
                <a:sym typeface="Wingdings" panose="05000000000000000000" pitchFamily="2" charset="2"/>
              </a:rPr>
              <a:t> Seul K-MEANS permet le clustering sur tout le </a:t>
            </a:r>
            <a:r>
              <a:rPr lang="fr-FR" dirty="0" err="1">
                <a:sym typeface="Wingdings" panose="05000000000000000000" pitchFamily="2" charset="2"/>
              </a:rPr>
              <a:t>dataset</a:t>
            </a:r>
            <a:r>
              <a:rPr lang="fr-FR" dirty="0">
                <a:sym typeface="Wingdings" panose="05000000000000000000" pitchFamily="2" charset="2"/>
              </a:rPr>
              <a:t>. </a:t>
            </a:r>
          </a:p>
          <a:p>
            <a:pPr marL="0" indent="0" algn="ctr">
              <a:buNone/>
            </a:pPr>
            <a:r>
              <a:rPr lang="fr-FR" b="1" u="sng" dirty="0">
                <a:sym typeface="Wingdings" panose="05000000000000000000" pitchFamily="2" charset="2"/>
              </a:rPr>
              <a:t>Choix du modèle : K-MEANS</a:t>
            </a:r>
          </a:p>
          <a:p>
            <a:pPr marL="0" indent="0">
              <a:buNone/>
            </a:pPr>
            <a:endParaRPr lang="fr-FR" dirty="0"/>
          </a:p>
          <a:p>
            <a:endParaRPr lang="fr-FR" dirty="0"/>
          </a:p>
        </p:txBody>
      </p:sp>
      <p:graphicFrame>
        <p:nvGraphicFramePr>
          <p:cNvPr id="7" name="Espace réservé du contenu 6">
            <a:extLst>
              <a:ext uri="{FF2B5EF4-FFF2-40B4-BE49-F238E27FC236}">
                <a16:creationId xmlns:a16="http://schemas.microsoft.com/office/drawing/2014/main" id="{8EAFAA5F-2750-7E59-8A51-41A75BFC3B2A}"/>
              </a:ext>
            </a:extLst>
          </p:cNvPr>
          <p:cNvGraphicFramePr>
            <a:graphicFrameLocks noGrp="1"/>
          </p:cNvGraphicFramePr>
          <p:nvPr>
            <p:ph sz="half" idx="2"/>
            <p:extLst>
              <p:ext uri="{D42A27DB-BD31-4B8C-83A1-F6EECF244321}">
                <p14:modId xmlns:p14="http://schemas.microsoft.com/office/powerpoint/2010/main" val="3773935547"/>
              </p:ext>
            </p:extLst>
          </p:nvPr>
        </p:nvGraphicFramePr>
        <p:xfrm>
          <a:off x="6138674" y="3296694"/>
          <a:ext cx="5608320" cy="1752600"/>
        </p:xfrm>
        <a:graphic>
          <a:graphicData uri="http://schemas.openxmlformats.org/drawingml/2006/table">
            <a:tbl>
              <a:tblPr firstRow="1" bandRow="1">
                <a:tableStyleId>{5C22544A-7EE6-4342-B048-85BDC9FD1C3A}</a:tableStyleId>
              </a:tblPr>
              <a:tblGrid>
                <a:gridCol w="1869440">
                  <a:extLst>
                    <a:ext uri="{9D8B030D-6E8A-4147-A177-3AD203B41FA5}">
                      <a16:colId xmlns:a16="http://schemas.microsoft.com/office/drawing/2014/main" val="1023770659"/>
                    </a:ext>
                  </a:extLst>
                </a:gridCol>
                <a:gridCol w="1448525">
                  <a:extLst>
                    <a:ext uri="{9D8B030D-6E8A-4147-A177-3AD203B41FA5}">
                      <a16:colId xmlns:a16="http://schemas.microsoft.com/office/drawing/2014/main" val="444456848"/>
                    </a:ext>
                  </a:extLst>
                </a:gridCol>
                <a:gridCol w="2290355">
                  <a:extLst>
                    <a:ext uri="{9D8B030D-6E8A-4147-A177-3AD203B41FA5}">
                      <a16:colId xmlns:a16="http://schemas.microsoft.com/office/drawing/2014/main" val="144726019"/>
                    </a:ext>
                  </a:extLst>
                </a:gridCol>
              </a:tblGrid>
              <a:tr h="370840">
                <a:tc>
                  <a:txBody>
                    <a:bodyPr/>
                    <a:lstStyle/>
                    <a:p>
                      <a:pPr algn="ctr"/>
                      <a:r>
                        <a:rPr lang="fr-FR" dirty="0"/>
                        <a:t>Modèle</a:t>
                      </a:r>
                    </a:p>
                  </a:txBody>
                  <a:tcPr anchor="ctr"/>
                </a:tc>
                <a:tc>
                  <a:txBody>
                    <a:bodyPr/>
                    <a:lstStyle/>
                    <a:p>
                      <a:pPr algn="ctr"/>
                      <a:r>
                        <a:rPr lang="fr-FR" dirty="0"/>
                        <a:t>Silhouette Score</a:t>
                      </a:r>
                    </a:p>
                  </a:txBody>
                  <a:tcPr anchor="ctr"/>
                </a:tc>
                <a:tc>
                  <a:txBody>
                    <a:bodyPr/>
                    <a:lstStyle/>
                    <a:p>
                      <a:pPr algn="ctr"/>
                      <a:r>
                        <a:rPr lang="fr-FR" dirty="0"/>
                        <a:t>Index </a:t>
                      </a:r>
                      <a:br>
                        <a:rPr lang="fr-FR" dirty="0"/>
                      </a:br>
                      <a:r>
                        <a:rPr lang="fr-FR" dirty="0"/>
                        <a:t>Davies-</a:t>
                      </a:r>
                      <a:r>
                        <a:rPr lang="fr-FR" dirty="0" err="1"/>
                        <a:t>Bouldin</a:t>
                      </a:r>
                      <a:endParaRPr lang="fr-FR" dirty="0"/>
                    </a:p>
                  </a:txBody>
                  <a:tcPr anchor="ctr"/>
                </a:tc>
                <a:extLst>
                  <a:ext uri="{0D108BD9-81ED-4DB2-BD59-A6C34878D82A}">
                    <a16:rowId xmlns:a16="http://schemas.microsoft.com/office/drawing/2014/main" val="1631833889"/>
                  </a:ext>
                </a:extLst>
              </a:tr>
              <a:tr h="370840">
                <a:tc>
                  <a:txBody>
                    <a:bodyPr/>
                    <a:lstStyle/>
                    <a:p>
                      <a:r>
                        <a:rPr lang="fr-FR" dirty="0"/>
                        <a:t>K-MEANS</a:t>
                      </a:r>
                    </a:p>
                  </a:txBody>
                  <a:tcPr/>
                </a:tc>
                <a:tc>
                  <a:txBody>
                    <a:bodyPr/>
                    <a:lstStyle/>
                    <a:p>
                      <a:r>
                        <a:rPr lang="fr-FR" dirty="0"/>
                        <a:t>0.76</a:t>
                      </a:r>
                    </a:p>
                  </a:txBody>
                  <a:tcPr>
                    <a:solidFill>
                      <a:schemeClr val="accent6"/>
                    </a:solidFill>
                  </a:tcPr>
                </a:tc>
                <a:tc>
                  <a:txBody>
                    <a:bodyPr/>
                    <a:lstStyle/>
                    <a:p>
                      <a:r>
                        <a:rPr lang="fr-FR" dirty="0"/>
                        <a:t>0.51</a:t>
                      </a:r>
                    </a:p>
                  </a:txBody>
                  <a:tcPr>
                    <a:solidFill>
                      <a:schemeClr val="accent6"/>
                    </a:solidFill>
                  </a:tcPr>
                </a:tc>
                <a:extLst>
                  <a:ext uri="{0D108BD9-81ED-4DB2-BD59-A6C34878D82A}">
                    <a16:rowId xmlns:a16="http://schemas.microsoft.com/office/drawing/2014/main" val="4041912569"/>
                  </a:ext>
                </a:extLst>
              </a:tr>
              <a:tr h="370840">
                <a:tc>
                  <a:txBody>
                    <a:bodyPr/>
                    <a:lstStyle/>
                    <a:p>
                      <a:r>
                        <a:rPr lang="fr-FR" dirty="0"/>
                        <a:t>DBSCAN</a:t>
                      </a:r>
                    </a:p>
                  </a:txBody>
                  <a:tcPr/>
                </a:tc>
                <a:tc>
                  <a:txBody>
                    <a:bodyPr/>
                    <a:lstStyle/>
                    <a:p>
                      <a:r>
                        <a:rPr lang="fr-FR" dirty="0"/>
                        <a:t>0.34</a:t>
                      </a:r>
                    </a:p>
                  </a:txBody>
                  <a:tcPr>
                    <a:solidFill>
                      <a:schemeClr val="accent6">
                        <a:lumMod val="20000"/>
                        <a:lumOff val="80000"/>
                      </a:schemeClr>
                    </a:solidFill>
                  </a:tcPr>
                </a:tc>
                <a:tc>
                  <a:txBody>
                    <a:bodyPr/>
                    <a:lstStyle/>
                    <a:p>
                      <a:r>
                        <a:rPr lang="fr-FR" dirty="0"/>
                        <a:t>0.91</a:t>
                      </a:r>
                    </a:p>
                  </a:txBody>
                  <a:tcPr>
                    <a:solidFill>
                      <a:schemeClr val="accent6">
                        <a:lumMod val="20000"/>
                        <a:lumOff val="80000"/>
                      </a:schemeClr>
                    </a:solidFill>
                  </a:tcPr>
                </a:tc>
                <a:extLst>
                  <a:ext uri="{0D108BD9-81ED-4DB2-BD59-A6C34878D82A}">
                    <a16:rowId xmlns:a16="http://schemas.microsoft.com/office/drawing/2014/main" val="2387683726"/>
                  </a:ext>
                </a:extLst>
              </a:tr>
              <a:tr h="370840">
                <a:tc>
                  <a:txBody>
                    <a:bodyPr/>
                    <a:lstStyle/>
                    <a:p>
                      <a:r>
                        <a:rPr lang="fr-FR" dirty="0"/>
                        <a:t>WARD</a:t>
                      </a:r>
                    </a:p>
                  </a:txBody>
                  <a:tcPr/>
                </a:tc>
                <a:tc>
                  <a:txBody>
                    <a:bodyPr/>
                    <a:lstStyle/>
                    <a:p>
                      <a:r>
                        <a:rPr lang="fr-FR" dirty="0"/>
                        <a:t>0.72</a:t>
                      </a:r>
                    </a:p>
                  </a:txBody>
                  <a:tcPr>
                    <a:solidFill>
                      <a:schemeClr val="accent6">
                        <a:lumMod val="60000"/>
                        <a:lumOff val="40000"/>
                      </a:schemeClr>
                    </a:solidFill>
                  </a:tcPr>
                </a:tc>
                <a:tc>
                  <a:txBody>
                    <a:bodyPr/>
                    <a:lstStyle/>
                    <a:p>
                      <a:r>
                        <a:rPr lang="fr-FR" dirty="0"/>
                        <a:t>0.57</a:t>
                      </a:r>
                    </a:p>
                  </a:txBody>
                  <a:tcPr>
                    <a:solidFill>
                      <a:schemeClr val="accent6">
                        <a:lumMod val="60000"/>
                        <a:lumOff val="40000"/>
                      </a:schemeClr>
                    </a:solidFill>
                  </a:tcPr>
                </a:tc>
                <a:extLst>
                  <a:ext uri="{0D108BD9-81ED-4DB2-BD59-A6C34878D82A}">
                    <a16:rowId xmlns:a16="http://schemas.microsoft.com/office/drawing/2014/main" val="3905872524"/>
                  </a:ext>
                </a:extLst>
              </a:tr>
            </a:tbl>
          </a:graphicData>
        </a:graphic>
      </p:graphicFrame>
      <p:graphicFrame>
        <p:nvGraphicFramePr>
          <p:cNvPr id="3" name="Diagramme 2">
            <a:extLst>
              <a:ext uri="{FF2B5EF4-FFF2-40B4-BE49-F238E27FC236}">
                <a16:creationId xmlns:a16="http://schemas.microsoft.com/office/drawing/2014/main" id="{4A7D6FC0-C073-702C-CA60-AC0F5C09FDF2}"/>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que 3" descr="Étoile avec un remplissage uni">
            <a:extLst>
              <a:ext uri="{FF2B5EF4-FFF2-40B4-BE49-F238E27FC236}">
                <a16:creationId xmlns:a16="http://schemas.microsoft.com/office/drawing/2014/main" id="{B5BCA6E2-75D0-3F11-2B75-927F3B71CD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4804" y="3950333"/>
            <a:ext cx="296471" cy="296471"/>
          </a:xfrm>
          <a:prstGeom prst="rect">
            <a:avLst/>
          </a:prstGeom>
        </p:spPr>
      </p:pic>
    </p:spTree>
    <p:extLst>
      <p:ext uri="{BB962C8B-B14F-4D97-AF65-F5344CB8AC3E}">
        <p14:creationId xmlns:p14="http://schemas.microsoft.com/office/powerpoint/2010/main" val="169786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 Choix du modèle</a:t>
            </a:r>
            <a:br>
              <a:rPr lang="fr-FR" dirty="0"/>
            </a:br>
            <a:r>
              <a:rPr lang="fr-FR" dirty="0"/>
              <a:t>Interprétation des clusters</a:t>
            </a:r>
            <a:endParaRPr lang="fr-FR" b="0" i="0" dirty="0">
              <a:effectLst/>
            </a:endParaRPr>
          </a:p>
        </p:txBody>
      </p:sp>
      <p:pic>
        <p:nvPicPr>
          <p:cNvPr id="5" name="Graphique 4" descr="Avertissement avec un remplissage uni">
            <a:extLst>
              <a:ext uri="{FF2B5EF4-FFF2-40B4-BE49-F238E27FC236}">
                <a16:creationId xmlns:a16="http://schemas.microsoft.com/office/drawing/2014/main" id="{65909579-56AF-6E7C-75A4-0E4F4CEBDE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0973" y="4918165"/>
            <a:ext cx="526868" cy="526868"/>
          </a:xfrm>
          <a:prstGeom prst="rect">
            <a:avLst/>
          </a:prstGeom>
        </p:spPr>
      </p:pic>
      <p:pic>
        <p:nvPicPr>
          <p:cNvPr id="8194" name="Picture 2">
            <a:extLst>
              <a:ext uri="{FF2B5EF4-FFF2-40B4-BE49-F238E27FC236}">
                <a16:creationId xmlns:a16="http://schemas.microsoft.com/office/drawing/2014/main" id="{55C1D959-190B-0AE6-443E-36E1AD0AC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4971" y="2595149"/>
            <a:ext cx="6686068" cy="3142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Espace réservé du contenu 8">
            <a:extLst>
              <a:ext uri="{FF2B5EF4-FFF2-40B4-BE49-F238E27FC236}">
                <a16:creationId xmlns:a16="http://schemas.microsoft.com/office/drawing/2014/main" id="{A5182228-883D-7071-07C6-FFA202330F7B}"/>
              </a:ext>
            </a:extLst>
          </p:cNvPr>
          <p:cNvGraphicFramePr>
            <a:graphicFrameLocks noGrp="1"/>
          </p:cNvGraphicFramePr>
          <p:nvPr>
            <p:ph sz="half" idx="1"/>
            <p:extLst>
              <p:ext uri="{D42A27DB-BD31-4B8C-83A1-F6EECF244321}">
                <p14:modId xmlns:p14="http://schemas.microsoft.com/office/powerpoint/2010/main" val="141262082"/>
              </p:ext>
            </p:extLst>
          </p:nvPr>
        </p:nvGraphicFramePr>
        <p:xfrm>
          <a:off x="60961" y="2347909"/>
          <a:ext cx="5382770" cy="3429000"/>
        </p:xfrm>
        <a:graphic>
          <a:graphicData uri="http://schemas.openxmlformats.org/drawingml/2006/table">
            <a:tbl>
              <a:tblPr firstRow="1" bandRow="1">
                <a:tableStyleId>{5C22544A-7EE6-4342-B048-85BDC9FD1C3A}</a:tableStyleId>
              </a:tblPr>
              <a:tblGrid>
                <a:gridCol w="1053464">
                  <a:extLst>
                    <a:ext uri="{9D8B030D-6E8A-4147-A177-3AD203B41FA5}">
                      <a16:colId xmlns:a16="http://schemas.microsoft.com/office/drawing/2014/main" val="3404028155"/>
                    </a:ext>
                  </a:extLst>
                </a:gridCol>
                <a:gridCol w="1099644">
                  <a:extLst>
                    <a:ext uri="{9D8B030D-6E8A-4147-A177-3AD203B41FA5}">
                      <a16:colId xmlns:a16="http://schemas.microsoft.com/office/drawing/2014/main" val="3783289716"/>
                    </a:ext>
                  </a:extLst>
                </a:gridCol>
                <a:gridCol w="1076554">
                  <a:extLst>
                    <a:ext uri="{9D8B030D-6E8A-4147-A177-3AD203B41FA5}">
                      <a16:colId xmlns:a16="http://schemas.microsoft.com/office/drawing/2014/main" val="2456288848"/>
                    </a:ext>
                  </a:extLst>
                </a:gridCol>
                <a:gridCol w="1076554">
                  <a:extLst>
                    <a:ext uri="{9D8B030D-6E8A-4147-A177-3AD203B41FA5}">
                      <a16:colId xmlns:a16="http://schemas.microsoft.com/office/drawing/2014/main" val="759335924"/>
                    </a:ext>
                  </a:extLst>
                </a:gridCol>
                <a:gridCol w="1076554">
                  <a:extLst>
                    <a:ext uri="{9D8B030D-6E8A-4147-A177-3AD203B41FA5}">
                      <a16:colId xmlns:a16="http://schemas.microsoft.com/office/drawing/2014/main" val="475797631"/>
                    </a:ext>
                  </a:extLst>
                </a:gridCol>
              </a:tblGrid>
              <a:tr h="370840">
                <a:tc>
                  <a:txBody>
                    <a:bodyPr/>
                    <a:lstStyle/>
                    <a:p>
                      <a:pPr algn="ctr"/>
                      <a:r>
                        <a:rPr lang="fr-FR" sz="1600" dirty="0" err="1"/>
                        <a:t>Feature</a:t>
                      </a:r>
                      <a:endParaRPr lang="fr-FR" sz="1600" dirty="0"/>
                    </a:p>
                  </a:txBody>
                  <a:tcPr anchor="ctr"/>
                </a:tc>
                <a:tc>
                  <a:txBody>
                    <a:bodyPr/>
                    <a:lstStyle/>
                    <a:p>
                      <a:pPr algn="ctr"/>
                      <a:r>
                        <a:rPr lang="fr-FR" sz="1400" dirty="0"/>
                        <a:t>Cluster 0</a:t>
                      </a:r>
                    </a:p>
                  </a:txBody>
                  <a:tcPr anchor="ctr">
                    <a:solidFill>
                      <a:srgbClr val="646FFA"/>
                    </a:solidFill>
                  </a:tcPr>
                </a:tc>
                <a:tc>
                  <a:txBody>
                    <a:bodyPr/>
                    <a:lstStyle/>
                    <a:p>
                      <a:pPr algn="ctr"/>
                      <a:r>
                        <a:rPr lang="fr-FR" sz="1400" dirty="0"/>
                        <a:t>Cluster 1</a:t>
                      </a:r>
                    </a:p>
                  </a:txBody>
                  <a:tcPr anchor="ctr">
                    <a:solidFill>
                      <a:srgbClr val="EF6650"/>
                    </a:solidFill>
                  </a:tcPr>
                </a:tc>
                <a:tc>
                  <a:txBody>
                    <a:bodyPr/>
                    <a:lstStyle/>
                    <a:p>
                      <a:pPr algn="ctr"/>
                      <a:r>
                        <a:rPr lang="fr-FR" sz="1400" dirty="0"/>
                        <a:t>Cluster 2</a:t>
                      </a:r>
                    </a:p>
                  </a:txBody>
                  <a:tcPr anchor="ctr">
                    <a:solidFill>
                      <a:srgbClr val="0CCE9B"/>
                    </a:solidFill>
                  </a:tcPr>
                </a:tc>
                <a:tc>
                  <a:txBody>
                    <a:bodyPr/>
                    <a:lstStyle/>
                    <a:p>
                      <a:pPr algn="ctr"/>
                      <a:r>
                        <a:rPr lang="fr-FR" sz="1400" dirty="0"/>
                        <a:t>Cluster 3</a:t>
                      </a:r>
                    </a:p>
                  </a:txBody>
                  <a:tcPr anchor="ctr">
                    <a:solidFill>
                      <a:srgbClr val="AB64FA"/>
                    </a:solidFill>
                  </a:tcPr>
                </a:tc>
                <a:extLst>
                  <a:ext uri="{0D108BD9-81ED-4DB2-BD59-A6C34878D82A}">
                    <a16:rowId xmlns:a16="http://schemas.microsoft.com/office/drawing/2014/main" val="3133835982"/>
                  </a:ext>
                </a:extLst>
              </a:tr>
              <a:tr h="370840">
                <a:tc>
                  <a:txBody>
                    <a:bodyPr/>
                    <a:lstStyle/>
                    <a:p>
                      <a:pPr algn="ctr"/>
                      <a:r>
                        <a:rPr lang="fr-FR" sz="1600" dirty="0" err="1"/>
                        <a:t>Recency</a:t>
                      </a:r>
                      <a:endParaRPr lang="fr-FR" sz="1600" dirty="0"/>
                    </a:p>
                  </a:txBody>
                  <a:tcPr anchor="ctr"/>
                </a:tc>
                <a:tc>
                  <a:txBody>
                    <a:bodyPr/>
                    <a:lstStyle/>
                    <a:p>
                      <a:pPr algn="ctr"/>
                      <a:r>
                        <a:rPr lang="fr-FR" sz="1600" dirty="0"/>
                        <a:t>234</a:t>
                      </a:r>
                    </a:p>
                  </a:txBody>
                  <a:tcPr anchor="ctr"/>
                </a:tc>
                <a:tc>
                  <a:txBody>
                    <a:bodyPr/>
                    <a:lstStyle/>
                    <a:p>
                      <a:pPr algn="ctr"/>
                      <a:r>
                        <a:rPr lang="fr-FR" sz="1600" dirty="0"/>
                        <a:t>243</a:t>
                      </a:r>
                    </a:p>
                  </a:txBody>
                  <a:tcPr anchor="ctr"/>
                </a:tc>
                <a:tc>
                  <a:txBody>
                    <a:bodyPr/>
                    <a:lstStyle/>
                    <a:p>
                      <a:pPr algn="ctr"/>
                      <a:r>
                        <a:rPr lang="fr-FR" sz="1600" dirty="0"/>
                        <a:t>237</a:t>
                      </a:r>
                    </a:p>
                  </a:txBody>
                  <a:tcPr anchor="ctr"/>
                </a:tc>
                <a:tc>
                  <a:txBody>
                    <a:bodyPr/>
                    <a:lstStyle/>
                    <a:p>
                      <a:pPr algn="ctr"/>
                      <a:r>
                        <a:rPr lang="fr-FR" sz="1600" dirty="0"/>
                        <a:t>272</a:t>
                      </a:r>
                    </a:p>
                  </a:txBody>
                  <a:tcPr anchor="ctr"/>
                </a:tc>
                <a:extLst>
                  <a:ext uri="{0D108BD9-81ED-4DB2-BD59-A6C34878D82A}">
                    <a16:rowId xmlns:a16="http://schemas.microsoft.com/office/drawing/2014/main" val="3594273900"/>
                  </a:ext>
                </a:extLst>
              </a:tr>
              <a:tr h="370840">
                <a:tc>
                  <a:txBody>
                    <a:bodyPr/>
                    <a:lstStyle/>
                    <a:p>
                      <a:pPr algn="ctr"/>
                      <a:r>
                        <a:rPr lang="fr-FR" sz="1600" dirty="0"/>
                        <a:t>Frequency</a:t>
                      </a:r>
                    </a:p>
                  </a:txBody>
                  <a:tcPr anchor="ctr"/>
                </a:tc>
                <a:tc>
                  <a:txBody>
                    <a:bodyPr/>
                    <a:lstStyle/>
                    <a:p>
                      <a:pPr algn="ctr"/>
                      <a:r>
                        <a:rPr lang="fr-FR" sz="1600" dirty="0"/>
                        <a:t>1.03</a:t>
                      </a:r>
                    </a:p>
                  </a:txBody>
                  <a:tcPr anchor="ctr"/>
                </a:tc>
                <a:tc>
                  <a:txBody>
                    <a:bodyPr/>
                    <a:lstStyle/>
                    <a:p>
                      <a:pPr algn="ctr"/>
                      <a:r>
                        <a:rPr lang="fr-FR" sz="1600" dirty="0"/>
                        <a:t>1.02</a:t>
                      </a:r>
                    </a:p>
                  </a:txBody>
                  <a:tcPr anchor="ctr"/>
                </a:tc>
                <a:tc>
                  <a:txBody>
                    <a:bodyPr/>
                    <a:lstStyle/>
                    <a:p>
                      <a:pPr algn="ctr"/>
                      <a:r>
                        <a:rPr lang="fr-FR" sz="1600" dirty="0"/>
                        <a:t>1.02</a:t>
                      </a:r>
                    </a:p>
                  </a:txBody>
                  <a:tcPr anchor="ctr"/>
                </a:tc>
                <a:tc>
                  <a:txBody>
                    <a:bodyPr/>
                    <a:lstStyle/>
                    <a:p>
                      <a:pPr algn="ctr"/>
                      <a:r>
                        <a:rPr lang="fr-FR" sz="1600" dirty="0"/>
                        <a:t>1.02</a:t>
                      </a:r>
                    </a:p>
                  </a:txBody>
                  <a:tcPr anchor="ctr"/>
                </a:tc>
                <a:extLst>
                  <a:ext uri="{0D108BD9-81ED-4DB2-BD59-A6C34878D82A}">
                    <a16:rowId xmlns:a16="http://schemas.microsoft.com/office/drawing/2014/main" val="4168737425"/>
                  </a:ext>
                </a:extLst>
              </a:tr>
              <a:tr h="370840">
                <a:tc>
                  <a:txBody>
                    <a:bodyPr/>
                    <a:lstStyle/>
                    <a:p>
                      <a:pPr algn="ctr"/>
                      <a:r>
                        <a:rPr lang="fr-FR" sz="1600" dirty="0"/>
                        <a:t>Total </a:t>
                      </a:r>
                      <a:r>
                        <a:rPr lang="fr-FR" sz="1600" dirty="0" err="1"/>
                        <a:t>Payment</a:t>
                      </a:r>
                      <a:endParaRPr lang="fr-FR" sz="1600" dirty="0"/>
                    </a:p>
                  </a:txBody>
                  <a:tcPr anchor="ctr"/>
                </a:tc>
                <a:tc>
                  <a:txBody>
                    <a:bodyPr/>
                    <a:lstStyle/>
                    <a:p>
                      <a:pPr algn="ctr"/>
                      <a:r>
                        <a:rPr lang="fr-FR" sz="1600" dirty="0"/>
                        <a:t>146</a:t>
                      </a:r>
                    </a:p>
                  </a:txBody>
                  <a:tcPr anchor="ctr"/>
                </a:tc>
                <a:tc>
                  <a:txBody>
                    <a:bodyPr/>
                    <a:lstStyle/>
                    <a:p>
                      <a:pPr algn="ctr"/>
                      <a:r>
                        <a:rPr lang="fr-FR" sz="1600" dirty="0"/>
                        <a:t>395</a:t>
                      </a:r>
                    </a:p>
                  </a:txBody>
                  <a:tcPr anchor="ctr"/>
                </a:tc>
                <a:tc>
                  <a:txBody>
                    <a:bodyPr/>
                    <a:lstStyle/>
                    <a:p>
                      <a:pPr algn="ctr"/>
                      <a:r>
                        <a:rPr lang="fr-FR" sz="1600" dirty="0"/>
                        <a:t>258</a:t>
                      </a:r>
                    </a:p>
                  </a:txBody>
                  <a:tcPr anchor="ctr"/>
                </a:tc>
                <a:tc>
                  <a:txBody>
                    <a:bodyPr/>
                    <a:lstStyle/>
                    <a:p>
                      <a:pPr algn="ctr"/>
                      <a:r>
                        <a:rPr lang="fr-FR" sz="1600" dirty="0"/>
                        <a:t>724</a:t>
                      </a:r>
                    </a:p>
                  </a:txBody>
                  <a:tcPr anchor="ctr"/>
                </a:tc>
                <a:extLst>
                  <a:ext uri="{0D108BD9-81ED-4DB2-BD59-A6C34878D82A}">
                    <a16:rowId xmlns:a16="http://schemas.microsoft.com/office/drawing/2014/main" val="2152464123"/>
                  </a:ext>
                </a:extLst>
              </a:tr>
              <a:tr h="370840">
                <a:tc>
                  <a:txBody>
                    <a:bodyPr/>
                    <a:lstStyle/>
                    <a:p>
                      <a:pPr algn="ctr"/>
                      <a:r>
                        <a:rPr lang="fr-FR" sz="1600" dirty="0" err="1"/>
                        <a:t>Review</a:t>
                      </a:r>
                      <a:r>
                        <a:rPr lang="fr-FR" sz="1600" dirty="0"/>
                        <a:t> Score</a:t>
                      </a:r>
                    </a:p>
                  </a:txBody>
                  <a:tcPr anchor="ctr"/>
                </a:tc>
                <a:tc>
                  <a:txBody>
                    <a:bodyPr/>
                    <a:lstStyle/>
                    <a:p>
                      <a:pPr algn="ctr"/>
                      <a:r>
                        <a:rPr lang="fr-FR" sz="1600" dirty="0"/>
                        <a:t>4.23/5</a:t>
                      </a:r>
                    </a:p>
                  </a:txBody>
                  <a:tcPr anchor="ctr"/>
                </a:tc>
                <a:tc>
                  <a:txBody>
                    <a:bodyPr/>
                    <a:lstStyle/>
                    <a:p>
                      <a:pPr algn="ctr"/>
                      <a:r>
                        <a:rPr lang="fr-FR" sz="1600" dirty="0"/>
                        <a:t>4.06/5</a:t>
                      </a:r>
                    </a:p>
                  </a:txBody>
                  <a:tcPr anchor="ctr"/>
                </a:tc>
                <a:tc>
                  <a:txBody>
                    <a:bodyPr/>
                    <a:lstStyle/>
                    <a:p>
                      <a:pPr algn="ctr"/>
                      <a:r>
                        <a:rPr lang="fr-FR" sz="1600" dirty="0"/>
                        <a:t>4.19/5</a:t>
                      </a:r>
                    </a:p>
                  </a:txBody>
                  <a:tcPr anchor="ctr"/>
                </a:tc>
                <a:tc>
                  <a:txBody>
                    <a:bodyPr/>
                    <a:lstStyle/>
                    <a:p>
                      <a:pPr algn="ctr"/>
                      <a:r>
                        <a:rPr lang="fr-FR" sz="1600" dirty="0"/>
                        <a:t>4.00/5</a:t>
                      </a:r>
                    </a:p>
                  </a:txBody>
                  <a:tcPr anchor="ctr"/>
                </a:tc>
                <a:extLst>
                  <a:ext uri="{0D108BD9-81ED-4DB2-BD59-A6C34878D82A}">
                    <a16:rowId xmlns:a16="http://schemas.microsoft.com/office/drawing/2014/main" val="2825032882"/>
                  </a:ext>
                </a:extLst>
              </a:tr>
              <a:tr h="370840">
                <a:tc>
                  <a:txBody>
                    <a:bodyPr/>
                    <a:lstStyle/>
                    <a:p>
                      <a:pPr algn="ctr"/>
                      <a:r>
                        <a:rPr lang="fr-FR" sz="1600" dirty="0"/>
                        <a:t>Delivery Delay</a:t>
                      </a:r>
                    </a:p>
                  </a:txBody>
                  <a:tcPr anchor="ctr"/>
                </a:tc>
                <a:tc>
                  <a:txBody>
                    <a:bodyPr/>
                    <a:lstStyle/>
                    <a:p>
                      <a:pPr algn="ctr"/>
                      <a:r>
                        <a:rPr lang="fr-FR" sz="1600" dirty="0"/>
                        <a:t>-11.77</a:t>
                      </a:r>
                    </a:p>
                  </a:txBody>
                  <a:tcPr anchor="ctr"/>
                </a:tc>
                <a:tc>
                  <a:txBody>
                    <a:bodyPr/>
                    <a:lstStyle/>
                    <a:p>
                      <a:pPr algn="ctr"/>
                      <a:r>
                        <a:rPr lang="fr-FR" sz="1600" dirty="0"/>
                        <a:t>-11.43</a:t>
                      </a:r>
                    </a:p>
                  </a:txBody>
                  <a:tcPr anchor="ctr"/>
                </a:tc>
                <a:tc>
                  <a:txBody>
                    <a:bodyPr/>
                    <a:lstStyle/>
                    <a:p>
                      <a:pPr algn="ctr"/>
                      <a:r>
                        <a:rPr lang="fr-FR" sz="1600" dirty="0"/>
                        <a:t>-11.89</a:t>
                      </a:r>
                    </a:p>
                  </a:txBody>
                  <a:tcPr anchor="ctr"/>
                </a:tc>
                <a:tc>
                  <a:txBody>
                    <a:bodyPr/>
                    <a:lstStyle/>
                    <a:p>
                      <a:pPr algn="ctr"/>
                      <a:r>
                        <a:rPr lang="fr-FR" sz="1600" dirty="0"/>
                        <a:t>-10.56</a:t>
                      </a:r>
                    </a:p>
                  </a:txBody>
                  <a:tcPr anchor="ctr"/>
                </a:tc>
                <a:extLst>
                  <a:ext uri="{0D108BD9-81ED-4DB2-BD59-A6C34878D82A}">
                    <a16:rowId xmlns:a16="http://schemas.microsoft.com/office/drawing/2014/main" val="528386690"/>
                  </a:ext>
                </a:extLst>
              </a:tr>
              <a:tr h="370840">
                <a:tc>
                  <a:txBody>
                    <a:bodyPr/>
                    <a:lstStyle/>
                    <a:p>
                      <a:pPr algn="ctr"/>
                      <a:r>
                        <a:rPr lang="fr-FR" sz="1600" b="1" dirty="0">
                          <a:solidFill>
                            <a:schemeClr val="bg1"/>
                          </a:solidFill>
                        </a:rPr>
                        <a:t>NOM</a:t>
                      </a:r>
                    </a:p>
                  </a:txBody>
                  <a:tcPr anchor="ctr">
                    <a:solidFill>
                      <a:srgbClr val="45AFAD"/>
                    </a:solidFill>
                  </a:tcPr>
                </a:tc>
                <a:tc>
                  <a:txBody>
                    <a:bodyPr/>
                    <a:lstStyle/>
                    <a:p>
                      <a:pPr marL="0" algn="ctr" defTabSz="914400" rtl="0" eaLnBrk="1" latinLnBrk="0" hangingPunct="1"/>
                      <a:r>
                        <a:rPr lang="fr-FR" sz="1400" b="1" kern="1200" dirty="0">
                          <a:solidFill>
                            <a:schemeClr val="lt1"/>
                          </a:solidFill>
                          <a:latin typeface="+mn-lt"/>
                          <a:ea typeface="+mn-ea"/>
                          <a:cs typeface="+mn-cs"/>
                        </a:rPr>
                        <a:t>Régulier</a:t>
                      </a:r>
                    </a:p>
                  </a:txBody>
                  <a:tcPr anchor="ctr">
                    <a:solidFill>
                      <a:srgbClr val="646FFA"/>
                    </a:solidFill>
                  </a:tcPr>
                </a:tc>
                <a:tc>
                  <a:txBody>
                    <a:bodyPr/>
                    <a:lstStyle/>
                    <a:p>
                      <a:pPr marL="0" algn="ctr" defTabSz="914400" rtl="0" eaLnBrk="1" latinLnBrk="0" hangingPunct="1"/>
                      <a:r>
                        <a:rPr lang="fr-FR" sz="1400" b="1" kern="1200" dirty="0">
                          <a:solidFill>
                            <a:schemeClr val="lt1"/>
                          </a:solidFill>
                          <a:latin typeface="+mn-lt"/>
                          <a:ea typeface="+mn-ea"/>
                          <a:cs typeface="+mn-cs"/>
                        </a:rPr>
                        <a:t>Engagé</a:t>
                      </a:r>
                    </a:p>
                  </a:txBody>
                  <a:tcPr anchor="ctr">
                    <a:solidFill>
                      <a:srgbClr val="EF6650"/>
                    </a:solidFill>
                  </a:tcPr>
                </a:tc>
                <a:tc>
                  <a:txBody>
                    <a:bodyPr/>
                    <a:lstStyle/>
                    <a:p>
                      <a:pPr marL="0" algn="ctr" defTabSz="914400" rtl="0" eaLnBrk="1" latinLnBrk="0" hangingPunct="1"/>
                      <a:r>
                        <a:rPr lang="fr-FR" sz="1400" b="1" kern="1200" dirty="0">
                          <a:solidFill>
                            <a:schemeClr val="lt1"/>
                          </a:solidFill>
                          <a:latin typeface="+mn-lt"/>
                          <a:ea typeface="+mn-ea"/>
                          <a:cs typeface="+mn-cs"/>
                        </a:rPr>
                        <a:t>Modéré</a:t>
                      </a:r>
                    </a:p>
                  </a:txBody>
                  <a:tcPr anchor="ctr">
                    <a:solidFill>
                      <a:srgbClr val="0CCE9B"/>
                    </a:solidFill>
                  </a:tcPr>
                </a:tc>
                <a:tc>
                  <a:txBody>
                    <a:bodyPr/>
                    <a:lstStyle/>
                    <a:p>
                      <a:pPr marL="0" algn="ctr" defTabSz="914400" rtl="0" eaLnBrk="1" latinLnBrk="0" hangingPunct="1"/>
                      <a:r>
                        <a:rPr lang="fr-FR" sz="1400" b="1" kern="1200" dirty="0">
                          <a:solidFill>
                            <a:schemeClr val="lt1"/>
                          </a:solidFill>
                          <a:latin typeface="+mn-lt"/>
                          <a:ea typeface="+mn-ea"/>
                          <a:cs typeface="+mn-cs"/>
                        </a:rPr>
                        <a:t>VIP</a:t>
                      </a:r>
                    </a:p>
                  </a:txBody>
                  <a:tcPr anchor="ctr">
                    <a:solidFill>
                      <a:srgbClr val="AB64FA"/>
                    </a:solidFill>
                  </a:tcPr>
                </a:tc>
                <a:extLst>
                  <a:ext uri="{0D108BD9-81ED-4DB2-BD59-A6C34878D82A}">
                    <a16:rowId xmlns:a16="http://schemas.microsoft.com/office/drawing/2014/main" val="2805353198"/>
                  </a:ext>
                </a:extLst>
              </a:tr>
            </a:tbl>
          </a:graphicData>
        </a:graphic>
      </p:graphicFrame>
      <p:graphicFrame>
        <p:nvGraphicFramePr>
          <p:cNvPr id="3" name="Diagramme 2">
            <a:extLst>
              <a:ext uri="{FF2B5EF4-FFF2-40B4-BE49-F238E27FC236}">
                <a16:creationId xmlns:a16="http://schemas.microsoft.com/office/drawing/2014/main" id="{9A7F6B25-C85C-7652-BFC4-D6441781CAB1}"/>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3922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III. Contrat de Maintenance</a:t>
            </a:r>
            <a:br>
              <a:rPr lang="fr-FR" b="1" i="0" dirty="0">
                <a:effectLst/>
              </a:rPr>
            </a:br>
            <a:r>
              <a:rPr lang="fr-FR" b="1" i="0" dirty="0" err="1">
                <a:effectLst/>
              </a:rPr>
              <a:t>Adjusted</a:t>
            </a:r>
            <a:r>
              <a:rPr lang="fr-FR" b="1" i="0" dirty="0">
                <a:effectLst/>
              </a:rPr>
              <a:t> Rand Score (ARI)</a:t>
            </a:r>
            <a:endParaRPr lang="fr-FR" b="0" i="0" dirty="0">
              <a:effectLst/>
            </a:endParaRPr>
          </a:p>
        </p:txBody>
      </p:sp>
      <p:sp>
        <p:nvSpPr>
          <p:cNvPr id="6" name="Espace réservé du contenu 5">
            <a:extLst>
              <a:ext uri="{FF2B5EF4-FFF2-40B4-BE49-F238E27FC236}">
                <a16:creationId xmlns:a16="http://schemas.microsoft.com/office/drawing/2014/main" id="{7BB0F96B-5004-A37C-6D0B-B9BEBBCA6EA1}"/>
              </a:ext>
            </a:extLst>
          </p:cNvPr>
          <p:cNvSpPr>
            <a:spLocks noGrp="1"/>
          </p:cNvSpPr>
          <p:nvPr>
            <p:ph idx="1"/>
          </p:nvPr>
        </p:nvSpPr>
        <p:spPr/>
        <p:txBody>
          <a:bodyPr>
            <a:normAutofit fontScale="70000" lnSpcReduction="20000"/>
          </a:bodyPr>
          <a:lstStyle/>
          <a:p>
            <a:pPr algn="l"/>
            <a:r>
              <a:rPr lang="fr-FR" b="0" i="0" dirty="0">
                <a:effectLst/>
              </a:rPr>
              <a:t>L'Indice de Rand Ajusté (ARI) est une mesure de similarité entre deux regroupements de données. Il compare la similitude des associations entre les points dans les regroupements originaux et ceux dans les regroupements nouvellement formés.</a:t>
            </a:r>
          </a:p>
          <a:p>
            <a:pPr algn="l">
              <a:buFont typeface="Arial" panose="020B0604020202020204" pitchFamily="34" charset="0"/>
              <a:buChar char="•"/>
            </a:pPr>
            <a:r>
              <a:rPr lang="fr-FR" b="0" i="0" dirty="0">
                <a:effectLst/>
              </a:rPr>
              <a:t>Il varie entre -1 et 1 :</a:t>
            </a:r>
          </a:p>
          <a:p>
            <a:pPr marL="742950" lvl="1" indent="-285750" algn="l">
              <a:buFont typeface="Arial" panose="020B0604020202020204" pitchFamily="34" charset="0"/>
              <a:buChar char="•"/>
            </a:pPr>
            <a:r>
              <a:rPr lang="fr-FR" b="0" i="0" dirty="0">
                <a:effectLst/>
              </a:rPr>
              <a:t>Une valeur de 1 indique une parfaite concordance entre les deux regroupements, ce qui signifie qu'ils sont identiques.</a:t>
            </a:r>
          </a:p>
          <a:p>
            <a:pPr marL="742950" lvl="1" indent="-285750" algn="l">
              <a:buFont typeface="Arial" panose="020B0604020202020204" pitchFamily="34" charset="0"/>
              <a:buChar char="•"/>
            </a:pPr>
            <a:r>
              <a:rPr lang="fr-FR" b="0" i="0" dirty="0">
                <a:effectLst/>
              </a:rPr>
              <a:t>Une valeur de -1 indique une discordance totale entre les regroupements.</a:t>
            </a:r>
          </a:p>
          <a:p>
            <a:pPr marL="742950" lvl="1" indent="-285750" algn="l">
              <a:buFont typeface="Arial" panose="020B0604020202020204" pitchFamily="34" charset="0"/>
              <a:buChar char="•"/>
            </a:pPr>
            <a:r>
              <a:rPr lang="fr-FR" b="0" i="0" dirty="0">
                <a:effectLst/>
              </a:rPr>
              <a:t>Une valeur proche de 0 indique une association aléatoire entre les regroupements.</a:t>
            </a:r>
          </a:p>
          <a:p>
            <a:pPr marL="742950" lvl="1" indent="-285750" algn="l">
              <a:buFont typeface="Arial" panose="020B0604020202020204" pitchFamily="34" charset="0"/>
              <a:buChar char="•"/>
            </a:pPr>
            <a:endParaRPr lang="fr-FR" dirty="0"/>
          </a:p>
          <a:p>
            <a:pPr marL="133350" indent="0">
              <a:buNone/>
            </a:pPr>
            <a:r>
              <a:rPr lang="fr-FR" b="1" u="sng" dirty="0">
                <a:cs typeface="Catamaran"/>
                <a:sym typeface="Catamaran"/>
              </a:rPr>
              <a:t>Il sera utilisé pour comparer le clustering sur le </a:t>
            </a:r>
            <a:r>
              <a:rPr lang="fr-FR" b="1" u="sng" dirty="0" err="1">
                <a:cs typeface="Catamaran"/>
                <a:sym typeface="Catamaran"/>
              </a:rPr>
              <a:t>dataset</a:t>
            </a:r>
            <a:r>
              <a:rPr lang="fr-FR" b="1" u="sng" dirty="0">
                <a:cs typeface="Catamaran"/>
                <a:sym typeface="Catamaran"/>
              </a:rPr>
              <a:t> complet (1 -&gt; 694 jours) découpé en tranche et un clustering effectué sur une tranche (1 –&gt; X jours)</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b="0" i="0" dirty="0">
              <a:effectLst/>
            </a:endParaRPr>
          </a:p>
          <a:p>
            <a:endParaRPr lang="fr-FR" dirty="0"/>
          </a:p>
        </p:txBody>
      </p:sp>
      <p:graphicFrame>
        <p:nvGraphicFramePr>
          <p:cNvPr id="4" name="Diagramme 3">
            <a:extLst>
              <a:ext uri="{FF2B5EF4-FFF2-40B4-BE49-F238E27FC236}">
                <a16:creationId xmlns:a16="http://schemas.microsoft.com/office/drawing/2014/main" id="{3BF77D36-2424-BA5B-16F1-4F64470CA4DD}"/>
              </a:ext>
            </a:extLst>
          </p:cNvPr>
          <p:cNvGraphicFramePr/>
          <p:nvPr>
            <p:extLst>
              <p:ext uri="{D42A27DB-BD31-4B8C-83A1-F6EECF244321}">
                <p14:modId xmlns:p14="http://schemas.microsoft.com/office/powerpoint/2010/main" val="382541683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410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Encre liquide aquarelle et encre">
            <a:extLst>
              <a:ext uri="{FF2B5EF4-FFF2-40B4-BE49-F238E27FC236}">
                <a16:creationId xmlns:a16="http://schemas.microsoft.com/office/drawing/2014/main" id="{DD216CC2-0294-F27A-14A4-26833DE033CC}"/>
              </a:ext>
            </a:extLst>
          </p:cNvPr>
          <p:cNvPicPr>
            <a:picLocks noChangeAspect="1"/>
          </p:cNvPicPr>
          <p:nvPr/>
        </p:nvPicPr>
        <p:blipFill rotWithShape="1">
          <a:blip r:embed="rId2">
            <a:alphaModFix amt="40000"/>
          </a:blip>
          <a:srcRect t="2697" b="5839"/>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ZoneTexte 9">
            <a:extLst>
              <a:ext uri="{FF2B5EF4-FFF2-40B4-BE49-F238E27FC236}">
                <a16:creationId xmlns:a16="http://schemas.microsoft.com/office/drawing/2014/main" id="{7A52802F-ADF8-5559-10E6-17A0B98AA3C3}"/>
              </a:ext>
            </a:extLst>
          </p:cNvPr>
          <p:cNvGraphicFramePr/>
          <p:nvPr>
            <p:extLst>
              <p:ext uri="{D42A27DB-BD31-4B8C-83A1-F6EECF244321}">
                <p14:modId xmlns:p14="http://schemas.microsoft.com/office/powerpoint/2010/main" val="1413166014"/>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re 1">
            <a:extLst>
              <a:ext uri="{FF2B5EF4-FFF2-40B4-BE49-F238E27FC236}">
                <a16:creationId xmlns:a16="http://schemas.microsoft.com/office/drawing/2014/main" id="{6142CC6B-B7DB-7C72-5014-C7046F307C01}"/>
              </a:ext>
            </a:extLst>
          </p:cNvPr>
          <p:cNvSpPr>
            <a:spLocks noGrp="1"/>
          </p:cNvSpPr>
          <p:nvPr>
            <p:ph type="title"/>
          </p:nvPr>
        </p:nvSpPr>
        <p:spPr>
          <a:xfrm>
            <a:off x="841248" y="842908"/>
            <a:ext cx="10506456" cy="1919141"/>
          </a:xfrm>
        </p:spPr>
        <p:txBody>
          <a:bodyPr vert="horz" lIns="91440" tIns="45720" rIns="91440" bIns="45720" rtlCol="0" anchor="b">
            <a:normAutofit/>
          </a:bodyPr>
          <a:lstStyle/>
          <a:p>
            <a:r>
              <a:rPr lang="en-US" sz="6000" dirty="0">
                <a:solidFill>
                  <a:srgbClr val="FFFFFF"/>
                </a:solidFill>
              </a:rPr>
              <a:t>SOMMAIRE</a:t>
            </a:r>
          </a:p>
        </p:txBody>
      </p:sp>
    </p:spTree>
    <p:extLst>
      <p:ext uri="{BB962C8B-B14F-4D97-AF65-F5344CB8AC3E}">
        <p14:creationId xmlns:p14="http://schemas.microsoft.com/office/powerpoint/2010/main" val="111374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III. Contrat de Maintenance</a:t>
            </a:r>
            <a:br>
              <a:rPr lang="fr-FR" b="1" i="0" dirty="0">
                <a:effectLst/>
              </a:rPr>
            </a:br>
            <a:r>
              <a:rPr lang="fr-FR" b="1" i="0" dirty="0" err="1">
                <a:effectLst/>
              </a:rPr>
              <a:t>Adjusted</a:t>
            </a:r>
            <a:r>
              <a:rPr lang="fr-FR" b="1" i="0" dirty="0">
                <a:effectLst/>
              </a:rPr>
              <a:t> Rand Score (ARI)</a:t>
            </a:r>
            <a:endParaRPr lang="fr-FR" b="0" i="0" dirty="0">
              <a:effectLst/>
            </a:endParaRPr>
          </a:p>
        </p:txBody>
      </p:sp>
      <p:sp>
        <p:nvSpPr>
          <p:cNvPr id="6" name="Espace réservé du contenu 5">
            <a:extLst>
              <a:ext uri="{FF2B5EF4-FFF2-40B4-BE49-F238E27FC236}">
                <a16:creationId xmlns:a16="http://schemas.microsoft.com/office/drawing/2014/main" id="{7BB0F96B-5004-A37C-6D0B-B9BEBBCA6EA1}"/>
              </a:ext>
            </a:extLst>
          </p:cNvPr>
          <p:cNvSpPr>
            <a:spLocks noGrp="1"/>
          </p:cNvSpPr>
          <p:nvPr>
            <p:ph sz="half" idx="1"/>
          </p:nvPr>
        </p:nvSpPr>
        <p:spPr>
          <a:ln>
            <a:noFill/>
          </a:ln>
        </p:spPr>
        <p:txBody>
          <a:bodyPr/>
          <a:lstStyle/>
          <a:p>
            <a:r>
              <a:rPr lang="fr-FR" dirty="0">
                <a:highlight>
                  <a:srgbClr val="B2D8B2"/>
                </a:highlight>
              </a:rPr>
              <a:t>Aucune influence sur le clustering : &lt;234 jours de retard</a:t>
            </a:r>
          </a:p>
          <a:p>
            <a:r>
              <a:rPr lang="fr-FR" dirty="0">
                <a:highlight>
                  <a:srgbClr val="FFE3B2"/>
                </a:highlight>
              </a:rPr>
              <a:t>Influence moyenne : &lt;414 jours de retard</a:t>
            </a:r>
          </a:p>
          <a:p>
            <a:r>
              <a:rPr lang="fr-FR" dirty="0">
                <a:highlight>
                  <a:srgbClr val="FFB2B2"/>
                </a:highlight>
              </a:rPr>
              <a:t>Influence forte : &gt;414 jours de retard</a:t>
            </a:r>
          </a:p>
          <a:p>
            <a:endParaRPr lang="fr-FR" dirty="0"/>
          </a:p>
        </p:txBody>
      </p:sp>
      <p:graphicFrame>
        <p:nvGraphicFramePr>
          <p:cNvPr id="4" name="Diagramme 3">
            <a:extLst>
              <a:ext uri="{FF2B5EF4-FFF2-40B4-BE49-F238E27FC236}">
                <a16:creationId xmlns:a16="http://schemas.microsoft.com/office/drawing/2014/main" id="{3BF77D36-2424-BA5B-16F1-4F64470CA4DD}"/>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a:extLst>
              <a:ext uri="{FF2B5EF4-FFF2-40B4-BE49-F238E27FC236}">
                <a16:creationId xmlns:a16="http://schemas.microsoft.com/office/drawing/2014/main" id="{53A17A93-9D4A-A6B3-845B-B3E492A7A62C}"/>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bwMode="auto">
          <a:xfrm>
            <a:off x="6345237" y="2277205"/>
            <a:ext cx="5541265"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35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Conclusion</a:t>
            </a:r>
            <a:endParaRPr lang="fr-FR" b="0" i="0" dirty="0">
              <a:effectLst/>
            </a:endParaRPr>
          </a:p>
        </p:txBody>
      </p:sp>
      <p:sp>
        <p:nvSpPr>
          <p:cNvPr id="6" name="Espace réservé du contenu 5">
            <a:extLst>
              <a:ext uri="{FF2B5EF4-FFF2-40B4-BE49-F238E27FC236}">
                <a16:creationId xmlns:a16="http://schemas.microsoft.com/office/drawing/2014/main" id="{7BB0F96B-5004-A37C-6D0B-B9BEBBCA6EA1}"/>
              </a:ext>
            </a:extLst>
          </p:cNvPr>
          <p:cNvSpPr>
            <a:spLocks noGrp="1"/>
          </p:cNvSpPr>
          <p:nvPr>
            <p:ph sz="half" idx="1"/>
          </p:nvPr>
        </p:nvSpPr>
        <p:spPr/>
        <p:txBody>
          <a:bodyPr>
            <a:normAutofit fontScale="92500" lnSpcReduction="10000"/>
          </a:bodyPr>
          <a:lstStyle/>
          <a:p>
            <a:pPr marL="285750" indent="-285750"/>
            <a:r>
              <a:rPr lang="fr-FR" sz="2400" b="1" u="sng" dirty="0"/>
              <a:t>Choix du modèle</a:t>
            </a:r>
            <a:r>
              <a:rPr lang="fr-FR" sz="2400" u="sng" dirty="0"/>
              <a:t> </a:t>
            </a:r>
            <a:r>
              <a:rPr lang="fr-FR" sz="2400" dirty="0"/>
              <a:t>de clustering parmi : 1. </a:t>
            </a:r>
            <a:r>
              <a:rPr lang="fr-FR" sz="2400" b="1" dirty="0"/>
              <a:t>K-MEANS</a:t>
            </a:r>
            <a:r>
              <a:rPr lang="fr-FR" sz="2400" dirty="0"/>
              <a:t>, 2. DBSCAN, 3. WARD et 4. RFM et </a:t>
            </a:r>
            <a:r>
              <a:rPr lang="fr-FR" sz="2400" dirty="0" err="1"/>
              <a:t>evaluation</a:t>
            </a:r>
            <a:r>
              <a:rPr lang="fr-FR" sz="2400" dirty="0"/>
              <a:t>.</a:t>
            </a:r>
          </a:p>
          <a:p>
            <a:pPr marL="285750" indent="-285750"/>
            <a:r>
              <a:rPr lang="fr-FR" sz="2400" b="1" u="sng" dirty="0"/>
              <a:t>Choix des données </a:t>
            </a:r>
            <a:r>
              <a:rPr lang="fr-FR" sz="2400" dirty="0"/>
              <a:t>: 1. avec </a:t>
            </a:r>
            <a:r>
              <a:rPr lang="fr-FR" sz="2400" dirty="0" err="1"/>
              <a:t>features</a:t>
            </a:r>
            <a:r>
              <a:rPr lang="fr-FR" sz="2400" dirty="0"/>
              <a:t> catégoriques, </a:t>
            </a:r>
            <a:r>
              <a:rPr lang="fr-FR" sz="2400" b="1" dirty="0"/>
              <a:t>2. sans </a:t>
            </a:r>
            <a:r>
              <a:rPr lang="fr-FR" sz="2400" dirty="0"/>
              <a:t>et 3. PCA.</a:t>
            </a:r>
          </a:p>
          <a:p>
            <a:pPr marL="285750" indent="-285750"/>
            <a:r>
              <a:rPr lang="fr-FR" sz="2400" b="1" u="sng" dirty="0"/>
              <a:t>Choix du </a:t>
            </a:r>
            <a:r>
              <a:rPr lang="fr-FR" sz="2400" b="1" u="sng" dirty="0" err="1"/>
              <a:t>préprocessor</a:t>
            </a:r>
            <a:endParaRPr lang="fr-FR" sz="2400" b="1" u="sng" dirty="0"/>
          </a:p>
          <a:p>
            <a:pPr marL="285750" indent="-285750"/>
            <a:r>
              <a:rPr lang="fr-FR" sz="2400" b="1" u="sng" dirty="0"/>
              <a:t>Analyse de stabilité à l’initialisation</a:t>
            </a:r>
            <a:endParaRPr lang="fr-FR" b="1" u="sng" dirty="0"/>
          </a:p>
        </p:txBody>
      </p:sp>
      <p:sp>
        <p:nvSpPr>
          <p:cNvPr id="7" name="Espace réservé du contenu 6">
            <a:extLst>
              <a:ext uri="{FF2B5EF4-FFF2-40B4-BE49-F238E27FC236}">
                <a16:creationId xmlns:a16="http://schemas.microsoft.com/office/drawing/2014/main" id="{711ED3EA-9419-48DA-8B27-737AE0447F2A}"/>
              </a:ext>
            </a:extLst>
          </p:cNvPr>
          <p:cNvSpPr>
            <a:spLocks noGrp="1"/>
          </p:cNvSpPr>
          <p:nvPr>
            <p:ph sz="half" idx="2"/>
          </p:nvPr>
        </p:nvSpPr>
        <p:spPr/>
        <p:txBody>
          <a:bodyPr>
            <a:normAutofit fontScale="92500" lnSpcReduction="10000"/>
          </a:bodyPr>
          <a:lstStyle/>
          <a:p>
            <a:r>
              <a:rPr lang="fr-FR" sz="2400" b="1" i="0" u="sng" dirty="0">
                <a:solidFill>
                  <a:srgbClr val="222222"/>
                </a:solidFill>
                <a:effectLst/>
                <a:latin typeface="georgia" panose="02040502050405020303" pitchFamily="18" charset="0"/>
              </a:rPr>
              <a:t>Recommandation de fréquence </a:t>
            </a:r>
            <a:r>
              <a:rPr lang="fr-FR" sz="2400" b="0" i="0" dirty="0">
                <a:solidFill>
                  <a:srgbClr val="222222"/>
                </a:solidFill>
                <a:effectLst/>
                <a:latin typeface="georgia" panose="02040502050405020303" pitchFamily="18" charset="0"/>
              </a:rPr>
              <a:t>à </a:t>
            </a:r>
            <a:r>
              <a:rPr lang="fr-FR" sz="2400" b="0" i="0" dirty="0">
                <a:solidFill>
                  <a:srgbClr val="271A38"/>
                </a:solidFill>
                <a:effectLst/>
                <a:latin typeface="georgia" panose="02040502050405020303" pitchFamily="18" charset="0"/>
              </a:rPr>
              <a:t>laquelle la segmentation doit être mise à jour pour rester pertinente :</a:t>
            </a:r>
            <a:r>
              <a:rPr lang="fr-FR" sz="2400" b="0" i="0" dirty="0">
                <a:solidFill>
                  <a:srgbClr val="222222"/>
                </a:solidFill>
                <a:effectLst/>
                <a:latin typeface="georgia" panose="02040502050405020303" pitchFamily="18" charset="0"/>
              </a:rPr>
              <a:t> 4</a:t>
            </a:r>
            <a:r>
              <a:rPr lang="fr-FR" sz="2400" dirty="0">
                <a:solidFill>
                  <a:srgbClr val="222222"/>
                </a:solidFill>
                <a:latin typeface="georgia" panose="02040502050405020303" pitchFamily="18" charset="0"/>
              </a:rPr>
              <a:t>14</a:t>
            </a:r>
            <a:r>
              <a:rPr lang="fr-FR" sz="2400" b="0" i="0" dirty="0">
                <a:solidFill>
                  <a:srgbClr val="222222"/>
                </a:solidFill>
                <a:effectLst/>
                <a:latin typeface="georgia" panose="02040502050405020303" pitchFamily="18" charset="0"/>
              </a:rPr>
              <a:t> jours</a:t>
            </a:r>
            <a:endParaRPr lang="fr-FR" sz="2400" dirty="0"/>
          </a:p>
        </p:txBody>
      </p:sp>
      <p:graphicFrame>
        <p:nvGraphicFramePr>
          <p:cNvPr id="4" name="Diagramme 3">
            <a:extLst>
              <a:ext uri="{FF2B5EF4-FFF2-40B4-BE49-F238E27FC236}">
                <a16:creationId xmlns:a16="http://schemas.microsoft.com/office/drawing/2014/main" id="{3BF77D36-2424-BA5B-16F1-4F64470CA4DD}"/>
              </a:ext>
            </a:extLst>
          </p:cNvPr>
          <p:cNvGraphicFramePr/>
          <p:nvPr>
            <p:extLst>
              <p:ext uri="{D42A27DB-BD31-4B8C-83A1-F6EECF244321}">
                <p14:modId xmlns:p14="http://schemas.microsoft.com/office/powerpoint/2010/main" val="3427067873"/>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72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57714-6A1F-A244-3EA4-A9D0BF18E31F}"/>
              </a:ext>
            </a:extLst>
          </p:cNvPr>
          <p:cNvSpPr>
            <a:spLocks noGrp="1"/>
          </p:cNvSpPr>
          <p:nvPr>
            <p:ph type="title"/>
          </p:nvPr>
        </p:nvSpPr>
        <p:spPr/>
        <p:txBody>
          <a:bodyPr/>
          <a:lstStyle/>
          <a:p>
            <a:endParaRPr lang="fr-FR"/>
          </a:p>
        </p:txBody>
      </p:sp>
      <p:sp useBgFill="1">
        <p:nvSpPr>
          <p:cNvPr id="3" name="Rectangle 2">
            <a:extLst>
              <a:ext uri="{FF2B5EF4-FFF2-40B4-BE49-F238E27FC236}">
                <a16:creationId xmlns:a16="http://schemas.microsoft.com/office/drawing/2014/main" id="{8C63430C-483D-7EE4-032E-407C623A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E4B49A25-23D5-2CE4-DFC1-48BD6E52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5640FB6-7F69-AE52-6E63-730065942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Rectangle 5">
            <a:extLst>
              <a:ext uri="{FF2B5EF4-FFF2-40B4-BE49-F238E27FC236}">
                <a16:creationId xmlns:a16="http://schemas.microsoft.com/office/drawing/2014/main" id="{7E3F56F6-8DA9-5C6A-0F8C-176A9B451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a:extLst>
              <a:ext uri="{FF2B5EF4-FFF2-40B4-BE49-F238E27FC236}">
                <a16:creationId xmlns:a16="http://schemas.microsoft.com/office/drawing/2014/main" id="{E5348A36-5D73-E212-99F5-E6558CEE5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3" descr="Encre liquide aquarelle et encre">
            <a:extLst>
              <a:ext uri="{FF2B5EF4-FFF2-40B4-BE49-F238E27FC236}">
                <a16:creationId xmlns:a16="http://schemas.microsoft.com/office/drawing/2014/main" id="{20B296EA-02B5-EF78-02A5-E13D54763C4B}"/>
              </a:ext>
            </a:extLst>
          </p:cNvPr>
          <p:cNvPicPr>
            <a:picLocks noChangeAspect="1"/>
          </p:cNvPicPr>
          <p:nvPr/>
        </p:nvPicPr>
        <p:blipFill rotWithShape="1">
          <a:blip r:embed="rId2">
            <a:alphaModFix amt="40000"/>
          </a:blip>
          <a:srcRect t="2697" b="5839"/>
          <a:stretch/>
        </p:blipFill>
        <p:spPr>
          <a:xfrm>
            <a:off x="20" y="10"/>
            <a:ext cx="12191979" cy="6857990"/>
          </a:xfrm>
          <a:prstGeom prst="rect">
            <a:avLst/>
          </a:prstGeom>
        </p:spPr>
      </p:pic>
      <p:sp>
        <p:nvSpPr>
          <p:cNvPr id="9" name="Titre 1">
            <a:extLst>
              <a:ext uri="{FF2B5EF4-FFF2-40B4-BE49-F238E27FC236}">
                <a16:creationId xmlns:a16="http://schemas.microsoft.com/office/drawing/2014/main" id="{C25AD72A-8D33-5275-E520-C4B32E26B3C6}"/>
              </a:ext>
            </a:extLst>
          </p:cNvPr>
          <p:cNvSpPr txBox="1">
            <a:spLocks/>
          </p:cNvSpPr>
          <p:nvPr/>
        </p:nvSpPr>
        <p:spPr>
          <a:xfrm>
            <a:off x="868680" y="2930102"/>
            <a:ext cx="10573512" cy="1888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000" dirty="0">
                <a:solidFill>
                  <a:srgbClr val="FFFFFF"/>
                </a:solidFill>
              </a:rPr>
              <a:t>Merci pour </a:t>
            </a:r>
            <a:r>
              <a:rPr lang="en-US" sz="6000" dirty="0" err="1">
                <a:solidFill>
                  <a:srgbClr val="FFFFFF"/>
                </a:solidFill>
              </a:rPr>
              <a:t>votre</a:t>
            </a:r>
            <a:r>
              <a:rPr lang="en-US" sz="6000" dirty="0">
                <a:solidFill>
                  <a:srgbClr val="FFFFFF"/>
                </a:solidFill>
              </a:rPr>
              <a:t> </a:t>
            </a:r>
            <a:r>
              <a:rPr lang="en-US" sz="6000" dirty="0" err="1">
                <a:solidFill>
                  <a:srgbClr val="FFFFFF"/>
                </a:solidFill>
              </a:rPr>
              <a:t>écoute</a:t>
            </a:r>
            <a:r>
              <a:rPr lang="en-US" sz="6000" dirty="0">
                <a:solidFill>
                  <a:srgbClr val="FFFFFF"/>
                </a:solidFill>
              </a:rPr>
              <a:t>. </a:t>
            </a:r>
            <a:r>
              <a:rPr lang="en-US" sz="6000" dirty="0" err="1">
                <a:solidFill>
                  <a:srgbClr val="FFFFFF"/>
                </a:solidFill>
              </a:rPr>
              <a:t>avez</a:t>
            </a:r>
            <a:r>
              <a:rPr lang="en-US" sz="6000" dirty="0">
                <a:solidFill>
                  <a:srgbClr val="FFFFFF"/>
                </a:solidFill>
              </a:rPr>
              <a:t> </a:t>
            </a:r>
            <a:r>
              <a:rPr lang="en-US" sz="6000" dirty="0" err="1">
                <a:solidFill>
                  <a:srgbClr val="FFFFFF"/>
                </a:solidFill>
              </a:rPr>
              <a:t>vous</a:t>
            </a:r>
            <a:r>
              <a:rPr lang="en-US" sz="6000" dirty="0">
                <a:solidFill>
                  <a:srgbClr val="FFFFFF"/>
                </a:solidFill>
              </a:rPr>
              <a:t> des questions?</a:t>
            </a:r>
          </a:p>
        </p:txBody>
      </p:sp>
      <p:sp>
        <p:nvSpPr>
          <p:cNvPr id="10" name="Rectangle 9">
            <a:extLst>
              <a:ext uri="{FF2B5EF4-FFF2-40B4-BE49-F238E27FC236}">
                <a16:creationId xmlns:a16="http://schemas.microsoft.com/office/drawing/2014/main" id="{B2D95CBF-DB32-02CF-EA80-38EF7BEC3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89819B08-7A8B-4B60-BAE1-BB1B4E9B8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re 1">
            <a:extLst>
              <a:ext uri="{FF2B5EF4-FFF2-40B4-BE49-F238E27FC236}">
                <a16:creationId xmlns:a16="http://schemas.microsoft.com/office/drawing/2014/main" id="{ACA7758C-02D2-B5AD-D408-2CC9CF35594D}"/>
              </a:ext>
            </a:extLst>
          </p:cNvPr>
          <p:cNvSpPr txBox="1">
            <a:spLocks/>
          </p:cNvSpPr>
          <p:nvPr/>
        </p:nvSpPr>
        <p:spPr>
          <a:xfrm>
            <a:off x="841248" y="3337269"/>
            <a:ext cx="10509504" cy="29056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pPr marL="1028700" indent="-228600">
              <a:lnSpc>
                <a:spcPct val="110000"/>
              </a:lnSpc>
              <a:spcAft>
                <a:spcPts val="600"/>
              </a:spcAft>
              <a:buFont typeface="Arial" panose="020B0604020202020204" pitchFamily="34" charset="0"/>
              <a:buChar char="•"/>
            </a:pPr>
            <a:endParaRPr lang="en-US" sz="2000" dirty="0">
              <a:solidFill>
                <a:srgbClr val="FFFFFF"/>
              </a:solidFill>
              <a:latin typeface="+mn-lt"/>
              <a:ea typeface="+mn-ea"/>
              <a:cs typeface="+mn-cs"/>
            </a:endParaRPr>
          </a:p>
        </p:txBody>
      </p:sp>
    </p:spTree>
    <p:extLst>
      <p:ext uri="{BB962C8B-B14F-4D97-AF65-F5344CB8AC3E}">
        <p14:creationId xmlns:p14="http://schemas.microsoft.com/office/powerpoint/2010/main" val="162346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41F39-1D08-9C63-8A65-89C201F0177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2563CBB-E137-6720-92E8-B36B25144623}"/>
              </a:ext>
            </a:extLst>
          </p:cNvPr>
          <p:cNvSpPr>
            <a:spLocks noGrp="1"/>
          </p:cNvSpPr>
          <p:nvPr>
            <p:ph type="title"/>
          </p:nvPr>
        </p:nvSpPr>
        <p:spPr/>
        <p:txBody>
          <a:bodyPr>
            <a:normAutofit fontScale="90000"/>
          </a:bodyPr>
          <a:lstStyle/>
          <a:p>
            <a:pPr algn="l"/>
            <a:r>
              <a:rPr lang="fr-FR" sz="5400" b="1" i="0" dirty="0">
                <a:effectLst/>
              </a:rPr>
              <a:t>II. K-</a:t>
            </a:r>
            <a:r>
              <a:rPr lang="fr-FR" sz="5400" b="1" i="0" dirty="0" err="1">
                <a:effectLst/>
              </a:rPr>
              <a:t>Means</a:t>
            </a:r>
            <a:r>
              <a:rPr lang="fr-FR" sz="5400" dirty="0"/>
              <a:t> (PCA)</a:t>
            </a:r>
            <a:br>
              <a:rPr lang="fr-FR" sz="5400" dirty="0"/>
            </a:br>
            <a:r>
              <a:rPr lang="fr-FR" sz="4900" dirty="0"/>
              <a:t>Interprétation des PC</a:t>
            </a:r>
            <a:endParaRPr lang="fr-FR" sz="5400" b="0" i="0" dirty="0">
              <a:effectLst/>
            </a:endParaRPr>
          </a:p>
        </p:txBody>
      </p:sp>
      <p:sp>
        <p:nvSpPr>
          <p:cNvPr id="7" name="Espace réservé du contenu 6">
            <a:extLst>
              <a:ext uri="{FF2B5EF4-FFF2-40B4-BE49-F238E27FC236}">
                <a16:creationId xmlns:a16="http://schemas.microsoft.com/office/drawing/2014/main" id="{F237FE49-5300-E247-5736-9FCC79EB3692}"/>
              </a:ext>
            </a:extLst>
          </p:cNvPr>
          <p:cNvSpPr>
            <a:spLocks noGrp="1"/>
          </p:cNvSpPr>
          <p:nvPr>
            <p:ph sz="half" idx="1"/>
          </p:nvPr>
        </p:nvSpPr>
        <p:spPr>
          <a:xfrm>
            <a:off x="584200" y="2478024"/>
            <a:ext cx="5469128" cy="3694176"/>
          </a:xfrm>
        </p:spPr>
        <p:txBody>
          <a:bodyPr>
            <a:normAutofit/>
          </a:bodyPr>
          <a:lstStyle/>
          <a:p>
            <a:pPr marL="0" indent="0">
              <a:buNone/>
            </a:pPr>
            <a:r>
              <a:rPr lang="fr-FR" b="1" u="sng" dirty="0"/>
              <a:t>Réduction dimensionnelle </a:t>
            </a:r>
            <a:r>
              <a:rPr lang="fr-FR" dirty="0"/>
              <a:t>: Passage de 14 à 10 </a:t>
            </a:r>
            <a:r>
              <a:rPr lang="fr-FR" dirty="0" err="1"/>
              <a:t>features</a:t>
            </a:r>
            <a:endParaRPr lang="fr-FR" dirty="0"/>
          </a:p>
        </p:txBody>
      </p:sp>
      <p:graphicFrame>
        <p:nvGraphicFramePr>
          <p:cNvPr id="4" name="Diagramme 3">
            <a:extLst>
              <a:ext uri="{FF2B5EF4-FFF2-40B4-BE49-F238E27FC236}">
                <a16:creationId xmlns:a16="http://schemas.microsoft.com/office/drawing/2014/main" id="{9A63F83C-8BF2-16B2-DBFC-18AE915C75EA}"/>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50668BBB-748A-2E25-9EF9-BB1D63EA4465}"/>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bwMode="auto">
          <a:xfrm>
            <a:off x="6583744" y="3318123"/>
            <a:ext cx="4938712" cy="293408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9C0CDB8-0363-2EAC-0414-15AD809D3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1531" y="0"/>
            <a:ext cx="3590925" cy="333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6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 PCA</a:t>
            </a:r>
            <a:br>
              <a:rPr lang="fr-FR" dirty="0"/>
            </a:br>
            <a:r>
              <a:rPr lang="fr-FR" dirty="0"/>
              <a:t>Interprétation des </a:t>
            </a:r>
            <a:r>
              <a:rPr lang="fr-FR" dirty="0" err="1"/>
              <a:t>PCs</a:t>
            </a:r>
            <a:endParaRPr lang="fr-FR" b="0" i="0" dirty="0">
              <a:effectLst/>
            </a:endParaRPr>
          </a:p>
        </p:txBody>
      </p:sp>
      <p:sp>
        <p:nvSpPr>
          <p:cNvPr id="7" name="Espace réservé du contenu 6">
            <a:extLst>
              <a:ext uri="{FF2B5EF4-FFF2-40B4-BE49-F238E27FC236}">
                <a16:creationId xmlns:a16="http://schemas.microsoft.com/office/drawing/2014/main" id="{8BE53CD1-FFAB-FDE1-07BA-A7A19C56B9F7}"/>
              </a:ext>
            </a:extLst>
          </p:cNvPr>
          <p:cNvSpPr>
            <a:spLocks noGrp="1"/>
          </p:cNvSpPr>
          <p:nvPr>
            <p:ph sz="half" idx="1"/>
          </p:nvPr>
        </p:nvSpPr>
        <p:spPr/>
        <p:txBody>
          <a:bodyPr>
            <a:normAutofit fontScale="85000" lnSpcReduction="20000"/>
          </a:bodyPr>
          <a:lstStyle/>
          <a:p>
            <a:pPr marL="0" indent="0">
              <a:buNone/>
            </a:pPr>
            <a:r>
              <a:rPr lang="fr-FR" sz="2000" dirty="0">
                <a:solidFill>
                  <a:srgbClr val="646FFA"/>
                </a:solidFill>
              </a:rPr>
              <a:t>PC1 - Montant total du paiement</a:t>
            </a:r>
            <a:br>
              <a:rPr lang="fr-FR" sz="2000" dirty="0">
                <a:solidFill>
                  <a:srgbClr val="0CCE9B"/>
                </a:solidFill>
              </a:rPr>
            </a:br>
            <a:r>
              <a:rPr lang="fr-FR" sz="2000" b="1" dirty="0">
                <a:solidFill>
                  <a:srgbClr val="646FFA"/>
                </a:solidFill>
              </a:rPr>
              <a:t>PC4 - Fréquence des Achats</a:t>
            </a:r>
            <a:br>
              <a:rPr lang="fr-FR" sz="2000" dirty="0"/>
            </a:br>
            <a:r>
              <a:rPr lang="fr-FR" sz="2000" dirty="0">
                <a:solidFill>
                  <a:srgbClr val="646FFA"/>
                </a:solidFill>
              </a:rPr>
              <a:t>PC7 - Proportions du Produit</a:t>
            </a:r>
            <a:br>
              <a:rPr lang="fr-FR" sz="2000" dirty="0"/>
            </a:br>
            <a:r>
              <a:rPr lang="fr-FR" sz="2000" dirty="0">
                <a:solidFill>
                  <a:srgbClr val="646FFA"/>
                </a:solidFill>
              </a:rPr>
              <a:t>PC9 - Satisfaction client (délai de livraison et </a:t>
            </a:r>
            <a:r>
              <a:rPr lang="fr-FR" sz="2000" dirty="0" err="1">
                <a:solidFill>
                  <a:srgbClr val="646FFA"/>
                </a:solidFill>
              </a:rPr>
              <a:t>review</a:t>
            </a:r>
            <a:r>
              <a:rPr lang="fr-FR" sz="2000" dirty="0">
                <a:solidFill>
                  <a:srgbClr val="646FFA"/>
                </a:solidFill>
              </a:rPr>
              <a:t> score)</a:t>
            </a:r>
            <a:br>
              <a:rPr lang="fr-FR" sz="2000" dirty="0">
                <a:solidFill>
                  <a:srgbClr val="646FFA"/>
                </a:solidFill>
              </a:rPr>
            </a:br>
            <a:br>
              <a:rPr lang="fr-FR" sz="2000" dirty="0"/>
            </a:br>
            <a:r>
              <a:rPr lang="fr-FR" sz="2000" dirty="0">
                <a:solidFill>
                  <a:srgbClr val="EF6650"/>
                </a:solidFill>
              </a:rPr>
              <a:t>PC2 - Dimensions Produit</a:t>
            </a:r>
            <a:br>
              <a:rPr lang="fr-FR" sz="2000" dirty="0">
                <a:solidFill>
                  <a:srgbClr val="EF6650"/>
                </a:solidFill>
              </a:rPr>
            </a:br>
            <a:r>
              <a:rPr lang="fr-FR" sz="2000" dirty="0">
                <a:solidFill>
                  <a:srgbClr val="EF6650"/>
                </a:solidFill>
              </a:rPr>
              <a:t>PC8 - Paiement en plusieurs versements</a:t>
            </a:r>
            <a:br>
              <a:rPr lang="fr-FR" sz="2000" dirty="0">
                <a:solidFill>
                  <a:srgbClr val="EF6650"/>
                </a:solidFill>
              </a:rPr>
            </a:br>
            <a:r>
              <a:rPr lang="fr-FR" sz="2000" dirty="0">
                <a:solidFill>
                  <a:srgbClr val="EF6650"/>
                </a:solidFill>
              </a:rPr>
              <a:t>PC10 - Valeur de fret</a:t>
            </a:r>
            <a:br>
              <a:rPr lang="fr-FR" sz="2000" dirty="0">
                <a:solidFill>
                  <a:srgbClr val="EF6650"/>
                </a:solidFill>
              </a:rPr>
            </a:br>
            <a:br>
              <a:rPr lang="fr-FR" sz="2000" dirty="0"/>
            </a:br>
            <a:r>
              <a:rPr lang="fr-FR" sz="2000" b="1" dirty="0">
                <a:solidFill>
                  <a:srgbClr val="0CCE9B"/>
                </a:solidFill>
              </a:rPr>
              <a:t>PC3 - Problèmes de Livraison et </a:t>
            </a:r>
            <a:r>
              <a:rPr lang="fr-FR" sz="2000" b="1" dirty="0" err="1">
                <a:solidFill>
                  <a:srgbClr val="0CCE9B"/>
                </a:solidFill>
              </a:rPr>
              <a:t>Review</a:t>
            </a:r>
            <a:r>
              <a:rPr lang="fr-FR" sz="2000" b="1" dirty="0">
                <a:solidFill>
                  <a:srgbClr val="0CCE9B"/>
                </a:solidFill>
              </a:rPr>
              <a:t> Score Négatives</a:t>
            </a:r>
            <a:br>
              <a:rPr lang="fr-FR" sz="2000" dirty="0"/>
            </a:br>
            <a:r>
              <a:rPr lang="fr-FR" sz="2000" dirty="0">
                <a:solidFill>
                  <a:srgbClr val="0CCE9B"/>
                </a:solidFill>
              </a:rPr>
              <a:t>PC5 - Présence de photos de produit</a:t>
            </a:r>
            <a:br>
              <a:rPr lang="fr-FR" sz="2000" dirty="0">
                <a:solidFill>
                  <a:srgbClr val="0CCE9B"/>
                </a:solidFill>
              </a:rPr>
            </a:br>
            <a:r>
              <a:rPr lang="fr-FR" sz="2000" dirty="0">
                <a:solidFill>
                  <a:srgbClr val="0CCE9B"/>
                </a:solidFill>
              </a:rPr>
              <a:t>PC6 - Habitudes d'Achat (fréquence et récence)</a:t>
            </a:r>
            <a:br>
              <a:rPr lang="fr-FR" sz="2000" dirty="0"/>
            </a:br>
            <a:endParaRPr lang="fr-FR" sz="2000" dirty="0">
              <a:solidFill>
                <a:srgbClr val="EF6650"/>
              </a:solidFill>
              <a:sym typeface="Wingdings" panose="05000000000000000000" pitchFamily="2" charset="2"/>
            </a:endParaRPr>
          </a:p>
        </p:txBody>
      </p:sp>
      <p:pic>
        <p:nvPicPr>
          <p:cNvPr id="9" name="Espace réservé du contenu 8" descr="Une image contenant diagramme, texte, capture d’écran, origami&#10;&#10;Description générée automatiquement">
            <a:extLst>
              <a:ext uri="{FF2B5EF4-FFF2-40B4-BE49-F238E27FC236}">
                <a16:creationId xmlns:a16="http://schemas.microsoft.com/office/drawing/2014/main" id="{A251F0CA-1CB7-4751-529C-569F230757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67537" y="2045021"/>
            <a:ext cx="4179433" cy="4179433"/>
          </a:xfrm>
        </p:spPr>
      </p:pic>
      <p:graphicFrame>
        <p:nvGraphicFramePr>
          <p:cNvPr id="4" name="Diagramme 3">
            <a:extLst>
              <a:ext uri="{FF2B5EF4-FFF2-40B4-BE49-F238E27FC236}">
                <a16:creationId xmlns:a16="http://schemas.microsoft.com/office/drawing/2014/main" id="{3BF77D36-2424-BA5B-16F1-4F64470CA4DD}"/>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32662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 PCA</a:t>
            </a:r>
            <a:br>
              <a:rPr lang="fr-FR" dirty="0"/>
            </a:br>
            <a:r>
              <a:rPr lang="fr-FR" dirty="0"/>
              <a:t>Interprétation des clusters</a:t>
            </a:r>
            <a:endParaRPr lang="fr-FR" b="0" i="0" dirty="0">
              <a:effectLst/>
            </a:endParaRPr>
          </a:p>
        </p:txBody>
      </p:sp>
      <p:graphicFrame>
        <p:nvGraphicFramePr>
          <p:cNvPr id="4" name="Diagramme 3">
            <a:extLst>
              <a:ext uri="{FF2B5EF4-FFF2-40B4-BE49-F238E27FC236}">
                <a16:creationId xmlns:a16="http://schemas.microsoft.com/office/drawing/2014/main" id="{3BF77D36-2424-BA5B-16F1-4F64470CA4DD}"/>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D20226B5-1C26-3705-AD6A-7AD59AFB9D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3731" y="2594857"/>
            <a:ext cx="6687308" cy="314338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que 4" descr="Avertissement avec un remplissage uni">
            <a:extLst>
              <a:ext uri="{FF2B5EF4-FFF2-40B4-BE49-F238E27FC236}">
                <a16:creationId xmlns:a16="http://schemas.microsoft.com/office/drawing/2014/main" id="{65909579-56AF-6E7C-75A4-0E4F4CEBDEA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0973" y="4918165"/>
            <a:ext cx="526868" cy="526868"/>
          </a:xfrm>
          <a:prstGeom prst="rect">
            <a:avLst/>
          </a:prstGeom>
        </p:spPr>
      </p:pic>
      <p:graphicFrame>
        <p:nvGraphicFramePr>
          <p:cNvPr id="9" name="Espace réservé du contenu 8">
            <a:extLst>
              <a:ext uri="{FF2B5EF4-FFF2-40B4-BE49-F238E27FC236}">
                <a16:creationId xmlns:a16="http://schemas.microsoft.com/office/drawing/2014/main" id="{A5182228-883D-7071-07C6-FFA202330F7B}"/>
              </a:ext>
            </a:extLst>
          </p:cNvPr>
          <p:cNvGraphicFramePr>
            <a:graphicFrameLocks noGrp="1"/>
          </p:cNvGraphicFramePr>
          <p:nvPr>
            <p:ph sz="half" idx="1"/>
          </p:nvPr>
        </p:nvGraphicFramePr>
        <p:xfrm>
          <a:off x="60961" y="2347909"/>
          <a:ext cx="5382770" cy="3637280"/>
        </p:xfrm>
        <a:graphic>
          <a:graphicData uri="http://schemas.openxmlformats.org/drawingml/2006/table">
            <a:tbl>
              <a:tblPr firstRow="1" bandRow="1">
                <a:tableStyleId>{5C22544A-7EE6-4342-B048-85BDC9FD1C3A}</a:tableStyleId>
              </a:tblPr>
              <a:tblGrid>
                <a:gridCol w="1140822">
                  <a:extLst>
                    <a:ext uri="{9D8B030D-6E8A-4147-A177-3AD203B41FA5}">
                      <a16:colId xmlns:a16="http://schemas.microsoft.com/office/drawing/2014/main" val="3404028155"/>
                    </a:ext>
                  </a:extLst>
                </a:gridCol>
                <a:gridCol w="1012286">
                  <a:extLst>
                    <a:ext uri="{9D8B030D-6E8A-4147-A177-3AD203B41FA5}">
                      <a16:colId xmlns:a16="http://schemas.microsoft.com/office/drawing/2014/main" val="3783289716"/>
                    </a:ext>
                  </a:extLst>
                </a:gridCol>
                <a:gridCol w="1076554">
                  <a:extLst>
                    <a:ext uri="{9D8B030D-6E8A-4147-A177-3AD203B41FA5}">
                      <a16:colId xmlns:a16="http://schemas.microsoft.com/office/drawing/2014/main" val="2456288848"/>
                    </a:ext>
                  </a:extLst>
                </a:gridCol>
                <a:gridCol w="1076554">
                  <a:extLst>
                    <a:ext uri="{9D8B030D-6E8A-4147-A177-3AD203B41FA5}">
                      <a16:colId xmlns:a16="http://schemas.microsoft.com/office/drawing/2014/main" val="759335924"/>
                    </a:ext>
                  </a:extLst>
                </a:gridCol>
                <a:gridCol w="1076554">
                  <a:extLst>
                    <a:ext uri="{9D8B030D-6E8A-4147-A177-3AD203B41FA5}">
                      <a16:colId xmlns:a16="http://schemas.microsoft.com/office/drawing/2014/main" val="475797631"/>
                    </a:ext>
                  </a:extLst>
                </a:gridCol>
              </a:tblGrid>
              <a:tr h="370840">
                <a:tc>
                  <a:txBody>
                    <a:bodyPr/>
                    <a:lstStyle/>
                    <a:p>
                      <a:pPr algn="ctr"/>
                      <a:r>
                        <a:rPr lang="fr-FR" sz="1600" dirty="0" err="1"/>
                        <a:t>Feature</a:t>
                      </a:r>
                      <a:endParaRPr lang="fr-FR" sz="1600" dirty="0"/>
                    </a:p>
                  </a:txBody>
                  <a:tcPr anchor="ctr"/>
                </a:tc>
                <a:tc>
                  <a:txBody>
                    <a:bodyPr/>
                    <a:lstStyle/>
                    <a:p>
                      <a:pPr algn="ctr"/>
                      <a:r>
                        <a:rPr lang="fr-FR" sz="1600" dirty="0"/>
                        <a:t>Cluster0</a:t>
                      </a:r>
                    </a:p>
                  </a:txBody>
                  <a:tcPr anchor="ctr">
                    <a:solidFill>
                      <a:srgbClr val="646FFA"/>
                    </a:solidFill>
                  </a:tcPr>
                </a:tc>
                <a:tc>
                  <a:txBody>
                    <a:bodyPr/>
                    <a:lstStyle/>
                    <a:p>
                      <a:pPr algn="ctr"/>
                      <a:r>
                        <a:rPr lang="fr-FR" sz="1600" dirty="0"/>
                        <a:t>Cluster 1</a:t>
                      </a:r>
                    </a:p>
                  </a:txBody>
                  <a:tcPr anchor="ctr">
                    <a:solidFill>
                      <a:srgbClr val="EF6650"/>
                    </a:solidFill>
                  </a:tcPr>
                </a:tc>
                <a:tc>
                  <a:txBody>
                    <a:bodyPr/>
                    <a:lstStyle/>
                    <a:p>
                      <a:pPr algn="ctr"/>
                      <a:r>
                        <a:rPr lang="fr-FR" sz="1600" dirty="0"/>
                        <a:t>Cluster 2</a:t>
                      </a:r>
                    </a:p>
                  </a:txBody>
                  <a:tcPr anchor="ctr">
                    <a:solidFill>
                      <a:srgbClr val="0CCE9B"/>
                    </a:solidFill>
                  </a:tcPr>
                </a:tc>
                <a:tc>
                  <a:txBody>
                    <a:bodyPr/>
                    <a:lstStyle/>
                    <a:p>
                      <a:pPr algn="ctr"/>
                      <a:r>
                        <a:rPr lang="fr-FR" sz="1600" dirty="0"/>
                        <a:t>Cluster 3</a:t>
                      </a:r>
                    </a:p>
                  </a:txBody>
                  <a:tcPr anchor="ctr">
                    <a:solidFill>
                      <a:srgbClr val="AB64FA"/>
                    </a:solidFill>
                  </a:tcPr>
                </a:tc>
                <a:extLst>
                  <a:ext uri="{0D108BD9-81ED-4DB2-BD59-A6C34878D82A}">
                    <a16:rowId xmlns:a16="http://schemas.microsoft.com/office/drawing/2014/main" val="3133835982"/>
                  </a:ext>
                </a:extLst>
              </a:tr>
              <a:tr h="370840">
                <a:tc>
                  <a:txBody>
                    <a:bodyPr/>
                    <a:lstStyle/>
                    <a:p>
                      <a:pPr algn="ctr"/>
                      <a:r>
                        <a:rPr lang="fr-FR" sz="1600" dirty="0" err="1"/>
                        <a:t>Recency</a:t>
                      </a:r>
                      <a:endParaRPr lang="fr-FR" sz="1600" dirty="0"/>
                    </a:p>
                  </a:txBody>
                  <a:tcPr anchor="ctr"/>
                </a:tc>
                <a:tc>
                  <a:txBody>
                    <a:bodyPr/>
                    <a:lstStyle/>
                    <a:p>
                      <a:pPr algn="ctr"/>
                      <a:r>
                        <a:rPr lang="fr-FR" sz="1600" dirty="0"/>
                        <a:t>329</a:t>
                      </a:r>
                    </a:p>
                  </a:txBody>
                  <a:tcPr anchor="ctr"/>
                </a:tc>
                <a:tc>
                  <a:txBody>
                    <a:bodyPr/>
                    <a:lstStyle/>
                    <a:p>
                      <a:pPr algn="ctr"/>
                      <a:r>
                        <a:rPr lang="fr-FR" sz="1600" dirty="0"/>
                        <a:t>259</a:t>
                      </a:r>
                    </a:p>
                  </a:txBody>
                  <a:tcPr anchor="ctr"/>
                </a:tc>
                <a:tc>
                  <a:txBody>
                    <a:bodyPr/>
                    <a:lstStyle/>
                    <a:p>
                      <a:pPr algn="ctr"/>
                      <a:r>
                        <a:rPr lang="fr-FR" sz="1600" dirty="0"/>
                        <a:t>190</a:t>
                      </a:r>
                    </a:p>
                  </a:txBody>
                  <a:tcPr anchor="ctr"/>
                </a:tc>
                <a:tc>
                  <a:txBody>
                    <a:bodyPr/>
                    <a:lstStyle/>
                    <a:p>
                      <a:pPr algn="ctr"/>
                      <a:r>
                        <a:rPr lang="fr-FR" sz="1600" dirty="0"/>
                        <a:t>188</a:t>
                      </a:r>
                    </a:p>
                  </a:txBody>
                  <a:tcPr anchor="ctr"/>
                </a:tc>
                <a:extLst>
                  <a:ext uri="{0D108BD9-81ED-4DB2-BD59-A6C34878D82A}">
                    <a16:rowId xmlns:a16="http://schemas.microsoft.com/office/drawing/2014/main" val="3594273900"/>
                  </a:ext>
                </a:extLst>
              </a:tr>
              <a:tr h="370840">
                <a:tc>
                  <a:txBody>
                    <a:bodyPr/>
                    <a:lstStyle/>
                    <a:p>
                      <a:pPr algn="ctr"/>
                      <a:r>
                        <a:rPr lang="fr-FR" sz="1600" dirty="0"/>
                        <a:t>Frequency</a:t>
                      </a:r>
                    </a:p>
                  </a:txBody>
                  <a:tcPr anchor="ctr"/>
                </a:tc>
                <a:tc>
                  <a:txBody>
                    <a:bodyPr/>
                    <a:lstStyle/>
                    <a:p>
                      <a:pPr algn="ctr"/>
                      <a:r>
                        <a:rPr lang="fr-FR" sz="1600" dirty="0"/>
                        <a:t>1,06</a:t>
                      </a:r>
                    </a:p>
                  </a:txBody>
                  <a:tcPr anchor="ctr"/>
                </a:tc>
                <a:tc>
                  <a:txBody>
                    <a:bodyPr/>
                    <a:lstStyle/>
                    <a:p>
                      <a:pPr algn="ctr"/>
                      <a:r>
                        <a:rPr lang="fr-FR" sz="1600" dirty="0"/>
                        <a:t>1,03</a:t>
                      </a:r>
                    </a:p>
                  </a:txBody>
                  <a:tcPr anchor="ctr"/>
                </a:tc>
                <a:tc>
                  <a:txBody>
                    <a:bodyPr/>
                    <a:lstStyle/>
                    <a:p>
                      <a:pPr algn="ctr"/>
                      <a:r>
                        <a:rPr lang="fr-FR" sz="1600" dirty="0"/>
                        <a:t>1,02</a:t>
                      </a:r>
                    </a:p>
                  </a:txBody>
                  <a:tcPr anchor="ctr"/>
                </a:tc>
                <a:tc>
                  <a:txBody>
                    <a:bodyPr/>
                    <a:lstStyle/>
                    <a:p>
                      <a:pPr algn="ctr"/>
                      <a:r>
                        <a:rPr lang="fr-FR" sz="1600" dirty="0"/>
                        <a:t>1,02</a:t>
                      </a:r>
                    </a:p>
                  </a:txBody>
                  <a:tcPr anchor="ctr"/>
                </a:tc>
                <a:extLst>
                  <a:ext uri="{0D108BD9-81ED-4DB2-BD59-A6C34878D82A}">
                    <a16:rowId xmlns:a16="http://schemas.microsoft.com/office/drawing/2014/main" val="4168737425"/>
                  </a:ext>
                </a:extLst>
              </a:tr>
              <a:tr h="370840">
                <a:tc>
                  <a:txBody>
                    <a:bodyPr/>
                    <a:lstStyle/>
                    <a:p>
                      <a:pPr algn="ctr"/>
                      <a:r>
                        <a:rPr lang="fr-FR" sz="1600" dirty="0"/>
                        <a:t>Total </a:t>
                      </a:r>
                      <a:r>
                        <a:rPr lang="fr-FR" sz="1600" dirty="0" err="1"/>
                        <a:t>Payment</a:t>
                      </a:r>
                      <a:endParaRPr lang="fr-FR" sz="1600" dirty="0"/>
                    </a:p>
                  </a:txBody>
                  <a:tcPr anchor="ctr"/>
                </a:tc>
                <a:tc>
                  <a:txBody>
                    <a:bodyPr/>
                    <a:lstStyle/>
                    <a:p>
                      <a:pPr algn="ctr"/>
                      <a:r>
                        <a:rPr lang="fr-FR" sz="1600" dirty="0"/>
                        <a:t>291</a:t>
                      </a:r>
                    </a:p>
                  </a:txBody>
                  <a:tcPr anchor="ctr"/>
                </a:tc>
                <a:tc>
                  <a:txBody>
                    <a:bodyPr/>
                    <a:lstStyle/>
                    <a:p>
                      <a:pPr algn="ctr"/>
                      <a:r>
                        <a:rPr lang="fr-FR" sz="1600" dirty="0"/>
                        <a:t>143</a:t>
                      </a:r>
                    </a:p>
                  </a:txBody>
                  <a:tcPr anchor="ctr"/>
                </a:tc>
                <a:tc>
                  <a:txBody>
                    <a:bodyPr/>
                    <a:lstStyle/>
                    <a:p>
                      <a:pPr algn="ctr"/>
                      <a:r>
                        <a:rPr lang="fr-FR" sz="1600" dirty="0"/>
                        <a:t>169</a:t>
                      </a:r>
                    </a:p>
                  </a:txBody>
                  <a:tcPr anchor="ctr"/>
                </a:tc>
                <a:tc>
                  <a:txBody>
                    <a:bodyPr/>
                    <a:lstStyle/>
                    <a:p>
                      <a:pPr algn="ctr"/>
                      <a:r>
                        <a:rPr lang="fr-FR" sz="1600" dirty="0"/>
                        <a:t>219</a:t>
                      </a:r>
                    </a:p>
                  </a:txBody>
                  <a:tcPr anchor="ctr"/>
                </a:tc>
                <a:extLst>
                  <a:ext uri="{0D108BD9-81ED-4DB2-BD59-A6C34878D82A}">
                    <a16:rowId xmlns:a16="http://schemas.microsoft.com/office/drawing/2014/main" val="2152464123"/>
                  </a:ext>
                </a:extLst>
              </a:tr>
              <a:tr h="370840">
                <a:tc>
                  <a:txBody>
                    <a:bodyPr/>
                    <a:lstStyle/>
                    <a:p>
                      <a:pPr algn="ctr"/>
                      <a:r>
                        <a:rPr lang="fr-FR" sz="1600" dirty="0" err="1"/>
                        <a:t>Review</a:t>
                      </a:r>
                      <a:r>
                        <a:rPr lang="fr-FR" sz="1600" dirty="0"/>
                        <a:t> Score</a:t>
                      </a:r>
                    </a:p>
                  </a:txBody>
                  <a:tcPr anchor="ctr"/>
                </a:tc>
                <a:tc>
                  <a:txBody>
                    <a:bodyPr/>
                    <a:lstStyle/>
                    <a:p>
                      <a:pPr algn="ctr"/>
                      <a:r>
                        <a:rPr lang="fr-FR" sz="1600" dirty="0"/>
                        <a:t>3.87/5</a:t>
                      </a:r>
                    </a:p>
                  </a:txBody>
                  <a:tcPr anchor="ctr"/>
                </a:tc>
                <a:tc>
                  <a:txBody>
                    <a:bodyPr/>
                    <a:lstStyle/>
                    <a:p>
                      <a:pPr algn="ctr"/>
                      <a:r>
                        <a:rPr lang="fr-FR" sz="1600" dirty="0"/>
                        <a:t>4.15/5</a:t>
                      </a:r>
                    </a:p>
                  </a:txBody>
                  <a:tcPr anchor="ctr"/>
                </a:tc>
                <a:tc>
                  <a:txBody>
                    <a:bodyPr/>
                    <a:lstStyle/>
                    <a:p>
                      <a:pPr algn="ctr"/>
                      <a:r>
                        <a:rPr lang="fr-FR" sz="1600" dirty="0"/>
                        <a:t>4.32/5</a:t>
                      </a:r>
                    </a:p>
                  </a:txBody>
                  <a:tcPr anchor="ctr"/>
                </a:tc>
                <a:tc>
                  <a:txBody>
                    <a:bodyPr/>
                    <a:lstStyle/>
                    <a:p>
                      <a:pPr algn="ctr"/>
                      <a:r>
                        <a:rPr lang="fr-FR" sz="1600" dirty="0"/>
                        <a:t>4.38/5</a:t>
                      </a:r>
                    </a:p>
                  </a:txBody>
                  <a:tcPr anchor="ctr"/>
                </a:tc>
                <a:extLst>
                  <a:ext uri="{0D108BD9-81ED-4DB2-BD59-A6C34878D82A}">
                    <a16:rowId xmlns:a16="http://schemas.microsoft.com/office/drawing/2014/main" val="2825032882"/>
                  </a:ext>
                </a:extLst>
              </a:tr>
              <a:tr h="370840">
                <a:tc>
                  <a:txBody>
                    <a:bodyPr/>
                    <a:lstStyle/>
                    <a:p>
                      <a:pPr algn="ctr"/>
                      <a:r>
                        <a:rPr lang="fr-FR" sz="1600" dirty="0"/>
                        <a:t>Delivery Delay</a:t>
                      </a:r>
                    </a:p>
                  </a:txBody>
                  <a:tcPr anchor="ctr"/>
                </a:tc>
                <a:tc>
                  <a:txBody>
                    <a:bodyPr/>
                    <a:lstStyle/>
                    <a:p>
                      <a:pPr algn="ctr"/>
                      <a:r>
                        <a:rPr lang="fr-FR" sz="1600" dirty="0"/>
                        <a:t>-12.95</a:t>
                      </a:r>
                    </a:p>
                  </a:txBody>
                  <a:tcPr anchor="ctr"/>
                </a:tc>
                <a:tc>
                  <a:txBody>
                    <a:bodyPr/>
                    <a:lstStyle/>
                    <a:p>
                      <a:pPr algn="ctr"/>
                      <a:r>
                        <a:rPr lang="fr-FR" sz="1600" dirty="0"/>
                        <a:t>-11.88</a:t>
                      </a:r>
                    </a:p>
                  </a:txBody>
                  <a:tcPr anchor="ctr"/>
                </a:tc>
                <a:tc>
                  <a:txBody>
                    <a:bodyPr/>
                    <a:lstStyle/>
                    <a:p>
                      <a:pPr algn="ctr"/>
                      <a:r>
                        <a:rPr lang="fr-FR" sz="1600" dirty="0"/>
                        <a:t>-11.56</a:t>
                      </a:r>
                    </a:p>
                  </a:txBody>
                  <a:tcPr anchor="ctr"/>
                </a:tc>
                <a:tc>
                  <a:txBody>
                    <a:bodyPr/>
                    <a:lstStyle/>
                    <a:p>
                      <a:pPr algn="ctr"/>
                      <a:r>
                        <a:rPr lang="fr-FR" sz="1600" dirty="0"/>
                        <a:t>-11.26</a:t>
                      </a:r>
                    </a:p>
                  </a:txBody>
                  <a:tcPr anchor="ctr"/>
                </a:tc>
                <a:extLst>
                  <a:ext uri="{0D108BD9-81ED-4DB2-BD59-A6C34878D82A}">
                    <a16:rowId xmlns:a16="http://schemas.microsoft.com/office/drawing/2014/main" val="528386690"/>
                  </a:ext>
                </a:extLst>
              </a:tr>
              <a:tr h="370840">
                <a:tc>
                  <a:txBody>
                    <a:bodyPr/>
                    <a:lstStyle/>
                    <a:p>
                      <a:pPr algn="ctr"/>
                      <a:r>
                        <a:rPr lang="fr-FR" sz="1600" b="1" dirty="0">
                          <a:solidFill>
                            <a:schemeClr val="bg1"/>
                          </a:solidFill>
                        </a:rPr>
                        <a:t>NOM</a:t>
                      </a:r>
                    </a:p>
                  </a:txBody>
                  <a:tcPr anchor="ctr">
                    <a:solidFill>
                      <a:srgbClr val="45AFAD"/>
                    </a:solidFill>
                  </a:tcPr>
                </a:tc>
                <a:tc>
                  <a:txBody>
                    <a:bodyPr/>
                    <a:lstStyle/>
                    <a:p>
                      <a:pPr marL="0" algn="ctr" defTabSz="914400" rtl="0" eaLnBrk="1" latinLnBrk="0" hangingPunct="1"/>
                      <a:r>
                        <a:rPr lang="fr-FR" sz="1600" b="1" kern="1200" dirty="0">
                          <a:solidFill>
                            <a:schemeClr val="lt1"/>
                          </a:solidFill>
                          <a:latin typeface="+mn-lt"/>
                          <a:ea typeface="+mn-ea"/>
                          <a:cs typeface="+mn-cs"/>
                        </a:rPr>
                        <a:t>VIP</a:t>
                      </a:r>
                    </a:p>
                  </a:txBody>
                  <a:tcPr anchor="ctr">
                    <a:solidFill>
                      <a:srgbClr val="646FFA"/>
                    </a:solidFill>
                  </a:tcPr>
                </a:tc>
                <a:tc>
                  <a:txBody>
                    <a:bodyPr/>
                    <a:lstStyle/>
                    <a:p>
                      <a:pPr marL="0" algn="ctr" defTabSz="914400" rtl="0" eaLnBrk="1" latinLnBrk="0" hangingPunct="1"/>
                      <a:r>
                        <a:rPr lang="fr-FR" sz="1600" b="1" kern="1200" dirty="0">
                          <a:solidFill>
                            <a:schemeClr val="lt1"/>
                          </a:solidFill>
                          <a:latin typeface="+mn-lt"/>
                          <a:ea typeface="+mn-ea"/>
                          <a:cs typeface="+mn-cs"/>
                        </a:rPr>
                        <a:t>Problématique</a:t>
                      </a:r>
                    </a:p>
                  </a:txBody>
                  <a:tcPr anchor="ctr">
                    <a:solidFill>
                      <a:srgbClr val="EF6650"/>
                    </a:solidFill>
                  </a:tcPr>
                </a:tc>
                <a:tc>
                  <a:txBody>
                    <a:bodyPr/>
                    <a:lstStyle/>
                    <a:p>
                      <a:pPr marL="0" algn="ctr" defTabSz="914400" rtl="0" eaLnBrk="1" latinLnBrk="0" hangingPunct="1"/>
                      <a:r>
                        <a:rPr lang="fr-FR" sz="1600" b="1" kern="1200" dirty="0">
                          <a:solidFill>
                            <a:schemeClr val="lt1"/>
                          </a:solidFill>
                          <a:latin typeface="+mn-lt"/>
                          <a:ea typeface="+mn-ea"/>
                          <a:cs typeface="+mn-cs"/>
                        </a:rPr>
                        <a:t>Moyens</a:t>
                      </a:r>
                    </a:p>
                  </a:txBody>
                  <a:tcPr anchor="ctr">
                    <a:solidFill>
                      <a:srgbClr val="0CCE9B"/>
                    </a:solidFill>
                  </a:tcPr>
                </a:tc>
                <a:tc>
                  <a:txBody>
                    <a:bodyPr/>
                    <a:lstStyle/>
                    <a:p>
                      <a:pPr marL="0" algn="ctr" defTabSz="914400" rtl="0" eaLnBrk="1" latinLnBrk="0" hangingPunct="1"/>
                      <a:r>
                        <a:rPr lang="fr-FR" sz="1600" b="1" kern="1200" dirty="0">
                          <a:solidFill>
                            <a:schemeClr val="lt1"/>
                          </a:solidFill>
                          <a:latin typeface="+mn-lt"/>
                          <a:ea typeface="+mn-ea"/>
                          <a:cs typeface="+mn-cs"/>
                        </a:rPr>
                        <a:t>Fidèles</a:t>
                      </a:r>
                    </a:p>
                  </a:txBody>
                  <a:tcPr anchor="ctr">
                    <a:solidFill>
                      <a:srgbClr val="AB64FA"/>
                    </a:solidFill>
                  </a:tcPr>
                </a:tc>
                <a:extLst>
                  <a:ext uri="{0D108BD9-81ED-4DB2-BD59-A6C34878D82A}">
                    <a16:rowId xmlns:a16="http://schemas.microsoft.com/office/drawing/2014/main" val="2805353198"/>
                  </a:ext>
                </a:extLst>
              </a:tr>
            </a:tbl>
          </a:graphicData>
        </a:graphic>
      </p:graphicFrame>
    </p:spTree>
    <p:extLst>
      <p:ext uri="{BB962C8B-B14F-4D97-AF65-F5344CB8AC3E}">
        <p14:creationId xmlns:p14="http://schemas.microsoft.com/office/powerpoint/2010/main" val="1522019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676C-2CB7-FC4B-355C-EABFB32FDE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986069B-6244-5772-92F9-5246B6E40E05}"/>
              </a:ext>
            </a:extLst>
          </p:cNvPr>
          <p:cNvSpPr>
            <a:spLocks noGrp="1"/>
          </p:cNvSpPr>
          <p:nvPr>
            <p:ph type="title"/>
          </p:nvPr>
        </p:nvSpPr>
        <p:spPr/>
        <p:txBody>
          <a:bodyPr>
            <a:noAutofit/>
          </a:bodyPr>
          <a:lstStyle/>
          <a:p>
            <a:pPr algn="l"/>
            <a:r>
              <a:rPr lang="fr-FR" b="1" i="0" dirty="0">
                <a:effectLst/>
              </a:rPr>
              <a:t>II. K-MEANS</a:t>
            </a:r>
            <a:br>
              <a:rPr lang="fr-FR" dirty="0"/>
            </a:br>
            <a:r>
              <a:rPr lang="fr-FR" dirty="0"/>
              <a:t>Interprétation des clusters</a:t>
            </a:r>
            <a:endParaRPr lang="fr-FR" b="0" i="0" dirty="0">
              <a:effectLst/>
            </a:endParaRPr>
          </a:p>
        </p:txBody>
      </p:sp>
      <p:graphicFrame>
        <p:nvGraphicFramePr>
          <p:cNvPr id="9" name="Espace réservé du contenu 8">
            <a:extLst>
              <a:ext uri="{FF2B5EF4-FFF2-40B4-BE49-F238E27FC236}">
                <a16:creationId xmlns:a16="http://schemas.microsoft.com/office/drawing/2014/main" id="{A5182228-883D-7071-07C6-FFA202330F7B}"/>
              </a:ext>
            </a:extLst>
          </p:cNvPr>
          <p:cNvGraphicFramePr>
            <a:graphicFrameLocks noGrp="1"/>
          </p:cNvGraphicFramePr>
          <p:nvPr>
            <p:ph sz="half" idx="1"/>
          </p:nvPr>
        </p:nvGraphicFramePr>
        <p:xfrm>
          <a:off x="523875" y="2460843"/>
          <a:ext cx="11144250" cy="2966720"/>
        </p:xfrm>
        <a:graphic>
          <a:graphicData uri="http://schemas.openxmlformats.org/drawingml/2006/table">
            <a:tbl>
              <a:tblPr firstRow="1" bandRow="1">
                <a:tableStyleId>{5C22544A-7EE6-4342-B048-85BDC9FD1C3A}</a:tableStyleId>
              </a:tblPr>
              <a:tblGrid>
                <a:gridCol w="2361908">
                  <a:extLst>
                    <a:ext uri="{9D8B030D-6E8A-4147-A177-3AD203B41FA5}">
                      <a16:colId xmlns:a16="http://schemas.microsoft.com/office/drawing/2014/main" val="3404028155"/>
                    </a:ext>
                  </a:extLst>
                </a:gridCol>
                <a:gridCol w="2095792">
                  <a:extLst>
                    <a:ext uri="{9D8B030D-6E8A-4147-A177-3AD203B41FA5}">
                      <a16:colId xmlns:a16="http://schemas.microsoft.com/office/drawing/2014/main" val="3783289716"/>
                    </a:ext>
                  </a:extLst>
                </a:gridCol>
                <a:gridCol w="2228850">
                  <a:extLst>
                    <a:ext uri="{9D8B030D-6E8A-4147-A177-3AD203B41FA5}">
                      <a16:colId xmlns:a16="http://schemas.microsoft.com/office/drawing/2014/main" val="2456288848"/>
                    </a:ext>
                  </a:extLst>
                </a:gridCol>
                <a:gridCol w="2228850">
                  <a:extLst>
                    <a:ext uri="{9D8B030D-6E8A-4147-A177-3AD203B41FA5}">
                      <a16:colId xmlns:a16="http://schemas.microsoft.com/office/drawing/2014/main" val="759335924"/>
                    </a:ext>
                  </a:extLst>
                </a:gridCol>
                <a:gridCol w="2228850">
                  <a:extLst>
                    <a:ext uri="{9D8B030D-6E8A-4147-A177-3AD203B41FA5}">
                      <a16:colId xmlns:a16="http://schemas.microsoft.com/office/drawing/2014/main" val="475797631"/>
                    </a:ext>
                  </a:extLst>
                </a:gridCol>
              </a:tblGrid>
              <a:tr h="370840">
                <a:tc>
                  <a:txBody>
                    <a:bodyPr/>
                    <a:lstStyle/>
                    <a:p>
                      <a:pPr algn="ctr"/>
                      <a:r>
                        <a:rPr lang="fr-FR" sz="1600" dirty="0" err="1"/>
                        <a:t>Feature</a:t>
                      </a:r>
                      <a:endParaRPr lang="fr-FR" sz="1600" dirty="0"/>
                    </a:p>
                  </a:txBody>
                  <a:tcPr anchor="ctr"/>
                </a:tc>
                <a:tc>
                  <a:txBody>
                    <a:bodyPr/>
                    <a:lstStyle/>
                    <a:p>
                      <a:pPr algn="ctr"/>
                      <a:r>
                        <a:rPr lang="fr-FR" sz="1600" dirty="0"/>
                        <a:t>Cluster 0</a:t>
                      </a:r>
                    </a:p>
                  </a:txBody>
                  <a:tcPr anchor="ctr">
                    <a:solidFill>
                      <a:srgbClr val="646FFA"/>
                    </a:solidFill>
                  </a:tcPr>
                </a:tc>
                <a:tc>
                  <a:txBody>
                    <a:bodyPr/>
                    <a:lstStyle/>
                    <a:p>
                      <a:pPr algn="ctr"/>
                      <a:r>
                        <a:rPr lang="fr-FR" sz="1600" dirty="0"/>
                        <a:t>Cluster 1</a:t>
                      </a:r>
                    </a:p>
                  </a:txBody>
                  <a:tcPr anchor="ctr">
                    <a:solidFill>
                      <a:srgbClr val="EF6650"/>
                    </a:solidFill>
                  </a:tcPr>
                </a:tc>
                <a:tc>
                  <a:txBody>
                    <a:bodyPr/>
                    <a:lstStyle/>
                    <a:p>
                      <a:pPr algn="ctr"/>
                      <a:r>
                        <a:rPr lang="fr-FR" sz="1600" dirty="0"/>
                        <a:t>Cluster 2</a:t>
                      </a:r>
                    </a:p>
                  </a:txBody>
                  <a:tcPr anchor="ctr">
                    <a:solidFill>
                      <a:srgbClr val="0CCE9B"/>
                    </a:solidFill>
                  </a:tcPr>
                </a:tc>
                <a:tc>
                  <a:txBody>
                    <a:bodyPr/>
                    <a:lstStyle/>
                    <a:p>
                      <a:pPr algn="ctr"/>
                      <a:r>
                        <a:rPr lang="fr-FR" sz="1600" dirty="0"/>
                        <a:t>Cluster 3</a:t>
                      </a:r>
                    </a:p>
                  </a:txBody>
                  <a:tcPr anchor="ctr">
                    <a:solidFill>
                      <a:srgbClr val="AB64FA"/>
                    </a:solidFill>
                  </a:tcPr>
                </a:tc>
                <a:extLst>
                  <a:ext uri="{0D108BD9-81ED-4DB2-BD59-A6C34878D82A}">
                    <a16:rowId xmlns:a16="http://schemas.microsoft.com/office/drawing/2014/main" val="3133835982"/>
                  </a:ext>
                </a:extLst>
              </a:tr>
              <a:tr h="370840">
                <a:tc>
                  <a:txBody>
                    <a:bodyPr/>
                    <a:lstStyle/>
                    <a:p>
                      <a:pPr algn="ctr"/>
                      <a:r>
                        <a:rPr lang="fr-FR" sz="1600" dirty="0" err="1"/>
                        <a:t>Payment</a:t>
                      </a:r>
                      <a:r>
                        <a:rPr lang="fr-FR" sz="1600" dirty="0"/>
                        <a:t> </a:t>
                      </a:r>
                      <a:r>
                        <a:rPr lang="fr-FR" sz="1600" dirty="0" err="1"/>
                        <a:t>Installment</a:t>
                      </a:r>
                      <a:endParaRPr lang="fr-FR" sz="1600" dirty="0"/>
                    </a:p>
                  </a:txBody>
                  <a:tcPr anchor="ctr"/>
                </a:tc>
                <a:tc>
                  <a:txBody>
                    <a:bodyPr/>
                    <a:lstStyle/>
                    <a:p>
                      <a:pPr algn="ctr"/>
                      <a:r>
                        <a:rPr lang="fr-FR" sz="1600" dirty="0"/>
                        <a:t>2.67</a:t>
                      </a:r>
                    </a:p>
                  </a:txBody>
                  <a:tcPr anchor="ctr"/>
                </a:tc>
                <a:tc>
                  <a:txBody>
                    <a:bodyPr/>
                    <a:lstStyle/>
                    <a:p>
                      <a:pPr algn="ctr"/>
                      <a:r>
                        <a:rPr lang="fr-FR" sz="1600" dirty="0"/>
                        <a:t>4.30</a:t>
                      </a:r>
                    </a:p>
                  </a:txBody>
                  <a:tcPr anchor="ctr"/>
                </a:tc>
                <a:tc>
                  <a:txBody>
                    <a:bodyPr/>
                    <a:lstStyle/>
                    <a:p>
                      <a:pPr algn="ctr"/>
                      <a:r>
                        <a:rPr lang="fr-FR" sz="1600" dirty="0"/>
                        <a:t>3.59</a:t>
                      </a:r>
                    </a:p>
                  </a:txBody>
                  <a:tcPr anchor="ctr"/>
                </a:tc>
                <a:tc>
                  <a:txBody>
                    <a:bodyPr/>
                    <a:lstStyle/>
                    <a:p>
                      <a:pPr algn="ctr"/>
                      <a:r>
                        <a:rPr lang="fr-FR" sz="1600" dirty="0"/>
                        <a:t>5.35</a:t>
                      </a:r>
                    </a:p>
                  </a:txBody>
                  <a:tcPr anchor="ctr"/>
                </a:tc>
                <a:extLst>
                  <a:ext uri="{0D108BD9-81ED-4DB2-BD59-A6C34878D82A}">
                    <a16:rowId xmlns:a16="http://schemas.microsoft.com/office/drawing/2014/main" val="3594273900"/>
                  </a:ext>
                </a:extLst>
              </a:tr>
              <a:tr h="370840">
                <a:tc>
                  <a:txBody>
                    <a:bodyPr/>
                    <a:lstStyle/>
                    <a:p>
                      <a:pPr algn="ctr"/>
                      <a:r>
                        <a:rPr lang="fr-FR" sz="1600" dirty="0"/>
                        <a:t>Product Photos QTY</a:t>
                      </a:r>
                    </a:p>
                  </a:txBody>
                  <a:tcPr anchor="ctr"/>
                </a:tc>
                <a:tc>
                  <a:txBody>
                    <a:bodyPr/>
                    <a:lstStyle/>
                    <a:p>
                      <a:pPr algn="ctr"/>
                      <a:r>
                        <a:rPr lang="fr-FR" sz="1600" dirty="0"/>
                        <a:t>2.26</a:t>
                      </a:r>
                    </a:p>
                  </a:txBody>
                  <a:tcPr anchor="ctr"/>
                </a:tc>
                <a:tc>
                  <a:txBody>
                    <a:bodyPr/>
                    <a:lstStyle/>
                    <a:p>
                      <a:pPr algn="ctr"/>
                      <a:r>
                        <a:rPr lang="fr-FR" sz="1600" dirty="0"/>
                        <a:t>2.43</a:t>
                      </a:r>
                    </a:p>
                  </a:txBody>
                  <a:tcPr anchor="ctr"/>
                </a:tc>
                <a:tc>
                  <a:txBody>
                    <a:bodyPr/>
                    <a:lstStyle/>
                    <a:p>
                      <a:pPr algn="ctr"/>
                      <a:r>
                        <a:rPr lang="fr-FR" sz="1600" dirty="0"/>
                        <a:t>2.44</a:t>
                      </a:r>
                    </a:p>
                  </a:txBody>
                  <a:tcPr anchor="ctr"/>
                </a:tc>
                <a:tc>
                  <a:txBody>
                    <a:bodyPr/>
                    <a:lstStyle/>
                    <a:p>
                      <a:pPr algn="ctr"/>
                      <a:r>
                        <a:rPr lang="fr-FR" sz="1600" dirty="0"/>
                        <a:t>2.57</a:t>
                      </a:r>
                    </a:p>
                  </a:txBody>
                  <a:tcPr anchor="ctr"/>
                </a:tc>
                <a:extLst>
                  <a:ext uri="{0D108BD9-81ED-4DB2-BD59-A6C34878D82A}">
                    <a16:rowId xmlns:a16="http://schemas.microsoft.com/office/drawing/2014/main" val="4168737425"/>
                  </a:ext>
                </a:extLst>
              </a:tr>
              <a:tr h="370840">
                <a:tc>
                  <a:txBody>
                    <a:bodyPr/>
                    <a:lstStyle/>
                    <a:p>
                      <a:pPr algn="ctr"/>
                      <a:r>
                        <a:rPr lang="fr-FR" sz="1600" dirty="0"/>
                        <a:t>Product </a:t>
                      </a:r>
                      <a:r>
                        <a:rPr lang="fr-FR" sz="1600" dirty="0" err="1"/>
                        <a:t>Length</a:t>
                      </a:r>
                      <a:r>
                        <a:rPr lang="fr-FR" sz="1600" dirty="0"/>
                        <a:t> (cm)</a:t>
                      </a:r>
                    </a:p>
                  </a:txBody>
                  <a:tcPr anchor="ctr"/>
                </a:tc>
                <a:tc>
                  <a:txBody>
                    <a:bodyPr/>
                    <a:lstStyle/>
                    <a:p>
                      <a:pPr algn="ctr"/>
                      <a:r>
                        <a:rPr lang="fr-FR" sz="1600" dirty="0"/>
                        <a:t>27.14</a:t>
                      </a:r>
                    </a:p>
                  </a:txBody>
                  <a:tcPr anchor="ctr"/>
                </a:tc>
                <a:tc>
                  <a:txBody>
                    <a:bodyPr/>
                    <a:lstStyle/>
                    <a:p>
                      <a:pPr algn="ctr"/>
                      <a:r>
                        <a:rPr lang="fr-FR" sz="1600" dirty="0"/>
                        <a:t>50.14</a:t>
                      </a:r>
                    </a:p>
                  </a:txBody>
                  <a:tcPr anchor="ctr"/>
                </a:tc>
                <a:tc>
                  <a:txBody>
                    <a:bodyPr/>
                    <a:lstStyle/>
                    <a:p>
                      <a:pPr algn="ctr"/>
                      <a:r>
                        <a:rPr lang="fr-FR" sz="1600" dirty="0"/>
                        <a:t>41.80</a:t>
                      </a:r>
                    </a:p>
                  </a:txBody>
                  <a:tcPr anchor="ctr"/>
                </a:tc>
                <a:tc>
                  <a:txBody>
                    <a:bodyPr/>
                    <a:lstStyle/>
                    <a:p>
                      <a:pPr algn="ctr"/>
                      <a:r>
                        <a:rPr lang="fr-FR" sz="1600" dirty="0"/>
                        <a:t>58.11</a:t>
                      </a:r>
                    </a:p>
                  </a:txBody>
                  <a:tcPr anchor="ctr"/>
                </a:tc>
                <a:extLst>
                  <a:ext uri="{0D108BD9-81ED-4DB2-BD59-A6C34878D82A}">
                    <a16:rowId xmlns:a16="http://schemas.microsoft.com/office/drawing/2014/main" val="2152464123"/>
                  </a:ext>
                </a:extLst>
              </a:tr>
              <a:tr h="370840">
                <a:tc>
                  <a:txBody>
                    <a:bodyPr/>
                    <a:lstStyle/>
                    <a:p>
                      <a:pPr algn="ctr"/>
                      <a:r>
                        <a:rPr lang="fr-FR" sz="1600" dirty="0"/>
                        <a:t>Product </a:t>
                      </a:r>
                      <a:r>
                        <a:rPr lang="fr-FR" sz="1600" dirty="0" err="1"/>
                        <a:t>Height</a:t>
                      </a:r>
                      <a:r>
                        <a:rPr lang="fr-FR" sz="1600" dirty="0"/>
                        <a:t> (cm)</a:t>
                      </a:r>
                    </a:p>
                  </a:txBody>
                  <a:tcPr anchor="ctr"/>
                </a:tc>
                <a:tc>
                  <a:txBody>
                    <a:bodyPr/>
                    <a:lstStyle/>
                    <a:p>
                      <a:pPr algn="ctr"/>
                      <a:r>
                        <a:rPr lang="fr-FR" sz="1600" dirty="0"/>
                        <a:t>13.65</a:t>
                      </a:r>
                    </a:p>
                  </a:txBody>
                  <a:tcPr anchor="ctr"/>
                </a:tc>
                <a:tc>
                  <a:txBody>
                    <a:bodyPr/>
                    <a:lstStyle/>
                    <a:p>
                      <a:pPr algn="ctr"/>
                      <a:r>
                        <a:rPr lang="fr-FR" sz="1600" dirty="0"/>
                        <a:t>38.31</a:t>
                      </a:r>
                    </a:p>
                  </a:txBody>
                  <a:tcPr anchor="ctr"/>
                </a:tc>
                <a:tc>
                  <a:txBody>
                    <a:bodyPr/>
                    <a:lstStyle/>
                    <a:p>
                      <a:pPr algn="ctr"/>
                      <a:r>
                        <a:rPr lang="fr-FR" sz="1600" dirty="0"/>
                        <a:t>25.84</a:t>
                      </a:r>
                    </a:p>
                  </a:txBody>
                  <a:tcPr anchor="ctr"/>
                </a:tc>
                <a:tc>
                  <a:txBody>
                    <a:bodyPr/>
                    <a:lstStyle/>
                    <a:p>
                      <a:pPr algn="ctr"/>
                      <a:r>
                        <a:rPr lang="fr-FR" sz="1600" dirty="0"/>
                        <a:t>52.88</a:t>
                      </a:r>
                    </a:p>
                  </a:txBody>
                  <a:tcPr anchor="ctr"/>
                </a:tc>
                <a:extLst>
                  <a:ext uri="{0D108BD9-81ED-4DB2-BD59-A6C34878D82A}">
                    <a16:rowId xmlns:a16="http://schemas.microsoft.com/office/drawing/2014/main" val="2825032882"/>
                  </a:ext>
                </a:extLst>
              </a:tr>
              <a:tr h="370840">
                <a:tc>
                  <a:txBody>
                    <a:bodyPr/>
                    <a:lstStyle/>
                    <a:p>
                      <a:pPr algn="ctr"/>
                      <a:r>
                        <a:rPr lang="fr-FR" sz="1600" dirty="0"/>
                        <a:t>Product </a:t>
                      </a:r>
                      <a:r>
                        <a:rPr lang="fr-FR" sz="1600" dirty="0" err="1"/>
                        <a:t>Width</a:t>
                      </a:r>
                      <a:r>
                        <a:rPr lang="fr-FR" sz="1600" dirty="0"/>
                        <a:t> (cm)</a:t>
                      </a:r>
                    </a:p>
                  </a:txBody>
                  <a:tcPr anchor="ctr"/>
                </a:tc>
                <a:tc>
                  <a:txBody>
                    <a:bodyPr/>
                    <a:lstStyle/>
                    <a:p>
                      <a:pPr algn="ctr"/>
                      <a:r>
                        <a:rPr lang="fr-FR" sz="1600" dirty="0"/>
                        <a:t>20.61</a:t>
                      </a:r>
                    </a:p>
                  </a:txBody>
                  <a:tcPr anchor="ctr"/>
                </a:tc>
                <a:tc>
                  <a:txBody>
                    <a:bodyPr/>
                    <a:lstStyle/>
                    <a:p>
                      <a:pPr algn="ctr"/>
                      <a:r>
                        <a:rPr lang="fr-FR" sz="1600" dirty="0"/>
                        <a:t>38.54</a:t>
                      </a:r>
                    </a:p>
                  </a:txBody>
                  <a:tcPr anchor="ctr"/>
                </a:tc>
                <a:tc>
                  <a:txBody>
                    <a:bodyPr/>
                    <a:lstStyle/>
                    <a:p>
                      <a:pPr algn="ctr"/>
                      <a:r>
                        <a:rPr lang="fr-FR" sz="1600" dirty="0"/>
                        <a:t>33.13</a:t>
                      </a:r>
                    </a:p>
                  </a:txBody>
                  <a:tcPr anchor="ctr"/>
                </a:tc>
                <a:tc>
                  <a:txBody>
                    <a:bodyPr/>
                    <a:lstStyle/>
                    <a:p>
                      <a:pPr algn="ctr"/>
                      <a:r>
                        <a:rPr lang="fr-FR" sz="1600" dirty="0"/>
                        <a:t>46.89</a:t>
                      </a:r>
                    </a:p>
                  </a:txBody>
                  <a:tcPr anchor="ctr"/>
                </a:tc>
                <a:extLst>
                  <a:ext uri="{0D108BD9-81ED-4DB2-BD59-A6C34878D82A}">
                    <a16:rowId xmlns:a16="http://schemas.microsoft.com/office/drawing/2014/main" val="528386690"/>
                  </a:ext>
                </a:extLst>
              </a:tr>
              <a:tr h="370840">
                <a:tc>
                  <a:txBody>
                    <a:bodyPr/>
                    <a:lstStyle/>
                    <a:p>
                      <a:pPr algn="ctr"/>
                      <a:r>
                        <a:rPr lang="fr-FR" sz="1600" dirty="0"/>
                        <a:t>Product </a:t>
                      </a:r>
                      <a:r>
                        <a:rPr lang="fr-FR" sz="1600" dirty="0" err="1"/>
                        <a:t>Weight</a:t>
                      </a:r>
                      <a:r>
                        <a:rPr lang="fr-FR" sz="1600" dirty="0"/>
                        <a:t> (g)</a:t>
                      </a:r>
                    </a:p>
                  </a:txBody>
                  <a:tcPr anchor="ctr"/>
                </a:tc>
                <a:tc>
                  <a:txBody>
                    <a:bodyPr/>
                    <a:lstStyle/>
                    <a:p>
                      <a:pPr algn="ctr"/>
                      <a:r>
                        <a:rPr lang="fr-FR" sz="1600" dirty="0"/>
                        <a:t>794.34</a:t>
                      </a:r>
                    </a:p>
                  </a:txBody>
                  <a:tcPr anchor="ctr"/>
                </a:tc>
                <a:tc>
                  <a:txBody>
                    <a:bodyPr/>
                    <a:lstStyle/>
                    <a:p>
                      <a:pPr algn="ctr"/>
                      <a:r>
                        <a:rPr lang="fr-FR" sz="1600" dirty="0"/>
                        <a:t>12632.00</a:t>
                      </a:r>
                    </a:p>
                  </a:txBody>
                  <a:tcPr anchor="ctr"/>
                </a:tc>
                <a:tc>
                  <a:txBody>
                    <a:bodyPr/>
                    <a:lstStyle/>
                    <a:p>
                      <a:pPr algn="ctr"/>
                      <a:r>
                        <a:rPr lang="fr-FR" sz="1600" dirty="0"/>
                        <a:t>5934.73</a:t>
                      </a:r>
                    </a:p>
                  </a:txBody>
                  <a:tcPr anchor="ctr"/>
                </a:tc>
                <a:tc>
                  <a:txBody>
                    <a:bodyPr/>
                    <a:lstStyle/>
                    <a:p>
                      <a:pPr algn="ctr"/>
                      <a:r>
                        <a:rPr lang="fr-FR" sz="1600" dirty="0"/>
                        <a:t>24653.08</a:t>
                      </a:r>
                    </a:p>
                  </a:txBody>
                  <a:tcPr anchor="ctr"/>
                </a:tc>
                <a:extLst>
                  <a:ext uri="{0D108BD9-81ED-4DB2-BD59-A6C34878D82A}">
                    <a16:rowId xmlns:a16="http://schemas.microsoft.com/office/drawing/2014/main" val="374143740"/>
                  </a:ext>
                </a:extLst>
              </a:tr>
              <a:tr h="370840">
                <a:tc>
                  <a:txBody>
                    <a:bodyPr/>
                    <a:lstStyle/>
                    <a:p>
                      <a:pPr algn="ctr"/>
                      <a:r>
                        <a:rPr lang="fr-FR" sz="1600" b="1" dirty="0">
                          <a:solidFill>
                            <a:schemeClr val="bg1"/>
                          </a:solidFill>
                        </a:rPr>
                        <a:t>NOM</a:t>
                      </a:r>
                    </a:p>
                  </a:txBody>
                  <a:tcPr anchor="ctr">
                    <a:solidFill>
                      <a:srgbClr val="45AFAD"/>
                    </a:solidFill>
                  </a:tcPr>
                </a:tc>
                <a:tc>
                  <a:txBody>
                    <a:bodyPr/>
                    <a:lstStyle/>
                    <a:p>
                      <a:pPr marL="0" algn="ctr" defTabSz="914400" rtl="0" eaLnBrk="1" latinLnBrk="0" hangingPunct="1"/>
                      <a:r>
                        <a:rPr lang="fr-FR" sz="1600" b="1" kern="1200" dirty="0">
                          <a:solidFill>
                            <a:schemeClr val="lt1"/>
                          </a:solidFill>
                          <a:latin typeface="+mn-lt"/>
                          <a:ea typeface="+mn-ea"/>
                          <a:cs typeface="+mn-cs"/>
                        </a:rPr>
                        <a:t>Régulier</a:t>
                      </a:r>
                    </a:p>
                  </a:txBody>
                  <a:tcPr anchor="ctr">
                    <a:solidFill>
                      <a:srgbClr val="646FFA"/>
                    </a:solidFill>
                  </a:tcPr>
                </a:tc>
                <a:tc>
                  <a:txBody>
                    <a:bodyPr/>
                    <a:lstStyle/>
                    <a:p>
                      <a:pPr marL="0" algn="ctr" defTabSz="914400" rtl="0" eaLnBrk="1" latinLnBrk="0" hangingPunct="1"/>
                      <a:r>
                        <a:rPr lang="fr-FR" sz="1600" b="1" kern="1200" dirty="0">
                          <a:solidFill>
                            <a:schemeClr val="lt1"/>
                          </a:solidFill>
                          <a:latin typeface="+mn-lt"/>
                          <a:ea typeface="+mn-ea"/>
                          <a:cs typeface="+mn-cs"/>
                        </a:rPr>
                        <a:t>Engagé</a:t>
                      </a:r>
                    </a:p>
                  </a:txBody>
                  <a:tcPr anchor="ctr">
                    <a:solidFill>
                      <a:srgbClr val="EF6650"/>
                    </a:solidFill>
                  </a:tcPr>
                </a:tc>
                <a:tc>
                  <a:txBody>
                    <a:bodyPr/>
                    <a:lstStyle/>
                    <a:p>
                      <a:pPr marL="0" algn="ctr" defTabSz="914400" rtl="0" eaLnBrk="1" latinLnBrk="0" hangingPunct="1"/>
                      <a:r>
                        <a:rPr lang="fr-FR" sz="1600" b="1" kern="1200" dirty="0">
                          <a:solidFill>
                            <a:schemeClr val="lt1"/>
                          </a:solidFill>
                          <a:latin typeface="+mn-lt"/>
                          <a:ea typeface="+mn-ea"/>
                          <a:cs typeface="+mn-cs"/>
                        </a:rPr>
                        <a:t>Modéré</a:t>
                      </a:r>
                    </a:p>
                  </a:txBody>
                  <a:tcPr anchor="ctr">
                    <a:solidFill>
                      <a:srgbClr val="0CCE9B"/>
                    </a:solidFill>
                  </a:tcPr>
                </a:tc>
                <a:tc>
                  <a:txBody>
                    <a:bodyPr/>
                    <a:lstStyle/>
                    <a:p>
                      <a:pPr marL="0" algn="ctr" defTabSz="914400" rtl="0" eaLnBrk="1" latinLnBrk="0" hangingPunct="1"/>
                      <a:r>
                        <a:rPr lang="fr-FR" sz="1600" b="1" kern="1200" dirty="0">
                          <a:solidFill>
                            <a:schemeClr val="lt1"/>
                          </a:solidFill>
                          <a:latin typeface="+mn-lt"/>
                          <a:ea typeface="+mn-ea"/>
                          <a:cs typeface="+mn-cs"/>
                        </a:rPr>
                        <a:t>VIP</a:t>
                      </a:r>
                    </a:p>
                  </a:txBody>
                  <a:tcPr anchor="ctr">
                    <a:solidFill>
                      <a:srgbClr val="AB64FA"/>
                    </a:solidFill>
                  </a:tcPr>
                </a:tc>
                <a:extLst>
                  <a:ext uri="{0D108BD9-81ED-4DB2-BD59-A6C34878D82A}">
                    <a16:rowId xmlns:a16="http://schemas.microsoft.com/office/drawing/2014/main" val="2805353198"/>
                  </a:ext>
                </a:extLst>
              </a:tr>
            </a:tbl>
          </a:graphicData>
        </a:graphic>
      </p:graphicFrame>
      <p:graphicFrame>
        <p:nvGraphicFramePr>
          <p:cNvPr id="3" name="Diagramme 2">
            <a:extLst>
              <a:ext uri="{FF2B5EF4-FFF2-40B4-BE49-F238E27FC236}">
                <a16:creationId xmlns:a16="http://schemas.microsoft.com/office/drawing/2014/main" id="{AB039495-86A3-2D88-A7E1-63B7067ED421}"/>
              </a:ext>
            </a:extLst>
          </p:cNvPr>
          <p:cNvGraphicFramePr/>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89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CF985-DF2F-F7B5-AF14-7E0315F2F193}"/>
              </a:ext>
            </a:extLst>
          </p:cNvPr>
          <p:cNvSpPr>
            <a:spLocks noGrp="1"/>
          </p:cNvSpPr>
          <p:nvPr>
            <p:ph type="title"/>
          </p:nvPr>
        </p:nvSpPr>
        <p:spPr/>
        <p:txBody>
          <a:bodyPr>
            <a:normAutofit fontScale="90000"/>
          </a:bodyPr>
          <a:lstStyle/>
          <a:p>
            <a:r>
              <a:rPr lang="fr-FR" dirty="0"/>
              <a:t>Evaluation du </a:t>
            </a:r>
            <a:br>
              <a:rPr lang="fr-FR" dirty="0"/>
            </a:br>
            <a:r>
              <a:rPr lang="fr-FR" dirty="0" err="1"/>
              <a:t>preprocessor</a:t>
            </a:r>
            <a:endParaRPr lang="fr-FR" dirty="0"/>
          </a:p>
        </p:txBody>
      </p:sp>
      <p:sp>
        <p:nvSpPr>
          <p:cNvPr id="4" name="Espace réservé du contenu 3">
            <a:extLst>
              <a:ext uri="{FF2B5EF4-FFF2-40B4-BE49-F238E27FC236}">
                <a16:creationId xmlns:a16="http://schemas.microsoft.com/office/drawing/2014/main" id="{D5B0A8E7-4529-B777-3AB4-80CAA84849E1}"/>
              </a:ext>
            </a:extLst>
          </p:cNvPr>
          <p:cNvSpPr>
            <a:spLocks noGrp="1"/>
          </p:cNvSpPr>
          <p:nvPr>
            <p:ph sz="half" idx="1"/>
          </p:nvPr>
        </p:nvSpPr>
        <p:spPr>
          <a:xfrm>
            <a:off x="1138936" y="2462712"/>
            <a:ext cx="6796532" cy="3694176"/>
          </a:xfrm>
        </p:spPr>
        <p:txBody>
          <a:bodyPr>
            <a:normAutofit fontScale="70000" lnSpcReduction="20000"/>
          </a:bodyPr>
          <a:lstStyle/>
          <a:p>
            <a:pPr marL="0" indent="0">
              <a:buNone/>
            </a:pPr>
            <a:r>
              <a:rPr lang="fr-FR" sz="2400" b="1" u="sng" dirty="0"/>
              <a:t>Problématique: </a:t>
            </a:r>
            <a:r>
              <a:rPr lang="fr-FR" sz="2400" dirty="0"/>
              <a:t>Si le clustering utilise des distances, c'est que les </a:t>
            </a:r>
            <a:r>
              <a:rPr lang="fr-FR" sz="2400" dirty="0" err="1"/>
              <a:t>features</a:t>
            </a:r>
            <a:r>
              <a:rPr lang="fr-FR" sz="2400" dirty="0"/>
              <a:t> sont sensibles à l’effet de l’</a:t>
            </a:r>
            <a:r>
              <a:rPr lang="fr-FR" sz="2400" dirty="0" err="1"/>
              <a:t>echelle</a:t>
            </a:r>
            <a:r>
              <a:rPr lang="fr-FR" sz="2400" dirty="0"/>
              <a:t>? </a:t>
            </a:r>
          </a:p>
          <a:p>
            <a:pPr>
              <a:buFont typeface="Wingdings" panose="05000000000000000000" pitchFamily="2" charset="2"/>
              <a:buChar char="à"/>
            </a:pPr>
            <a:r>
              <a:rPr lang="fr-FR" sz="2400" dirty="0">
                <a:sym typeface="Wingdings" panose="05000000000000000000" pitchFamily="2" charset="2"/>
              </a:rPr>
              <a:t>Il est souvent nécessaire de normaliser ou de standardiser les caractéristiques avant d'appliquer des techniques de clustering pour atténuer cet effet.</a:t>
            </a:r>
          </a:p>
          <a:p>
            <a:pPr>
              <a:buFont typeface="Wingdings" panose="05000000000000000000" pitchFamily="2" charset="2"/>
              <a:buChar char="à"/>
            </a:pPr>
            <a:endParaRPr lang="fr-FR" sz="2400" dirty="0">
              <a:sym typeface="Wingdings" panose="05000000000000000000" pitchFamily="2" charset="2"/>
            </a:endParaRPr>
          </a:p>
          <a:p>
            <a:pPr marL="0" indent="0">
              <a:buNone/>
            </a:pPr>
            <a:r>
              <a:rPr lang="fr-FR" sz="2400" b="1" u="sng" dirty="0"/>
              <a:t>Comparaison pour un nombre de cluster entre 2 et 8 : </a:t>
            </a:r>
            <a:br>
              <a:rPr lang="fr-FR" sz="2400" dirty="0"/>
            </a:br>
            <a:r>
              <a:rPr lang="fr-FR" sz="2400" dirty="0"/>
              <a:t>1. Sans pré-traitement, </a:t>
            </a:r>
            <a:br>
              <a:rPr lang="fr-FR" sz="2400" dirty="0"/>
            </a:br>
            <a:r>
              <a:rPr lang="fr-FR" sz="2400" dirty="0"/>
              <a:t>2. </a:t>
            </a:r>
            <a:r>
              <a:rPr lang="fr-FR" sz="2400" dirty="0" err="1"/>
              <a:t>MinMaxScaler</a:t>
            </a:r>
            <a:r>
              <a:rPr lang="fr-FR" sz="2400" dirty="0"/>
              <a:t>, </a:t>
            </a:r>
            <a:br>
              <a:rPr lang="fr-FR" sz="2400" dirty="0"/>
            </a:br>
            <a:r>
              <a:rPr lang="fr-FR" sz="2400" dirty="0"/>
              <a:t>3. </a:t>
            </a:r>
            <a:r>
              <a:rPr lang="fr-FR" sz="2400" dirty="0" err="1"/>
              <a:t>StandardScaler</a:t>
            </a:r>
            <a:r>
              <a:rPr lang="fr-FR" sz="2400" dirty="0"/>
              <a:t>, </a:t>
            </a:r>
            <a:br>
              <a:rPr lang="fr-FR" sz="2400" dirty="0"/>
            </a:br>
            <a:r>
              <a:rPr lang="fr-FR" sz="2400" dirty="0"/>
              <a:t>4. </a:t>
            </a:r>
            <a:r>
              <a:rPr lang="fr-FR" sz="2400" dirty="0" err="1"/>
              <a:t>PowerTransformer</a:t>
            </a:r>
            <a:br>
              <a:rPr lang="fr-FR" sz="2400" dirty="0"/>
            </a:br>
            <a:r>
              <a:rPr lang="fr-FR" sz="2400" dirty="0"/>
              <a:t>5. </a:t>
            </a:r>
            <a:r>
              <a:rPr lang="fr-FR" sz="2400" dirty="0" err="1"/>
              <a:t>RobustTransformer</a:t>
            </a:r>
            <a:endParaRPr lang="fr-FR" sz="2400" u="sng" dirty="0"/>
          </a:p>
        </p:txBody>
      </p:sp>
      <p:grpSp>
        <p:nvGrpSpPr>
          <p:cNvPr id="13" name="Groupe 12">
            <a:extLst>
              <a:ext uri="{FF2B5EF4-FFF2-40B4-BE49-F238E27FC236}">
                <a16:creationId xmlns:a16="http://schemas.microsoft.com/office/drawing/2014/main" id="{67EA5469-3ADA-9D3B-3079-5263E436075B}"/>
              </a:ext>
            </a:extLst>
          </p:cNvPr>
          <p:cNvGrpSpPr/>
          <p:nvPr/>
        </p:nvGrpSpPr>
        <p:grpSpPr>
          <a:xfrm>
            <a:off x="8290270" y="0"/>
            <a:ext cx="3901730" cy="6858000"/>
            <a:chOff x="278674" y="0"/>
            <a:chExt cx="3901730" cy="6858000"/>
          </a:xfrm>
        </p:grpSpPr>
        <p:pic>
          <p:nvPicPr>
            <p:cNvPr id="6" name="Espace réservé du contenu 8">
              <a:extLst>
                <a:ext uri="{FF2B5EF4-FFF2-40B4-BE49-F238E27FC236}">
                  <a16:creationId xmlns:a16="http://schemas.microsoft.com/office/drawing/2014/main" id="{81B0D972-8138-CF40-0C02-A28E952C7D96}"/>
                </a:ext>
              </a:extLst>
            </p:cNvPr>
            <p:cNvPicPr>
              <a:picLocks noChangeAspect="1"/>
            </p:cNvPicPr>
            <p:nvPr/>
          </p:nvPicPr>
          <p:blipFill rotWithShape="1">
            <a:blip r:embed="rId2"/>
            <a:srcRect l="4688" r="40666"/>
            <a:stretch/>
          </p:blipFill>
          <p:spPr>
            <a:xfrm>
              <a:off x="278674" y="0"/>
              <a:ext cx="3248297" cy="6858000"/>
            </a:xfrm>
            <a:prstGeom prst="rect">
              <a:avLst/>
            </a:prstGeom>
          </p:spPr>
        </p:pic>
        <p:pic>
          <p:nvPicPr>
            <p:cNvPr id="7" name="Espace réservé du contenu 8">
              <a:extLst>
                <a:ext uri="{FF2B5EF4-FFF2-40B4-BE49-F238E27FC236}">
                  <a16:creationId xmlns:a16="http://schemas.microsoft.com/office/drawing/2014/main" id="{D3944A5E-9560-ACAC-1244-719DE7A7631C}"/>
                </a:ext>
              </a:extLst>
            </p:cNvPr>
            <p:cNvPicPr>
              <a:picLocks noChangeAspect="1"/>
            </p:cNvPicPr>
            <p:nvPr/>
          </p:nvPicPr>
          <p:blipFill rotWithShape="1">
            <a:blip r:embed="rId2"/>
            <a:srcRect l="89035" r="-27"/>
            <a:stretch/>
          </p:blipFill>
          <p:spPr>
            <a:xfrm>
              <a:off x="3526971" y="0"/>
              <a:ext cx="653433" cy="6858000"/>
            </a:xfrm>
            <a:prstGeom prst="rect">
              <a:avLst/>
            </a:prstGeom>
          </p:spPr>
        </p:pic>
        <p:sp>
          <p:nvSpPr>
            <p:cNvPr id="8" name="Rectangle 7">
              <a:extLst>
                <a:ext uri="{FF2B5EF4-FFF2-40B4-BE49-F238E27FC236}">
                  <a16:creationId xmlns:a16="http://schemas.microsoft.com/office/drawing/2014/main" id="{957B53B1-9036-B070-35F2-6CD2564679AB}"/>
                </a:ext>
              </a:extLst>
            </p:cNvPr>
            <p:cNvSpPr/>
            <p:nvPr/>
          </p:nvSpPr>
          <p:spPr>
            <a:xfrm>
              <a:off x="722810" y="670560"/>
              <a:ext cx="3448595" cy="243840"/>
            </a:xfrm>
            <a:prstGeom prst="rect">
              <a:avLst/>
            </a:prstGeom>
            <a:solidFill>
              <a:srgbClr val="B13BAA">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4F83DE40-3E66-AEDE-D939-589FF18EBE6D}"/>
                </a:ext>
              </a:extLst>
            </p:cNvPr>
            <p:cNvSpPr/>
            <p:nvPr/>
          </p:nvSpPr>
          <p:spPr>
            <a:xfrm>
              <a:off x="722810" y="2260311"/>
              <a:ext cx="3448595" cy="243840"/>
            </a:xfrm>
            <a:prstGeom prst="rect">
              <a:avLst/>
            </a:prstGeom>
            <a:solidFill>
              <a:srgbClr val="B13BAA">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DBA8951-95F3-ACF3-CE64-112CD34C4034}"/>
                </a:ext>
              </a:extLst>
            </p:cNvPr>
            <p:cNvSpPr/>
            <p:nvPr/>
          </p:nvSpPr>
          <p:spPr>
            <a:xfrm>
              <a:off x="722810" y="2952207"/>
              <a:ext cx="3448595" cy="243840"/>
            </a:xfrm>
            <a:prstGeom prst="rect">
              <a:avLst/>
            </a:prstGeom>
            <a:solidFill>
              <a:srgbClr val="B13BAA">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0BE63024-F2AC-86D9-5C6E-0639DD8DF8F4}"/>
                </a:ext>
              </a:extLst>
            </p:cNvPr>
            <p:cNvSpPr/>
            <p:nvPr/>
          </p:nvSpPr>
          <p:spPr>
            <a:xfrm>
              <a:off x="722810" y="4783183"/>
              <a:ext cx="3448595" cy="243840"/>
            </a:xfrm>
            <a:prstGeom prst="rect">
              <a:avLst/>
            </a:prstGeom>
            <a:solidFill>
              <a:srgbClr val="B13BAA">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1BD28701-752E-4D83-9641-924EA1902923}"/>
                </a:ext>
              </a:extLst>
            </p:cNvPr>
            <p:cNvSpPr/>
            <p:nvPr/>
          </p:nvSpPr>
          <p:spPr>
            <a:xfrm>
              <a:off x="722810" y="5457661"/>
              <a:ext cx="3448595" cy="243840"/>
            </a:xfrm>
            <a:prstGeom prst="rect">
              <a:avLst/>
            </a:prstGeom>
            <a:solidFill>
              <a:srgbClr val="B13BAA">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722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C996-45E2-589E-EB81-C8D522D1421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BE05DA-4F00-496B-87B3-2F89032FAE89}"/>
              </a:ext>
            </a:extLst>
          </p:cNvPr>
          <p:cNvSpPr>
            <a:spLocks noGrp="1"/>
          </p:cNvSpPr>
          <p:nvPr>
            <p:ph type="title"/>
          </p:nvPr>
        </p:nvSpPr>
        <p:spPr/>
        <p:txBody>
          <a:bodyPr>
            <a:normAutofit/>
          </a:bodyPr>
          <a:lstStyle/>
          <a:p>
            <a:pPr algn="l"/>
            <a:r>
              <a:rPr lang="fr-FR" sz="5400" b="1" i="0" dirty="0">
                <a:effectLst/>
              </a:rPr>
              <a:t>Contexte</a:t>
            </a:r>
            <a:endParaRPr lang="fr-FR" sz="5400" b="0" i="0" dirty="0">
              <a:effectLst/>
            </a:endParaRPr>
          </a:p>
        </p:txBody>
      </p:sp>
      <p:sp>
        <p:nvSpPr>
          <p:cNvPr id="8" name="Espace réservé du contenu 7">
            <a:extLst>
              <a:ext uri="{FF2B5EF4-FFF2-40B4-BE49-F238E27FC236}">
                <a16:creationId xmlns:a16="http://schemas.microsoft.com/office/drawing/2014/main" id="{27C78453-0F49-B01B-E5C2-89DE16A4440F}"/>
              </a:ext>
            </a:extLst>
          </p:cNvPr>
          <p:cNvSpPr>
            <a:spLocks noGrp="1"/>
          </p:cNvSpPr>
          <p:nvPr>
            <p:ph sz="half" idx="1"/>
          </p:nvPr>
        </p:nvSpPr>
        <p:spPr/>
        <p:txBody>
          <a:bodyPr>
            <a:normAutofit/>
          </a:bodyPr>
          <a:lstStyle/>
          <a:p>
            <a:r>
              <a:rPr lang="fr-FR" sz="2000" dirty="0"/>
              <a:t>Objectif 1 : Fournir une segmentation client aux équipes d’E-commerce pour leurs campagnes de communication.</a:t>
            </a:r>
          </a:p>
          <a:p>
            <a:r>
              <a:rPr lang="fr-FR" sz="2000" dirty="0"/>
              <a:t>Objectif 2 : Proposition d’un contrat de maintenance. </a:t>
            </a:r>
          </a:p>
          <a:p>
            <a:endParaRPr lang="fr-FR" sz="2000" dirty="0"/>
          </a:p>
          <a:p>
            <a:r>
              <a:rPr lang="fr-FR" sz="2000" dirty="0"/>
              <a:t>Base de données (8 CSV) : produit, </a:t>
            </a:r>
            <a:r>
              <a:rPr lang="fr-FR" sz="2000" dirty="0" err="1"/>
              <a:t>customer</a:t>
            </a:r>
            <a:r>
              <a:rPr lang="fr-FR" sz="2000" dirty="0"/>
              <a:t>, </a:t>
            </a:r>
            <a:r>
              <a:rPr lang="fr-FR" sz="2000" dirty="0" err="1"/>
              <a:t>geolocalisation</a:t>
            </a:r>
            <a:r>
              <a:rPr lang="fr-FR" sz="2000" dirty="0"/>
              <a:t>, </a:t>
            </a:r>
            <a:r>
              <a:rPr lang="fr-FR" sz="2000" dirty="0" err="1"/>
              <a:t>sellers</a:t>
            </a:r>
            <a:r>
              <a:rPr lang="fr-FR" sz="2000" dirty="0"/>
              <a:t>, …</a:t>
            </a:r>
          </a:p>
        </p:txBody>
      </p:sp>
      <p:pic>
        <p:nvPicPr>
          <p:cNvPr id="10" name="Espace réservé du contenu 9">
            <a:extLst>
              <a:ext uri="{FF2B5EF4-FFF2-40B4-BE49-F238E27FC236}">
                <a16:creationId xmlns:a16="http://schemas.microsoft.com/office/drawing/2014/main" id="{1A766AC8-355D-A178-0DE4-37B52094F7EB}"/>
              </a:ext>
            </a:extLst>
          </p:cNvPr>
          <p:cNvPicPr>
            <a:picLocks noGrp="1" noChangeAspect="1"/>
          </p:cNvPicPr>
          <p:nvPr>
            <p:ph sz="half" idx="2"/>
          </p:nvPr>
        </p:nvPicPr>
        <p:blipFill>
          <a:blip r:embed="rId3"/>
          <a:stretch>
            <a:fillRect/>
          </a:stretch>
        </p:blipFill>
        <p:spPr>
          <a:xfrm>
            <a:off x="5929323" y="2087499"/>
            <a:ext cx="6152092" cy="3219314"/>
          </a:xfrm>
        </p:spPr>
      </p:pic>
      <p:graphicFrame>
        <p:nvGraphicFramePr>
          <p:cNvPr id="3" name="Diagramme 2">
            <a:extLst>
              <a:ext uri="{FF2B5EF4-FFF2-40B4-BE49-F238E27FC236}">
                <a16:creationId xmlns:a16="http://schemas.microsoft.com/office/drawing/2014/main" id="{31627DD5-B420-85EA-0241-14F16F9ABF3F}"/>
              </a:ext>
            </a:extLst>
          </p:cNvPr>
          <p:cNvGraphicFramePr/>
          <p:nvPr>
            <p:extLst>
              <p:ext uri="{D42A27DB-BD31-4B8C-83A1-F6EECF244321}">
                <p14:modId xmlns:p14="http://schemas.microsoft.com/office/powerpoint/2010/main" val="88683165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2" name="Connecteur droit 11">
            <a:extLst>
              <a:ext uri="{FF2B5EF4-FFF2-40B4-BE49-F238E27FC236}">
                <a16:creationId xmlns:a16="http://schemas.microsoft.com/office/drawing/2014/main" id="{E0AB345A-FBE5-E800-1F18-7E6EB5B8C4F7}"/>
              </a:ext>
            </a:extLst>
          </p:cNvPr>
          <p:cNvCxnSpPr/>
          <p:nvPr/>
        </p:nvCxnSpPr>
        <p:spPr>
          <a:xfrm flipH="1" flipV="1">
            <a:off x="1457325" y="-742950"/>
            <a:ext cx="152400" cy="295275"/>
          </a:xfrm>
          <a:prstGeom prst="line">
            <a:avLst/>
          </a:prstGeom>
        </p:spPr>
        <p:style>
          <a:lnRef idx="1">
            <a:schemeClr val="accent2"/>
          </a:lnRef>
          <a:fillRef idx="0">
            <a:schemeClr val="accent2"/>
          </a:fillRef>
          <a:effectRef idx="0">
            <a:schemeClr val="accent2"/>
          </a:effectRef>
          <a:fontRef idx="minor">
            <a:schemeClr val="tx1"/>
          </a:fontRef>
        </p:style>
      </p:cxnSp>
      <p:sp>
        <p:nvSpPr>
          <p:cNvPr id="13" name="ZoneTexte 12">
            <a:extLst>
              <a:ext uri="{FF2B5EF4-FFF2-40B4-BE49-F238E27FC236}">
                <a16:creationId xmlns:a16="http://schemas.microsoft.com/office/drawing/2014/main" id="{70010FF4-67FC-6A3F-91AF-8831140E6B32}"/>
              </a:ext>
            </a:extLst>
          </p:cNvPr>
          <p:cNvSpPr txBox="1"/>
          <p:nvPr/>
        </p:nvSpPr>
        <p:spPr>
          <a:xfrm>
            <a:off x="6400800" y="5306813"/>
            <a:ext cx="5680615" cy="646331"/>
          </a:xfrm>
          <a:prstGeom prst="rect">
            <a:avLst/>
          </a:prstGeom>
          <a:noFill/>
        </p:spPr>
        <p:txBody>
          <a:bodyPr wrap="square" rtlCol="0">
            <a:spAutoFit/>
          </a:bodyPr>
          <a:lstStyle/>
          <a:p>
            <a:r>
              <a:rPr lang="fr-FR" dirty="0"/>
              <a:t>Propose des solutions de vente sur les marketplaces en ligne.</a:t>
            </a:r>
          </a:p>
        </p:txBody>
      </p:sp>
    </p:spTree>
    <p:extLst>
      <p:ext uri="{BB962C8B-B14F-4D97-AF65-F5344CB8AC3E}">
        <p14:creationId xmlns:p14="http://schemas.microsoft.com/office/powerpoint/2010/main" val="343007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C996-45E2-589E-EB81-C8D522D1421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BE05DA-4F00-496B-87B3-2F89032FAE89}"/>
              </a:ext>
            </a:extLst>
          </p:cNvPr>
          <p:cNvSpPr>
            <a:spLocks noGrp="1"/>
          </p:cNvSpPr>
          <p:nvPr>
            <p:ph type="title"/>
          </p:nvPr>
        </p:nvSpPr>
        <p:spPr/>
        <p:txBody>
          <a:bodyPr>
            <a:normAutofit fontScale="90000"/>
          </a:bodyPr>
          <a:lstStyle/>
          <a:p>
            <a:pPr algn="l"/>
            <a:r>
              <a:rPr lang="fr-FR" sz="5400" b="1" i="0" dirty="0">
                <a:effectLst/>
              </a:rPr>
              <a:t>Contexte</a:t>
            </a:r>
            <a:br>
              <a:rPr lang="fr-FR" sz="5400" b="1" i="0" dirty="0">
                <a:effectLst/>
              </a:rPr>
            </a:br>
            <a:r>
              <a:rPr lang="fr-FR" sz="5400" b="1" i="0" dirty="0">
                <a:effectLst/>
              </a:rPr>
              <a:t>Création de notre </a:t>
            </a:r>
            <a:r>
              <a:rPr lang="fr-FR" sz="5400" b="1" i="0" dirty="0" err="1">
                <a:effectLst/>
              </a:rPr>
              <a:t>dataset</a:t>
            </a:r>
            <a:endParaRPr lang="fr-FR" sz="5400" b="0" i="0" dirty="0">
              <a:effectLst/>
            </a:endParaRPr>
          </a:p>
        </p:txBody>
      </p:sp>
      <p:sp>
        <p:nvSpPr>
          <p:cNvPr id="8" name="Espace réservé du contenu 7">
            <a:extLst>
              <a:ext uri="{FF2B5EF4-FFF2-40B4-BE49-F238E27FC236}">
                <a16:creationId xmlns:a16="http://schemas.microsoft.com/office/drawing/2014/main" id="{27C78453-0F49-B01B-E5C2-89DE16A4440F}"/>
              </a:ext>
            </a:extLst>
          </p:cNvPr>
          <p:cNvSpPr>
            <a:spLocks noGrp="1"/>
          </p:cNvSpPr>
          <p:nvPr>
            <p:ph sz="half" idx="1"/>
          </p:nvPr>
        </p:nvSpPr>
        <p:spPr>
          <a:xfrm>
            <a:off x="1115568" y="2478024"/>
            <a:ext cx="4325311" cy="3694176"/>
          </a:xfrm>
        </p:spPr>
        <p:txBody>
          <a:bodyPr>
            <a:normAutofit/>
          </a:bodyPr>
          <a:lstStyle/>
          <a:p>
            <a:r>
              <a:rPr lang="fr-FR" sz="2000" dirty="0"/>
              <a:t>Création d’un </a:t>
            </a:r>
            <a:r>
              <a:rPr lang="fr-FR" sz="2000" dirty="0" err="1"/>
              <a:t>macrodataset</a:t>
            </a:r>
            <a:r>
              <a:rPr lang="fr-FR" sz="2000" dirty="0"/>
              <a:t> (117329 par 36) qui utilise 6 parties de la </a:t>
            </a:r>
            <a:r>
              <a:rPr lang="fr-FR" sz="2000" dirty="0" err="1"/>
              <a:t>database</a:t>
            </a:r>
            <a:r>
              <a:rPr lang="fr-FR" sz="2000" dirty="0"/>
              <a:t>.  </a:t>
            </a:r>
          </a:p>
        </p:txBody>
      </p:sp>
      <p:graphicFrame>
        <p:nvGraphicFramePr>
          <p:cNvPr id="3" name="Diagramme 2">
            <a:extLst>
              <a:ext uri="{FF2B5EF4-FFF2-40B4-BE49-F238E27FC236}">
                <a16:creationId xmlns:a16="http://schemas.microsoft.com/office/drawing/2014/main" id="{31627DD5-B420-85EA-0241-14F16F9ABF3F}"/>
              </a:ext>
            </a:extLst>
          </p:cNvPr>
          <p:cNvGraphicFramePr/>
          <p:nvPr>
            <p:extLst>
              <p:ext uri="{D42A27DB-BD31-4B8C-83A1-F6EECF244321}">
                <p14:modId xmlns:p14="http://schemas.microsoft.com/office/powerpoint/2010/main" val="299443942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Connecteur droit 11">
            <a:extLst>
              <a:ext uri="{FF2B5EF4-FFF2-40B4-BE49-F238E27FC236}">
                <a16:creationId xmlns:a16="http://schemas.microsoft.com/office/drawing/2014/main" id="{E0AB345A-FBE5-E800-1F18-7E6EB5B8C4F7}"/>
              </a:ext>
            </a:extLst>
          </p:cNvPr>
          <p:cNvCxnSpPr/>
          <p:nvPr/>
        </p:nvCxnSpPr>
        <p:spPr>
          <a:xfrm flipH="1" flipV="1">
            <a:off x="1457325" y="-742950"/>
            <a:ext cx="152400" cy="295275"/>
          </a:xfrm>
          <a:prstGeom prst="line">
            <a:avLst/>
          </a:prstGeom>
        </p:spPr>
        <p:style>
          <a:lnRef idx="1">
            <a:schemeClr val="accent2"/>
          </a:lnRef>
          <a:fillRef idx="0">
            <a:schemeClr val="accent2"/>
          </a:fillRef>
          <a:effectRef idx="0">
            <a:schemeClr val="accent2"/>
          </a:effectRef>
          <a:fontRef idx="minor">
            <a:schemeClr val="tx1"/>
          </a:fontRef>
        </p:style>
      </p:cxnSp>
      <p:pic>
        <p:nvPicPr>
          <p:cNvPr id="3074" name="Picture 2">
            <a:extLst>
              <a:ext uri="{FF2B5EF4-FFF2-40B4-BE49-F238E27FC236}">
                <a16:creationId xmlns:a16="http://schemas.microsoft.com/office/drawing/2014/main" id="{F3EBC99E-D1F2-C369-E3CD-090ADFCC6CB2}"/>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bwMode="auto">
          <a:xfrm>
            <a:off x="5615955" y="2400300"/>
            <a:ext cx="6400969" cy="3851910"/>
          </a:xfrm>
          <a:prstGeom prst="rect">
            <a:avLst/>
          </a:prstGeom>
          <a:noFill/>
          <a:extLst>
            <a:ext uri="{909E8E84-426E-40DD-AFC4-6F175D3DCCD1}">
              <a14:hiddenFill xmlns:a14="http://schemas.microsoft.com/office/drawing/2010/main">
                <a:solidFill>
                  <a:srgbClr val="FFFFFF"/>
                </a:solidFill>
              </a14:hiddenFill>
            </a:ext>
          </a:extLst>
        </p:spPr>
      </p:pic>
      <p:sp>
        <p:nvSpPr>
          <p:cNvPr id="6" name="Signe de multiplication 5">
            <a:extLst>
              <a:ext uri="{FF2B5EF4-FFF2-40B4-BE49-F238E27FC236}">
                <a16:creationId xmlns:a16="http://schemas.microsoft.com/office/drawing/2014/main" id="{95BBBF14-0AD1-E366-BF12-A9F2647359C4}"/>
              </a:ext>
            </a:extLst>
          </p:cNvPr>
          <p:cNvSpPr/>
          <p:nvPr/>
        </p:nvSpPr>
        <p:spPr>
          <a:xfrm>
            <a:off x="10782299" y="5273993"/>
            <a:ext cx="1186999" cy="895350"/>
          </a:xfrm>
          <a:prstGeom prst="mathMultiply">
            <a:avLst/>
          </a:prstGeom>
          <a:solidFill>
            <a:srgbClr val="B13BAA">
              <a:alpha val="40000"/>
            </a:srgb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Signe de multiplication 6">
            <a:extLst>
              <a:ext uri="{FF2B5EF4-FFF2-40B4-BE49-F238E27FC236}">
                <a16:creationId xmlns:a16="http://schemas.microsoft.com/office/drawing/2014/main" id="{EA818C2F-E68C-FDBD-83D2-54A12D9B8D0F}"/>
              </a:ext>
            </a:extLst>
          </p:cNvPr>
          <p:cNvSpPr/>
          <p:nvPr/>
        </p:nvSpPr>
        <p:spPr>
          <a:xfrm>
            <a:off x="10794772" y="3792284"/>
            <a:ext cx="1186999" cy="895350"/>
          </a:xfrm>
          <a:prstGeom prst="mathMultiply">
            <a:avLst/>
          </a:prstGeom>
          <a:solidFill>
            <a:srgbClr val="B13BAA">
              <a:alpha val="40000"/>
            </a:srgb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488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C996-45E2-589E-EB81-C8D522D1421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BE05DA-4F00-496B-87B3-2F89032FAE89}"/>
              </a:ext>
            </a:extLst>
          </p:cNvPr>
          <p:cNvSpPr>
            <a:spLocks noGrp="1"/>
          </p:cNvSpPr>
          <p:nvPr>
            <p:ph type="title"/>
          </p:nvPr>
        </p:nvSpPr>
        <p:spPr/>
        <p:txBody>
          <a:bodyPr>
            <a:normAutofit fontScale="90000"/>
          </a:bodyPr>
          <a:lstStyle/>
          <a:p>
            <a:pPr algn="l"/>
            <a:r>
              <a:rPr lang="fr-FR" sz="5400" b="1" i="0" dirty="0">
                <a:effectLst/>
              </a:rPr>
              <a:t>Contexte</a:t>
            </a:r>
            <a:br>
              <a:rPr lang="fr-FR" sz="5400" b="1" i="0" dirty="0">
                <a:effectLst/>
              </a:rPr>
            </a:br>
            <a:r>
              <a:rPr lang="fr-FR" sz="5400" b="1" i="0" dirty="0" err="1">
                <a:effectLst/>
              </a:rPr>
              <a:t>Customers</a:t>
            </a:r>
            <a:endParaRPr lang="fr-FR" sz="5400" b="0" i="0" dirty="0">
              <a:effectLst/>
            </a:endParaRPr>
          </a:p>
        </p:txBody>
      </p:sp>
      <p:pic>
        <p:nvPicPr>
          <p:cNvPr id="11" name="Espace réservé du contenu 10">
            <a:extLst>
              <a:ext uri="{FF2B5EF4-FFF2-40B4-BE49-F238E27FC236}">
                <a16:creationId xmlns:a16="http://schemas.microsoft.com/office/drawing/2014/main" id="{915D7470-8B86-9C8D-058F-EE69E1729EA4}"/>
              </a:ext>
            </a:extLst>
          </p:cNvPr>
          <p:cNvPicPr>
            <a:picLocks noGrp="1" noChangeAspect="1"/>
          </p:cNvPicPr>
          <p:nvPr>
            <p:ph sz="half" idx="1"/>
          </p:nvPr>
        </p:nvPicPr>
        <p:blipFill rotWithShape="1">
          <a:blip r:embed="rId3"/>
          <a:srcRect l="579" t="405" r="1535"/>
          <a:stretch/>
        </p:blipFill>
        <p:spPr>
          <a:xfrm>
            <a:off x="2647950" y="2145505"/>
            <a:ext cx="6829426" cy="4135279"/>
          </a:xfrm>
        </p:spPr>
      </p:pic>
      <p:graphicFrame>
        <p:nvGraphicFramePr>
          <p:cNvPr id="3" name="Diagramme 2">
            <a:extLst>
              <a:ext uri="{FF2B5EF4-FFF2-40B4-BE49-F238E27FC236}">
                <a16:creationId xmlns:a16="http://schemas.microsoft.com/office/drawing/2014/main" id="{31627DD5-B420-85EA-0241-14F16F9ABF3F}"/>
              </a:ext>
            </a:extLst>
          </p:cNvPr>
          <p:cNvGraphicFramePr/>
          <p:nvPr>
            <p:extLst>
              <p:ext uri="{D42A27DB-BD31-4B8C-83A1-F6EECF244321}">
                <p14:modId xmlns:p14="http://schemas.microsoft.com/office/powerpoint/2010/main" val="2256704350"/>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2" name="Connecteur droit 11">
            <a:extLst>
              <a:ext uri="{FF2B5EF4-FFF2-40B4-BE49-F238E27FC236}">
                <a16:creationId xmlns:a16="http://schemas.microsoft.com/office/drawing/2014/main" id="{E0AB345A-FBE5-E800-1F18-7E6EB5B8C4F7}"/>
              </a:ext>
            </a:extLst>
          </p:cNvPr>
          <p:cNvCxnSpPr/>
          <p:nvPr/>
        </p:nvCxnSpPr>
        <p:spPr>
          <a:xfrm flipH="1" flipV="1">
            <a:off x="1457325" y="-742950"/>
            <a:ext cx="152400" cy="295275"/>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628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C996-45E2-589E-EB81-C8D522D1421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BE05DA-4F00-496B-87B3-2F89032FAE89}"/>
              </a:ext>
            </a:extLst>
          </p:cNvPr>
          <p:cNvSpPr>
            <a:spLocks noGrp="1"/>
          </p:cNvSpPr>
          <p:nvPr>
            <p:ph type="title"/>
          </p:nvPr>
        </p:nvSpPr>
        <p:spPr/>
        <p:txBody>
          <a:bodyPr>
            <a:normAutofit fontScale="90000"/>
          </a:bodyPr>
          <a:lstStyle/>
          <a:p>
            <a:pPr algn="l"/>
            <a:r>
              <a:rPr lang="fr-FR" sz="4900" b="1" i="0" dirty="0">
                <a:effectLst/>
              </a:rPr>
              <a:t>I. Liste de </a:t>
            </a:r>
            <a:r>
              <a:rPr lang="fr-FR" sz="4900" b="1" i="0" dirty="0" err="1">
                <a:effectLst/>
              </a:rPr>
              <a:t>features</a:t>
            </a:r>
            <a:r>
              <a:rPr lang="fr-FR" sz="4900" b="1" i="0" dirty="0">
                <a:effectLst/>
              </a:rPr>
              <a:t> après nettoyage</a:t>
            </a:r>
            <a:endParaRPr lang="fr-FR" sz="5400" b="0" i="0" dirty="0">
              <a:effectLst/>
            </a:endParaRPr>
          </a:p>
        </p:txBody>
      </p:sp>
      <p:sp>
        <p:nvSpPr>
          <p:cNvPr id="5" name="Espace réservé du contenu 4">
            <a:extLst>
              <a:ext uri="{FF2B5EF4-FFF2-40B4-BE49-F238E27FC236}">
                <a16:creationId xmlns:a16="http://schemas.microsoft.com/office/drawing/2014/main" id="{B4F02A5A-ABA9-3DB8-38BD-29E474395BB3}"/>
              </a:ext>
            </a:extLst>
          </p:cNvPr>
          <p:cNvSpPr>
            <a:spLocks noGrp="1"/>
          </p:cNvSpPr>
          <p:nvPr>
            <p:ph sz="half" idx="1"/>
          </p:nvPr>
        </p:nvSpPr>
        <p:spPr/>
        <p:txBody>
          <a:bodyPr>
            <a:normAutofit fontScale="62500" lnSpcReduction="20000"/>
          </a:bodyPr>
          <a:lstStyle/>
          <a:p>
            <a:r>
              <a:rPr lang="fr-FR" dirty="0"/>
              <a:t>Doublons, </a:t>
            </a:r>
            <a:r>
              <a:rPr lang="fr-FR" dirty="0" err="1"/>
              <a:t>outliers</a:t>
            </a:r>
            <a:r>
              <a:rPr lang="fr-FR" dirty="0"/>
              <a:t>, valeurs manquantes</a:t>
            </a:r>
          </a:p>
          <a:p>
            <a:r>
              <a:rPr lang="fr-FR" dirty="0"/>
              <a:t>17 </a:t>
            </a:r>
            <a:r>
              <a:rPr lang="fr-FR" dirty="0" err="1"/>
              <a:t>features</a:t>
            </a:r>
            <a:r>
              <a:rPr lang="fr-FR" dirty="0"/>
              <a:t> après nettoyage !</a:t>
            </a:r>
          </a:p>
          <a:p>
            <a:r>
              <a:rPr lang="fr-FR" dirty="0" err="1"/>
              <a:t>One-Hot</a:t>
            </a:r>
            <a:r>
              <a:rPr lang="fr-FR" dirty="0"/>
              <a:t> encodage pour </a:t>
            </a:r>
            <a:r>
              <a:rPr lang="en-US" dirty="0"/>
              <a:t>'</a:t>
            </a:r>
            <a:r>
              <a:rPr lang="en-US" dirty="0" err="1"/>
              <a:t>payment_type</a:t>
            </a:r>
            <a:r>
              <a:rPr lang="en-US" dirty="0"/>
              <a:t>', '</a:t>
            </a:r>
            <a:r>
              <a:rPr lang="en-US" dirty="0" err="1"/>
              <a:t>customer_state</a:t>
            </a:r>
            <a:r>
              <a:rPr lang="en-US" dirty="0"/>
              <a:t>', '</a:t>
            </a:r>
            <a:r>
              <a:rPr lang="en-US" dirty="0" err="1"/>
              <a:t>product_category_name</a:t>
            </a:r>
            <a:r>
              <a:rPr lang="en-US" dirty="0"/>
              <a:t>’</a:t>
            </a:r>
            <a:br>
              <a:rPr lang="en-US" dirty="0"/>
            </a:br>
            <a:r>
              <a:rPr lang="en-US" dirty="0">
                <a:sym typeface="Wingdings" panose="05000000000000000000" pitchFamily="2" charset="2"/>
              </a:rPr>
              <a:t> 118 features</a:t>
            </a:r>
          </a:p>
          <a:p>
            <a:r>
              <a:rPr lang="en-US" dirty="0" err="1">
                <a:sym typeface="Wingdings" panose="05000000000000000000" pitchFamily="2" charset="2"/>
              </a:rPr>
              <a:t>Regroupement</a:t>
            </a:r>
            <a:r>
              <a:rPr lang="en-US" dirty="0">
                <a:sym typeface="Wingdings" panose="05000000000000000000" pitchFamily="2" charset="2"/>
              </a:rPr>
              <a:t> des </a:t>
            </a:r>
            <a:r>
              <a:rPr lang="en-US" dirty="0" err="1">
                <a:sym typeface="Wingdings" panose="05000000000000000000" pitchFamily="2" charset="2"/>
              </a:rPr>
              <a:t>lignes</a:t>
            </a:r>
            <a:r>
              <a:rPr lang="en-US" dirty="0">
                <a:sym typeface="Wingdings" panose="05000000000000000000" pitchFamily="2" charset="2"/>
              </a:rPr>
              <a:t> par </a:t>
            </a:r>
            <a:r>
              <a:rPr lang="en-US" dirty="0" err="1">
                <a:sym typeface="Wingdings" panose="05000000000000000000" pitchFamily="2" charset="2"/>
              </a:rPr>
              <a:t>customer_unique_id</a:t>
            </a:r>
            <a:br>
              <a:rPr lang="fr-FR" dirty="0">
                <a:sym typeface="Wingdings" panose="05000000000000000000" pitchFamily="2" charset="2"/>
              </a:rPr>
            </a:br>
            <a:r>
              <a:rPr lang="fr-FR" dirty="0">
                <a:sym typeface="Wingdings" panose="05000000000000000000" pitchFamily="2" charset="2"/>
              </a:rPr>
              <a:t> 80144 </a:t>
            </a:r>
            <a:r>
              <a:rPr lang="fr-FR" dirty="0" err="1">
                <a:sym typeface="Wingdings" panose="05000000000000000000" pitchFamily="2" charset="2"/>
              </a:rPr>
              <a:t>rows</a:t>
            </a:r>
            <a:endParaRPr lang="fr-FR" dirty="0">
              <a:sym typeface="Wingdings" panose="05000000000000000000" pitchFamily="2" charset="2"/>
            </a:endParaRPr>
          </a:p>
          <a:p>
            <a:r>
              <a:rPr lang="fr-FR" dirty="0">
                <a:sym typeface="Wingdings" panose="05000000000000000000" pitchFamily="2" charset="2"/>
              </a:rPr>
              <a:t>Regroupement des colonnes RFM au </a:t>
            </a:r>
            <a:r>
              <a:rPr lang="fr-FR" dirty="0" err="1">
                <a:sym typeface="Wingdings" panose="05000000000000000000" pitchFamily="2" charset="2"/>
              </a:rPr>
              <a:t>dataset</a:t>
            </a:r>
            <a:br>
              <a:rPr lang="fr-FR" dirty="0">
                <a:sym typeface="Wingdings" panose="05000000000000000000" pitchFamily="2" charset="2"/>
              </a:rPr>
            </a:br>
            <a:r>
              <a:rPr lang="fr-FR" dirty="0">
                <a:sym typeface="Wingdings" panose="05000000000000000000" pitchFamily="2" charset="2"/>
              </a:rPr>
              <a:t> 121 </a:t>
            </a:r>
            <a:r>
              <a:rPr lang="fr-FR" dirty="0" err="1">
                <a:sym typeface="Wingdings" panose="05000000000000000000" pitchFamily="2" charset="2"/>
              </a:rPr>
              <a:t>features</a:t>
            </a:r>
            <a:endParaRPr lang="fr-FR" dirty="0">
              <a:sym typeface="Wingdings" panose="05000000000000000000" pitchFamily="2" charset="2"/>
            </a:endParaRPr>
          </a:p>
          <a:p>
            <a:r>
              <a:rPr lang="fr-FR" dirty="0">
                <a:sym typeface="Wingdings" panose="05000000000000000000" pitchFamily="2" charset="2"/>
              </a:rPr>
              <a:t>Retirer les colonnes contenant des dates</a:t>
            </a:r>
            <a:br>
              <a:rPr lang="fr-FR" dirty="0">
                <a:sym typeface="Wingdings" panose="05000000000000000000" pitchFamily="2" charset="2"/>
              </a:rPr>
            </a:br>
            <a:r>
              <a:rPr lang="fr-FR" dirty="0">
                <a:sym typeface="Wingdings" panose="05000000000000000000" pitchFamily="2" charset="2"/>
              </a:rPr>
              <a:t> 118 </a:t>
            </a:r>
            <a:r>
              <a:rPr lang="fr-FR" dirty="0" err="1">
                <a:sym typeface="Wingdings" panose="05000000000000000000" pitchFamily="2" charset="2"/>
              </a:rPr>
              <a:t>features</a:t>
            </a:r>
            <a:r>
              <a:rPr lang="fr-FR" dirty="0">
                <a:sym typeface="Wingdings" panose="05000000000000000000" pitchFamily="2" charset="2"/>
              </a:rPr>
              <a:t>. </a:t>
            </a:r>
            <a:endParaRPr lang="en-US" dirty="0">
              <a:sym typeface="Wingdings" panose="05000000000000000000" pitchFamily="2" charset="2"/>
            </a:endParaRPr>
          </a:p>
        </p:txBody>
      </p:sp>
      <p:pic>
        <p:nvPicPr>
          <p:cNvPr id="11" name="Espace réservé du contenu 10">
            <a:extLst>
              <a:ext uri="{FF2B5EF4-FFF2-40B4-BE49-F238E27FC236}">
                <a16:creationId xmlns:a16="http://schemas.microsoft.com/office/drawing/2014/main" id="{538BE54B-2ECD-9F59-4D37-311E76972D4F}"/>
              </a:ext>
            </a:extLst>
          </p:cNvPr>
          <p:cNvPicPr>
            <a:picLocks noGrp="1" noChangeAspect="1"/>
          </p:cNvPicPr>
          <p:nvPr>
            <p:ph sz="half" idx="2"/>
          </p:nvPr>
        </p:nvPicPr>
        <p:blipFill>
          <a:blip r:embed="rId3"/>
          <a:stretch>
            <a:fillRect/>
          </a:stretch>
        </p:blipFill>
        <p:spPr>
          <a:xfrm>
            <a:off x="6747669" y="3744119"/>
            <a:ext cx="4133850" cy="1162050"/>
          </a:xfrm>
        </p:spPr>
      </p:pic>
      <p:cxnSp>
        <p:nvCxnSpPr>
          <p:cNvPr id="12" name="Connecteur droit 11">
            <a:extLst>
              <a:ext uri="{FF2B5EF4-FFF2-40B4-BE49-F238E27FC236}">
                <a16:creationId xmlns:a16="http://schemas.microsoft.com/office/drawing/2014/main" id="{E0AB345A-FBE5-E800-1F18-7E6EB5B8C4F7}"/>
              </a:ext>
            </a:extLst>
          </p:cNvPr>
          <p:cNvCxnSpPr/>
          <p:nvPr/>
        </p:nvCxnSpPr>
        <p:spPr>
          <a:xfrm flipH="1" flipV="1">
            <a:off x="1457325" y="-742950"/>
            <a:ext cx="152400" cy="295275"/>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4" name="Diagramme 3">
            <a:extLst>
              <a:ext uri="{FF2B5EF4-FFF2-40B4-BE49-F238E27FC236}">
                <a16:creationId xmlns:a16="http://schemas.microsoft.com/office/drawing/2014/main" id="{4B4B23F8-B1F4-E92B-46E6-FE74AD86B734}"/>
              </a:ext>
            </a:extLst>
          </p:cNvPr>
          <p:cNvGraphicFramePr/>
          <p:nvPr>
            <p:extLst>
              <p:ext uri="{D42A27DB-BD31-4B8C-83A1-F6EECF244321}">
                <p14:modId xmlns:p14="http://schemas.microsoft.com/office/powerpoint/2010/main" val="3361220312"/>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365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C996-45E2-589E-EB81-C8D522D1421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BE05DA-4F00-496B-87B3-2F89032FAE89}"/>
              </a:ext>
            </a:extLst>
          </p:cNvPr>
          <p:cNvSpPr>
            <a:spLocks noGrp="1"/>
          </p:cNvSpPr>
          <p:nvPr>
            <p:ph type="title"/>
          </p:nvPr>
        </p:nvSpPr>
        <p:spPr/>
        <p:txBody>
          <a:bodyPr>
            <a:normAutofit/>
          </a:bodyPr>
          <a:lstStyle/>
          <a:p>
            <a:pPr algn="l"/>
            <a:r>
              <a:rPr lang="fr-FR" sz="5400" b="1" i="0" dirty="0">
                <a:effectLst/>
              </a:rPr>
              <a:t>II. RFM</a:t>
            </a:r>
            <a:endParaRPr lang="fr-FR" sz="5400" b="0" i="0" dirty="0">
              <a:effectLst/>
            </a:endParaRPr>
          </a:p>
        </p:txBody>
      </p:sp>
      <p:sp>
        <p:nvSpPr>
          <p:cNvPr id="8" name="Espace réservé du contenu 7">
            <a:extLst>
              <a:ext uri="{FF2B5EF4-FFF2-40B4-BE49-F238E27FC236}">
                <a16:creationId xmlns:a16="http://schemas.microsoft.com/office/drawing/2014/main" id="{27C78453-0F49-B01B-E5C2-89DE16A4440F}"/>
              </a:ext>
            </a:extLst>
          </p:cNvPr>
          <p:cNvSpPr>
            <a:spLocks noGrp="1"/>
          </p:cNvSpPr>
          <p:nvPr>
            <p:ph sz="half" idx="1"/>
          </p:nvPr>
        </p:nvSpPr>
        <p:spPr>
          <a:xfrm>
            <a:off x="1115568" y="2527334"/>
            <a:ext cx="5498296" cy="3390866"/>
          </a:xfrm>
        </p:spPr>
        <p:txBody>
          <a:bodyPr>
            <a:normAutofit/>
          </a:bodyPr>
          <a:lstStyle/>
          <a:p>
            <a:pPr marL="0" indent="0">
              <a:buNone/>
            </a:pPr>
            <a:r>
              <a:rPr lang="fr-FR" sz="2000" b="1" u="sng" dirty="0"/>
              <a:t>Proposition: Segmentation via k-</a:t>
            </a:r>
            <a:r>
              <a:rPr lang="fr-FR" sz="2000" b="1" u="sng" dirty="0" err="1"/>
              <a:t>mean</a:t>
            </a:r>
            <a:r>
              <a:rPr lang="fr-FR" sz="2000" b="1" u="sng" dirty="0"/>
              <a:t> sur 3 </a:t>
            </a:r>
            <a:r>
              <a:rPr lang="fr-FR" sz="2000" b="1" u="sng" dirty="0" err="1"/>
              <a:t>features</a:t>
            </a:r>
            <a:r>
              <a:rPr lang="fr-FR" sz="2000" b="1" u="sng" dirty="0"/>
              <a:t>. </a:t>
            </a:r>
          </a:p>
          <a:p>
            <a:r>
              <a:rPr lang="fr-FR" sz="2000" b="1" dirty="0" err="1"/>
              <a:t>Recency</a:t>
            </a:r>
            <a:r>
              <a:rPr lang="fr-FR" sz="2000" dirty="0"/>
              <a:t> : Nombre de jours depuis la dernière commande</a:t>
            </a:r>
          </a:p>
          <a:p>
            <a:r>
              <a:rPr lang="fr-FR" sz="2000" b="1" dirty="0"/>
              <a:t>Frequency</a:t>
            </a:r>
            <a:r>
              <a:rPr lang="fr-FR" sz="2000" dirty="0"/>
              <a:t>: Nbr de fois qu’un client a commandé</a:t>
            </a:r>
          </a:p>
          <a:p>
            <a:r>
              <a:rPr lang="fr-FR" sz="2000" b="1" dirty="0" err="1"/>
              <a:t>Monetary</a:t>
            </a:r>
            <a:r>
              <a:rPr lang="fr-FR" sz="2000" dirty="0"/>
              <a:t>: Montant total dépense par le client. </a:t>
            </a:r>
          </a:p>
          <a:p>
            <a:endParaRPr lang="fr-FR" sz="2000" dirty="0"/>
          </a:p>
        </p:txBody>
      </p:sp>
      <p:pic>
        <p:nvPicPr>
          <p:cNvPr id="7" name="Picture 2">
            <a:extLst>
              <a:ext uri="{FF2B5EF4-FFF2-40B4-BE49-F238E27FC236}">
                <a16:creationId xmlns:a16="http://schemas.microsoft.com/office/drawing/2014/main" id="{D13B647B-6304-0281-0DC5-F987FFE419D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001984" y="0"/>
            <a:ext cx="5190016" cy="62522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31627DD5-B420-85EA-0241-14F16F9ABF3F}"/>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984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162E4-306B-BBD0-E1DA-4B054ADE079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BEC23B-FDB7-EDB3-950F-3D983AD4A9A1}"/>
              </a:ext>
            </a:extLst>
          </p:cNvPr>
          <p:cNvSpPr>
            <a:spLocks noGrp="1"/>
          </p:cNvSpPr>
          <p:nvPr>
            <p:ph type="title"/>
          </p:nvPr>
        </p:nvSpPr>
        <p:spPr/>
        <p:txBody>
          <a:bodyPr>
            <a:normAutofit fontScale="90000"/>
          </a:bodyPr>
          <a:lstStyle/>
          <a:p>
            <a:pPr algn="l"/>
            <a:r>
              <a:rPr lang="fr-FR" sz="5400" b="1" i="0" dirty="0">
                <a:effectLst/>
              </a:rPr>
              <a:t>II. RFM</a:t>
            </a:r>
            <a:br>
              <a:rPr lang="fr-FR" sz="5400" b="1" i="0" dirty="0">
                <a:effectLst/>
              </a:rPr>
            </a:br>
            <a:r>
              <a:rPr lang="fr-FR" sz="5400" b="1" i="0" dirty="0">
                <a:effectLst/>
              </a:rPr>
              <a:t>Segmentation</a:t>
            </a:r>
            <a:endParaRPr lang="fr-FR" sz="5400" b="0" i="0" dirty="0">
              <a:effectLst/>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4" name="Complément 13">
                <a:extLst>
                  <a:ext uri="{FF2B5EF4-FFF2-40B4-BE49-F238E27FC236}">
                    <a16:creationId xmlns:a16="http://schemas.microsoft.com/office/drawing/2014/main" id="{2B0D036D-30A4-1055-A0F8-0015DE1C7D60}"/>
                  </a:ext>
                </a:extLst>
              </p:cNvPr>
              <p:cNvGraphicFramePr>
                <a:graphicFrameLocks noGrp="1"/>
              </p:cNvGraphicFramePr>
              <p:nvPr>
                <p:extLst>
                  <p:ext uri="{D42A27DB-BD31-4B8C-83A1-F6EECF244321}">
                    <p14:modId xmlns:p14="http://schemas.microsoft.com/office/powerpoint/2010/main" val="384750592"/>
                  </p:ext>
                </p:extLst>
              </p:nvPr>
            </p:nvGraphicFramePr>
            <p:xfrm>
              <a:off x="6052457" y="850539"/>
              <a:ext cx="6139543" cy="63608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4" name="Complément 13">
                <a:extLst>
                  <a:ext uri="{FF2B5EF4-FFF2-40B4-BE49-F238E27FC236}">
                    <a16:creationId xmlns:a16="http://schemas.microsoft.com/office/drawing/2014/main" id="{2B0D036D-30A4-1055-A0F8-0015DE1C7D60}"/>
                  </a:ext>
                </a:extLst>
              </p:cNvPr>
              <p:cNvPicPr>
                <a:picLocks noGrp="1" noRot="1" noChangeAspect="1" noMove="1" noResize="1" noEditPoints="1" noAdjustHandles="1" noChangeArrowheads="1" noChangeShapeType="1"/>
              </p:cNvPicPr>
              <p:nvPr/>
            </p:nvPicPr>
            <p:blipFill>
              <a:blip r:embed="rId4"/>
              <a:stretch>
                <a:fillRect/>
              </a:stretch>
            </p:blipFill>
            <p:spPr>
              <a:xfrm>
                <a:off x="6052457" y="850539"/>
                <a:ext cx="6139543" cy="6360884"/>
              </a:xfrm>
              <a:prstGeom prst="rect">
                <a:avLst/>
              </a:prstGeom>
            </p:spPr>
          </p:pic>
        </mc:Fallback>
      </mc:AlternateContent>
      <p:sp>
        <p:nvSpPr>
          <p:cNvPr id="20" name="Rectangle 19">
            <a:extLst>
              <a:ext uri="{FF2B5EF4-FFF2-40B4-BE49-F238E27FC236}">
                <a16:creationId xmlns:a16="http://schemas.microsoft.com/office/drawing/2014/main" id="{BABB56BF-9B4D-46CB-00A2-67ED04D24D02}"/>
              </a:ext>
            </a:extLst>
          </p:cNvPr>
          <p:cNvSpPr/>
          <p:nvPr/>
        </p:nvSpPr>
        <p:spPr>
          <a:xfrm>
            <a:off x="6357257" y="6252211"/>
            <a:ext cx="5834743" cy="6057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Espace réservé du contenu 9">
            <a:extLst>
              <a:ext uri="{FF2B5EF4-FFF2-40B4-BE49-F238E27FC236}">
                <a16:creationId xmlns:a16="http://schemas.microsoft.com/office/drawing/2014/main" id="{1C338D49-886F-2888-CA8A-FB36874CDEFC}"/>
              </a:ext>
            </a:extLst>
          </p:cNvPr>
          <p:cNvPicPr>
            <a:picLocks noGrp="1" noChangeAspect="1"/>
          </p:cNvPicPr>
          <p:nvPr>
            <p:ph sz="half" idx="1"/>
          </p:nvPr>
        </p:nvPicPr>
        <p:blipFill>
          <a:blip r:embed="rId5"/>
          <a:stretch>
            <a:fillRect/>
          </a:stretch>
        </p:blipFill>
        <p:spPr>
          <a:xfrm>
            <a:off x="1115568" y="2518495"/>
            <a:ext cx="4105275" cy="2114550"/>
          </a:xfrm>
          <a:prstGeom prst="rect">
            <a:avLst/>
          </a:prstGeom>
        </p:spPr>
      </p:pic>
      <p:sp>
        <p:nvSpPr>
          <p:cNvPr id="21" name="ZoneTexte 20">
            <a:extLst>
              <a:ext uri="{FF2B5EF4-FFF2-40B4-BE49-F238E27FC236}">
                <a16:creationId xmlns:a16="http://schemas.microsoft.com/office/drawing/2014/main" id="{0D3BF0AB-8C11-2702-ACDC-78E7351322AD}"/>
              </a:ext>
            </a:extLst>
          </p:cNvPr>
          <p:cNvSpPr txBox="1"/>
          <p:nvPr/>
        </p:nvSpPr>
        <p:spPr>
          <a:xfrm>
            <a:off x="1115568" y="2133526"/>
            <a:ext cx="4105275" cy="369332"/>
          </a:xfrm>
          <a:prstGeom prst="rect">
            <a:avLst/>
          </a:prstGeom>
          <a:noFill/>
        </p:spPr>
        <p:txBody>
          <a:bodyPr wrap="square" rtlCol="0">
            <a:spAutoFit/>
          </a:bodyPr>
          <a:lstStyle/>
          <a:p>
            <a:pPr algn="ctr"/>
            <a:r>
              <a:rPr lang="fr-FR" b="1" dirty="0" err="1"/>
              <a:t>Centroides</a:t>
            </a:r>
            <a:r>
              <a:rPr lang="fr-FR" b="1" dirty="0"/>
              <a:t> &amp; Clusters</a:t>
            </a:r>
          </a:p>
        </p:txBody>
      </p:sp>
      <p:sp>
        <p:nvSpPr>
          <p:cNvPr id="23" name="Espace réservé du contenu 7">
            <a:extLst>
              <a:ext uri="{FF2B5EF4-FFF2-40B4-BE49-F238E27FC236}">
                <a16:creationId xmlns:a16="http://schemas.microsoft.com/office/drawing/2014/main" id="{AB2B3C9E-1BFD-7CEF-2781-9922139DADEE}"/>
              </a:ext>
            </a:extLst>
          </p:cNvPr>
          <p:cNvSpPr txBox="1">
            <a:spLocks/>
          </p:cNvSpPr>
          <p:nvPr/>
        </p:nvSpPr>
        <p:spPr>
          <a:xfrm>
            <a:off x="235131" y="4648681"/>
            <a:ext cx="5582195" cy="160352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 Seulement 3 </a:t>
            </a:r>
            <a:r>
              <a:rPr lang="fr-FR" sz="2000" dirty="0" err="1"/>
              <a:t>features</a:t>
            </a:r>
            <a:r>
              <a:rPr lang="fr-FR" sz="2000" dirty="0"/>
              <a:t> /!\</a:t>
            </a:r>
          </a:p>
          <a:p>
            <a:pPr marL="0" indent="0">
              <a:buNone/>
            </a:pPr>
            <a:r>
              <a:rPr lang="fr-FR" sz="2000" b="1" u="sng" dirty="0"/>
              <a:t>Hypothèse Trop simple</a:t>
            </a:r>
            <a:r>
              <a:rPr lang="fr-FR" sz="2000" dirty="0"/>
              <a:t>: </a:t>
            </a:r>
            <a:br>
              <a:rPr lang="fr-FR" sz="2000" dirty="0"/>
            </a:br>
            <a:r>
              <a:rPr lang="fr-FR" sz="2000" dirty="0">
                <a:sym typeface="Wingdings" panose="05000000000000000000" pitchFamily="2" charset="2"/>
              </a:rPr>
              <a:t> Deux clients ayant les mêmes scores RFM peuvent avoir des préférences ou des motivations d'achat différentes.</a:t>
            </a:r>
            <a:endParaRPr lang="fr-FR" sz="2000" dirty="0"/>
          </a:p>
          <a:p>
            <a:pPr marL="0" indent="0">
              <a:buNone/>
            </a:pPr>
            <a:r>
              <a:rPr lang="fr-FR" sz="2000" b="1" u="sng" dirty="0"/>
              <a:t>Proposition : </a:t>
            </a:r>
            <a:r>
              <a:rPr lang="fr-FR" sz="2000" dirty="0"/>
              <a:t>Clustering via 1. K-</a:t>
            </a:r>
            <a:r>
              <a:rPr lang="fr-FR" sz="2000" dirty="0" err="1"/>
              <a:t>Means</a:t>
            </a:r>
            <a:r>
              <a:rPr lang="fr-FR" sz="2000" dirty="0"/>
              <a:t>. 2. </a:t>
            </a:r>
            <a:r>
              <a:rPr lang="fr-FR" sz="2000" dirty="0" err="1"/>
              <a:t>DBScan</a:t>
            </a:r>
            <a:r>
              <a:rPr lang="fr-FR" sz="2000" dirty="0"/>
              <a:t> et 3. Ward pour de nombreuses </a:t>
            </a:r>
            <a:r>
              <a:rPr lang="fr-FR" sz="2000" dirty="0" err="1"/>
              <a:t>features</a:t>
            </a:r>
            <a:r>
              <a:rPr lang="fr-FR" sz="2000" dirty="0"/>
              <a:t>.</a:t>
            </a:r>
          </a:p>
        </p:txBody>
      </p:sp>
      <p:graphicFrame>
        <p:nvGraphicFramePr>
          <p:cNvPr id="3" name="Diagramme 2">
            <a:extLst>
              <a:ext uri="{FF2B5EF4-FFF2-40B4-BE49-F238E27FC236}">
                <a16:creationId xmlns:a16="http://schemas.microsoft.com/office/drawing/2014/main" id="{EEF9A9C4-167A-A0E1-B85D-5D65B05AC669}"/>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0929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A807C-C797-7C72-6022-035BDA465AB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8F2BF20-BD7D-AC31-4FB1-4588E210702F}"/>
              </a:ext>
            </a:extLst>
          </p:cNvPr>
          <p:cNvSpPr>
            <a:spLocks noGrp="1"/>
          </p:cNvSpPr>
          <p:nvPr>
            <p:ph type="title"/>
          </p:nvPr>
        </p:nvSpPr>
        <p:spPr/>
        <p:txBody>
          <a:bodyPr>
            <a:normAutofit fontScale="90000"/>
          </a:bodyPr>
          <a:lstStyle/>
          <a:p>
            <a:pPr algn="l"/>
            <a:r>
              <a:rPr lang="fr-FR" sz="5400" b="1" i="0" dirty="0">
                <a:effectLst/>
              </a:rPr>
              <a:t>II. K-</a:t>
            </a:r>
            <a:r>
              <a:rPr lang="fr-FR" sz="5400" b="1" i="0" dirty="0" err="1">
                <a:effectLst/>
              </a:rPr>
              <a:t>Means</a:t>
            </a:r>
            <a:br>
              <a:rPr lang="fr-FR" sz="5400" dirty="0"/>
            </a:br>
            <a:r>
              <a:rPr lang="fr-FR" sz="5400" dirty="0"/>
              <a:t>Choix du nombre de cluster</a:t>
            </a:r>
            <a:endParaRPr lang="fr-FR" sz="5400" b="0" i="0" dirty="0">
              <a:effectLst/>
            </a:endParaRPr>
          </a:p>
        </p:txBody>
      </p:sp>
      <p:sp>
        <p:nvSpPr>
          <p:cNvPr id="7" name="Espace réservé du contenu 6">
            <a:extLst>
              <a:ext uri="{FF2B5EF4-FFF2-40B4-BE49-F238E27FC236}">
                <a16:creationId xmlns:a16="http://schemas.microsoft.com/office/drawing/2014/main" id="{8E244D4B-4F8F-E04B-E068-8A4793F19991}"/>
              </a:ext>
            </a:extLst>
          </p:cNvPr>
          <p:cNvSpPr>
            <a:spLocks noGrp="1"/>
          </p:cNvSpPr>
          <p:nvPr>
            <p:ph sz="half" idx="1"/>
          </p:nvPr>
        </p:nvSpPr>
        <p:spPr>
          <a:xfrm>
            <a:off x="584200" y="2478024"/>
            <a:ext cx="5469128" cy="3694176"/>
          </a:xfrm>
        </p:spPr>
        <p:txBody>
          <a:bodyPr>
            <a:normAutofit fontScale="62500" lnSpcReduction="20000"/>
          </a:bodyPr>
          <a:lstStyle/>
          <a:p>
            <a:pPr marL="0" indent="0">
              <a:buNone/>
            </a:pPr>
            <a:r>
              <a:rPr lang="fr-FR" b="1" u="sng" dirty="0"/>
              <a:t>Compromis à faire entre les aspects : </a:t>
            </a:r>
            <a:br>
              <a:rPr lang="fr-FR" dirty="0"/>
            </a:br>
            <a:r>
              <a:rPr lang="fr-FR" dirty="0"/>
              <a:t>1. </a:t>
            </a:r>
            <a:r>
              <a:rPr lang="fr-FR" u="sng" dirty="0"/>
              <a:t>Compacité des clusters</a:t>
            </a:r>
            <a:r>
              <a:rPr lang="fr-FR" dirty="0"/>
              <a:t>, </a:t>
            </a:r>
            <a:br>
              <a:rPr lang="fr-FR" dirty="0"/>
            </a:br>
            <a:r>
              <a:rPr lang="fr-FR" dirty="0"/>
              <a:t>2. </a:t>
            </a:r>
            <a:r>
              <a:rPr lang="fr-FR" u="sng" dirty="0"/>
              <a:t>Séparation des clusters</a:t>
            </a:r>
            <a:br>
              <a:rPr lang="fr-FR" dirty="0"/>
            </a:br>
            <a:r>
              <a:rPr lang="fr-FR" dirty="0"/>
              <a:t>3. </a:t>
            </a:r>
            <a:r>
              <a:rPr lang="fr-FR" u="sng" dirty="0"/>
              <a:t>l'efficacité du clustering </a:t>
            </a:r>
            <a:r>
              <a:rPr lang="fr-FR" dirty="0"/>
              <a:t>en se basant sur le rapport entre la dispersion entre clusters et la dispersion intra-cluster</a:t>
            </a:r>
            <a:endParaRPr lang="fr-FR" b="1" u="sng" dirty="0"/>
          </a:p>
          <a:p>
            <a:pPr marL="0" indent="0">
              <a:buNone/>
            </a:pPr>
            <a:r>
              <a:rPr lang="fr-FR" b="1" u="sng" dirty="0"/>
              <a:t>Choix :</a:t>
            </a:r>
            <a:r>
              <a:rPr lang="fr-FR" dirty="0"/>
              <a:t> 4 clusters (légère réduction de performance). </a:t>
            </a:r>
          </a:p>
          <a:p>
            <a:pPr marL="0" indent="0">
              <a:buNone/>
            </a:pPr>
            <a:endParaRPr lang="fr-FR" dirty="0"/>
          </a:p>
          <a:p>
            <a:pPr marL="0" indent="0">
              <a:buNone/>
            </a:pPr>
            <a:r>
              <a:rPr lang="fr-FR" dirty="0"/>
              <a:t>Cluster 0 : 67183 </a:t>
            </a:r>
            <a:r>
              <a:rPr lang="fr-FR" dirty="0" err="1"/>
              <a:t>customers</a:t>
            </a:r>
            <a:br>
              <a:rPr lang="fr-FR" dirty="0"/>
            </a:br>
            <a:r>
              <a:rPr lang="fr-FR" dirty="0"/>
              <a:t>Cluster 1 : 3630 </a:t>
            </a:r>
            <a:r>
              <a:rPr lang="fr-FR" dirty="0" err="1"/>
              <a:t>customers</a:t>
            </a:r>
            <a:br>
              <a:rPr lang="fr-FR" dirty="0"/>
            </a:br>
            <a:r>
              <a:rPr lang="fr-FR" dirty="0"/>
              <a:t>Cluster 2 : 8551 </a:t>
            </a:r>
            <a:r>
              <a:rPr lang="fr-FR" dirty="0" err="1"/>
              <a:t>customers</a:t>
            </a:r>
            <a:br>
              <a:rPr lang="fr-FR" dirty="0"/>
            </a:br>
            <a:r>
              <a:rPr lang="fr-FR" dirty="0"/>
              <a:t>Cluster 3 : 780 </a:t>
            </a:r>
            <a:r>
              <a:rPr lang="fr-FR" dirty="0" err="1"/>
              <a:t>customers</a:t>
            </a:r>
            <a:endParaRPr lang="fr-FR" dirty="0"/>
          </a:p>
          <a:p>
            <a:pPr marL="0" indent="0">
              <a:buNone/>
            </a:pPr>
            <a:endParaRPr lang="fr-FR" dirty="0"/>
          </a:p>
        </p:txBody>
      </p:sp>
      <p:pic>
        <p:nvPicPr>
          <p:cNvPr id="1038" name="Picture 14">
            <a:extLst>
              <a:ext uri="{FF2B5EF4-FFF2-40B4-BE49-F238E27FC236}">
                <a16:creationId xmlns:a16="http://schemas.microsoft.com/office/drawing/2014/main" id="{3B541D22-268F-81CA-B9CF-48F622655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999" y="2041719"/>
            <a:ext cx="2993511" cy="2109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D99DEE70-590D-D383-E457-7C0C49718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6776" y="2041719"/>
            <a:ext cx="3064223" cy="2109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924AB601-86E3-1741-47D0-BEC0106D65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709" y="4102605"/>
            <a:ext cx="3154579" cy="2109600"/>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a:extLst>
              <a:ext uri="{FF2B5EF4-FFF2-40B4-BE49-F238E27FC236}">
                <a16:creationId xmlns:a16="http://schemas.microsoft.com/office/drawing/2014/main" id="{7F205563-8033-8590-E4D5-BEC981FDCBDD}"/>
              </a:ext>
            </a:extLst>
          </p:cNvPr>
          <p:cNvSpPr/>
          <p:nvPr/>
        </p:nvSpPr>
        <p:spPr>
          <a:xfrm rot="874881">
            <a:off x="6395212" y="2261013"/>
            <a:ext cx="1083544" cy="476250"/>
          </a:xfrm>
          <a:prstGeom prst="ellipse">
            <a:avLst/>
          </a:prstGeom>
          <a:solidFill>
            <a:srgbClr val="F1D6F0">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C2B9D919-C226-041B-0320-B4F2CFB805C2}"/>
              </a:ext>
            </a:extLst>
          </p:cNvPr>
          <p:cNvSpPr/>
          <p:nvPr/>
        </p:nvSpPr>
        <p:spPr>
          <a:xfrm rot="1537729">
            <a:off x="9736082" y="3215673"/>
            <a:ext cx="808876" cy="316300"/>
          </a:xfrm>
          <a:prstGeom prst="ellipse">
            <a:avLst/>
          </a:prstGeom>
          <a:solidFill>
            <a:srgbClr val="F1D6F0">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7FE87B2-7C35-6C4C-35DF-8B5C537DF8D0}"/>
              </a:ext>
            </a:extLst>
          </p:cNvPr>
          <p:cNvSpPr/>
          <p:nvPr/>
        </p:nvSpPr>
        <p:spPr>
          <a:xfrm>
            <a:off x="8250182" y="5292230"/>
            <a:ext cx="808876" cy="316300"/>
          </a:xfrm>
          <a:prstGeom prst="ellipse">
            <a:avLst/>
          </a:prstGeom>
          <a:solidFill>
            <a:srgbClr val="F1D6F0">
              <a:alpha val="50196"/>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0" name="Diagramme 9">
            <a:extLst>
              <a:ext uri="{FF2B5EF4-FFF2-40B4-BE49-F238E27FC236}">
                <a16:creationId xmlns:a16="http://schemas.microsoft.com/office/drawing/2014/main" id="{810B6ED3-7D21-1A4D-4C59-9CDBAEDDEBD6}"/>
              </a:ext>
            </a:extLst>
          </p:cNvPr>
          <p:cNvGraphicFramePr/>
          <p:nvPr>
            <p:extLst>
              <p:ext uri="{D42A27DB-BD31-4B8C-83A1-F6EECF244321}">
                <p14:modId xmlns:p14="http://schemas.microsoft.com/office/powerpoint/2010/main" val="3688686041"/>
              </p:ext>
            </p:extLst>
          </p:nvPr>
        </p:nvGraphicFramePr>
        <p:xfrm>
          <a:off x="0" y="6252210"/>
          <a:ext cx="12192000" cy="6126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1932892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FDF1C3AF-EC89-49D0-82A9-96DEA56A1653}">
  <we:reference id="wa104295828" version="1.9.0.0" store="fr-FR"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raw.githack.com/Isdinval/DataScience_Projects/main/3d_RFM_Clustering.html&quot;,&quot;values&quot;:{},&quot;data&quot;:{&quot;uri&quot;:&quot;raw.githack.com/Isdinval/DataScience_Projects/main/3d_RFM_Clustering.html&quot;},&quot;secure&quot;:false}],&quot;name&quot;:&quot;raw.githack.com/Isdinval/DataScience_Projects/main/3d_RFM_Clustering.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19580</TotalTime>
  <Words>1771</Words>
  <Application>Microsoft Office PowerPoint</Application>
  <PresentationFormat>Grand écran</PresentationFormat>
  <Paragraphs>398</Paragraphs>
  <Slides>27</Slides>
  <Notes>23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Arial</vt:lpstr>
      <vt:lpstr>Avenir Next LT Pro</vt:lpstr>
      <vt:lpstr>Calibri</vt:lpstr>
      <vt:lpstr>Catamaran</vt:lpstr>
      <vt:lpstr>Georgia</vt:lpstr>
      <vt:lpstr>Georgia</vt:lpstr>
      <vt:lpstr>Wingdings</vt:lpstr>
      <vt:lpstr>AccentBoxVTI</vt:lpstr>
      <vt:lpstr>Formation Data Scientist</vt:lpstr>
      <vt:lpstr>SOMMAIRE</vt:lpstr>
      <vt:lpstr>Contexte</vt:lpstr>
      <vt:lpstr>Contexte Création de notre dataset</vt:lpstr>
      <vt:lpstr>Contexte Customers</vt:lpstr>
      <vt:lpstr>I. Liste de features après nettoyage</vt:lpstr>
      <vt:lpstr>II. RFM</vt:lpstr>
      <vt:lpstr>II. RFM Segmentation</vt:lpstr>
      <vt:lpstr>II. K-Means Choix du nombre de cluster</vt:lpstr>
      <vt:lpstr>II. K-Means  Stabilité à l’initialisation</vt:lpstr>
      <vt:lpstr>II. K-Means  Evaluation des clusters</vt:lpstr>
      <vt:lpstr>II. K-Means  Evaluation du pre-traitement</vt:lpstr>
      <vt:lpstr>II. K-Means  Quid des autres tests ? </vt:lpstr>
      <vt:lpstr>II. DBSCAN Création d’un échantillon</vt:lpstr>
      <vt:lpstr>II. DBSCAN Choix de Epsilon et min_samples</vt:lpstr>
      <vt:lpstr>II. WARD</vt:lpstr>
      <vt:lpstr>II. Choix du modèle</vt:lpstr>
      <vt:lpstr>II. Choix du modèle Interprétation des clusters</vt:lpstr>
      <vt:lpstr>III. Contrat de Maintenance Adjusted Rand Score (ARI)</vt:lpstr>
      <vt:lpstr>III. Contrat de Maintenance Adjusted Rand Score (ARI)</vt:lpstr>
      <vt:lpstr>Conclusion</vt:lpstr>
      <vt:lpstr>Présentation PowerPoint</vt:lpstr>
      <vt:lpstr>II. K-Means (PCA) Interprétation des PC</vt:lpstr>
      <vt:lpstr>II. PCA Interprétation des PCs</vt:lpstr>
      <vt:lpstr>II. PCA Interprétation des clusters</vt:lpstr>
      <vt:lpstr>II. K-MEANS Interprétation des clusters</vt:lpstr>
      <vt:lpstr>Evaluation du  preprocessor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Data Scientist</dc:title>
  <dc:creator>Olivier RAYMOND</dc:creator>
  <cp:lastModifiedBy>Olivier RAYMOND</cp:lastModifiedBy>
  <cp:revision>864</cp:revision>
  <dcterms:created xsi:type="dcterms:W3CDTF">2024-01-22T18:29:01Z</dcterms:created>
  <dcterms:modified xsi:type="dcterms:W3CDTF">2024-04-08T08:49:46Z</dcterms:modified>
</cp:coreProperties>
</file>