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5F03C4-DE4A-458E-B7FB-21B3537258AD}">
  <a:tblStyle styleId="{595F03C4-DE4A-458E-B7FB-21B353725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890D2EB-1774-4C19-A48A-DADBF466F86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04e65dda9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04e65dda9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04e65dda9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04e65dda9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0546ae8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0546ae8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4e65dda9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04e65dda9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9093d76c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9093d76c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0546ae8e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0546ae8e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bb365965c3b3c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bb365965c3b3c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9093d76c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9093d76c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9093d76c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9093d76c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8de9dbe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8de9dbe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8e41a39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8e41a39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e41a39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e41a39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e41a391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8e41a391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8e41a391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8e41a391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8e41a391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8e41a391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04e65dda9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04e65dda9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389650"/>
            <a:ext cx="8222100" cy="19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Algoritmos para el alineamiento de secuencias de ADN y proteínas usando GPUs</a:t>
            </a:r>
            <a:endParaRPr sz="4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820463"/>
            <a:ext cx="2746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Proyecto OpenMP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458750" y="3320950"/>
            <a:ext cx="45492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Abner Vargas García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Ivan Eduardo Sedeño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900" y="2016775"/>
            <a:ext cx="3957737" cy="296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42950" y="5058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42950" y="12735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/>
              <a:t>División en substrings</a:t>
            </a:r>
            <a:endParaRPr b="1"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/>
              <a:t>∆Dada una string y una K, divide la string en substrings de tamaño K y asigna estos a un vector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/>
              <a:t>Por ejemplo dada la string “abcde” -&gt; la transforma en “abc” “bcd” y “cde” y se guardan todas en un vector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25" y="3232175"/>
            <a:ext cx="5160551" cy="19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60950" y="759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71900" y="1919075"/>
            <a:ext cx="4137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∆</a:t>
            </a:r>
            <a:r>
              <a:rPr lang="es" sz="1400"/>
              <a:t>Ordenamiento de vectores de substrings alfabéticamente ascendente y comparación entre ellos para regresar un número de matches (K)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∆El número K aumenta si las dos substrings son iguales, y aumenta un índice a ambos vectores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∆Si no son iguales, se aumenta el índice al vector con la substring que esté antes en el alfabeto hasta que se termine un vector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18277" l="29709" r="29599" t="31369"/>
          <a:stretch/>
        </p:blipFill>
        <p:spPr>
          <a:xfrm>
            <a:off x="4768550" y="1836737"/>
            <a:ext cx="4074149" cy="2874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60950" y="759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71900" y="1919075"/>
            <a:ext cx="4137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∆ </a:t>
            </a:r>
            <a:r>
              <a:rPr lang="es" sz="1600"/>
              <a:t> Finalmente se calcula la distancia de kmeros entre los dos strings usando la fórmula:</a:t>
            </a:r>
            <a:endParaRPr sz="1600"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17990" l="30696" r="41408" t="48633"/>
          <a:stretch/>
        </p:blipFill>
        <p:spPr>
          <a:xfrm>
            <a:off x="4933660" y="1756299"/>
            <a:ext cx="4210341" cy="28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800" y="3074150"/>
            <a:ext cx="3055825" cy="5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60950" y="759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71900" y="1919075"/>
            <a:ext cx="8542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∆ </a:t>
            </a:r>
            <a:r>
              <a:rPr lang="es" sz="1600"/>
              <a:t> Se paraleliza el ciclo externo del for que hace las comparaciones, asignando a cada hilo un string y realizando para este cada una de sus comparaciones.</a:t>
            </a:r>
            <a:endParaRPr sz="160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3074150"/>
            <a:ext cx="67818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5394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la laptop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589975" y="2276750"/>
            <a:ext cx="35331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∆ Core I7-7700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∆4 núcleos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∆8 subprocesos (hilos)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∆ 12 GB de RAM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600" y="1936475"/>
            <a:ext cx="4716124" cy="305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5394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graphicFrame>
        <p:nvGraphicFramePr>
          <p:cNvPr id="171" name="Google Shape;171;p27"/>
          <p:cNvGraphicFramePr/>
          <p:nvPr/>
        </p:nvGraphicFramePr>
        <p:xfrm>
          <a:off x="303400" y="244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{F890D2EB-1774-4C19-A48A-DADBF466F862}</a:tableStyleId>
              </a:tblPr>
              <a:tblGrid>
                <a:gridCol w="952500"/>
                <a:gridCol w="952500"/>
                <a:gridCol w="1043425"/>
                <a:gridCol w="9525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No. reads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Tiempo Serial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Tiempo Paralelo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Speed Up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11.3314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11.0942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1.021380541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89.8546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89.0406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1.009141897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244.4102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238.8571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1.023248629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476.9529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463.3385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1.029383269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753.635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690.0143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1.092202002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1033.88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1022.671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1.010960514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2" name="Google Shape;172;p2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050" y="1814950"/>
            <a:ext cx="4636950" cy="28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60950" y="2321675"/>
            <a:ext cx="8222100" cy="1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Tiempo eliminando los deletes para liberar memoria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/>
              <a:t>Tiempo modificando k -&gt; 10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28"/>
          <p:cNvGraphicFramePr/>
          <p:nvPr/>
        </p:nvGraphicFramePr>
        <p:xfrm>
          <a:off x="1165800" y="292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{F890D2EB-1774-4C19-A48A-DADBF466F862}</a:tableStyleId>
              </a:tblPr>
              <a:tblGrid>
                <a:gridCol w="982875"/>
                <a:gridCol w="982875"/>
                <a:gridCol w="1097450"/>
                <a:gridCol w="868275"/>
              </a:tblGrid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TSerial no 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TParallel no 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90.4464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81.5971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1.108451158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39809" l="29707" r="60826" t="23347"/>
          <a:stretch/>
        </p:blipFill>
        <p:spPr>
          <a:xfrm>
            <a:off x="6844100" y="2419450"/>
            <a:ext cx="1196048" cy="2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5942125" y="1766650"/>
            <a:ext cx="3000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Resultados de paralelizar solo la clase matrix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∆ Aumentar el número de K aumenta el tiempo de ejecución pero no se ve una diferencia significativa en el speed up</a:t>
            </a:r>
            <a:r>
              <a:rPr lang="es"/>
              <a:t>.</a:t>
            </a:r>
            <a:endParaRPr/>
          </a:p>
        </p:txBody>
      </p:sp>
      <p:sp>
        <p:nvSpPr>
          <p:cNvPr id="188" name="Google Shape;188;p29"/>
          <p:cNvSpPr txBox="1"/>
          <p:nvPr>
            <p:ph idx="2" type="body"/>
          </p:nvPr>
        </p:nvSpPr>
        <p:spPr>
          <a:xfrm>
            <a:off x="4694100" y="1863550"/>
            <a:ext cx="3999900" cy="16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∆ El liberar memoria es necesario para hacer espacio para próximas comparaciones y poder correr archivos grandes sin que se trabe la computadora.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71900" y="1919075"/>
            <a:ext cx="8303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Thuy-Diem Nguyen, Schmidt, B., Zejun Zheng, &amp; Chee-Keong Kwoh. (2015). </a:t>
            </a:r>
            <a:r>
              <a:rPr i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and Accurate OTU Clustering with GPU-Based Sequence Alignment and Dynamic Dendrogram Cutting. IEEE/ACM Transactions 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671578" y="1950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¡Gracias</a:t>
            </a:r>
            <a:r>
              <a:rPr lang="es" sz="3000"/>
              <a:t>!</a:t>
            </a:r>
            <a:endParaRPr sz="3000"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239575" y="2383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</a:t>
            </a:r>
            <a:endParaRPr sz="1400"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525" y="0"/>
            <a:ext cx="5862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767052" y="2519055"/>
            <a:ext cx="24606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∆Taxonomic profiling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∆Pyrosequencing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∆Clustering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726600" y="2185152"/>
            <a:ext cx="49674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1.-Computar k-mer distances y elaborar matriz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2.-Discriminar valores en matriz k-mer </a:t>
            </a:r>
            <a:r>
              <a:rPr lang="es" sz="1600"/>
              <a:t>distances,</a:t>
            </a:r>
            <a:r>
              <a:rPr lang="es" sz="1600"/>
              <a:t> computar distancia genética y elaborar matriz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3.-Generar un clustering </a:t>
            </a:r>
            <a:r>
              <a:rPr lang="es" sz="1600"/>
              <a:t>jerárquico con datos de la matriz, determinar una distancia de corte para agrupar especies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78" name="Google Shape;78;p14"/>
          <p:cNvCxnSpPr/>
          <p:nvPr/>
        </p:nvCxnSpPr>
        <p:spPr>
          <a:xfrm>
            <a:off x="3328458" y="2026946"/>
            <a:ext cx="14100" cy="24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 del problema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74694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</a:t>
            </a:r>
            <a:r>
              <a:rPr lang="es"/>
              <a:t>eterminar el tamaño de los substrings, e</a:t>
            </a:r>
            <a:r>
              <a:rPr lang="es"/>
              <a:t>ncontrar el número de matches y realizar la matriz de k-mer distances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56743" t="16043"/>
          <a:stretch/>
        </p:blipFill>
        <p:spPr>
          <a:xfrm>
            <a:off x="4523400" y="3429000"/>
            <a:ext cx="2636925" cy="10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374" y="2769812"/>
            <a:ext cx="1468251" cy="216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Objetivos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71890" y="1969675"/>
            <a:ext cx="8222100" cy="3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∆Obtener una </a:t>
            </a:r>
            <a:r>
              <a:rPr lang="es"/>
              <a:t>matriz de k-mer distances para alineamiento genético mediante un programa en serie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∆Reducir el tiempo de cómputo al paralelizar el programa para comparar tiempos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∆Tener el cálculo de los speed ups al aumentar el número de datos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∆Conocer el efecto del tamaño de los substrings en serie y en paralelo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460957" y="3324017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</a:rPr>
              <a:t>Metas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∆ </a:t>
            </a:r>
            <a:r>
              <a:rPr lang="es"/>
              <a:t>Al paralelizar el código utilizando OpenMP se tardará menos tiempo en correr el código, obteniendo un speed up acorde al número de hilos de la computadora y de los datos utilizados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Contribuciones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47550" y="2094914"/>
            <a:ext cx="5619900" cy="25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∆Se paralelizó la comparación de lecturas, asignando un hilo a cada una de las  comparaciones.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∆Se realizaron </a:t>
            </a:r>
            <a:r>
              <a:rPr lang="es"/>
              <a:t>únicamente</a:t>
            </a:r>
            <a:r>
              <a:rPr lang="es"/>
              <a:t> las comparaciones necesarias.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∆Se utilizó un metodo que reduce el tiempo de comparación de strings de O(N²L) a O(L).</a:t>
            </a:r>
            <a:endParaRPr/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861550" y="236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{595F03C4-DE4A-458E-B7FB-21B3537258AD}</a:tableStyleId>
              </a:tblPr>
              <a:tblGrid>
                <a:gridCol w="383050"/>
                <a:gridCol w="383050"/>
                <a:gridCol w="383050"/>
                <a:gridCol w="383050"/>
                <a:gridCol w="383050"/>
              </a:tblGrid>
              <a:tr h="39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Trabajos relacionados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17125" y="1656113"/>
            <a:ext cx="83109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***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6950"/>
            <a:ext cx="4665525" cy="11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525" y="1740250"/>
            <a:ext cx="4189699" cy="13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13" y="4191000"/>
            <a:ext cx="85248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7689" y="3203450"/>
            <a:ext cx="3136311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Lectura de archivos: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Toma como entrada archivos en formato fasta.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&gt;sequence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ggtaagtcctctagtacaaacacccccaatattgtgatataattaaaattatattcatat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tctgttgccagaaaaaacacttttaggctatattagagccatcttctttgaagcgttgtc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71900" y="1919075"/>
            <a:ext cx="4814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Lectura de archivos: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Determinar el no. de lecturas en el archivo, contando la cantidad de lineas que inician con “&gt;”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Identificar las líneas que no tienen un “&gt;” inicial y agregarlas al vector de secuencias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197" y="0"/>
            <a:ext cx="31428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