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F68A7-EDFD-4E34-9217-37691FEFAA30}" v="43" dt="2021-10-20T22:00:02.699"/>
    <p1510:client id="{EF0CD00F-16C6-7E57-3A89-EDF8C3B8F500}" v="371" dt="2021-10-20T21:38:01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154" d="100"/>
          <a:sy n="154" d="100"/>
        </p:scale>
        <p:origin x="19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/>
                <a:cs typeface="Times New Roman"/>
              </a:rPr>
              <a:t>(a)  What is the </a:t>
            </a:r>
            <a:r>
              <a:rPr lang="en-US" sz="1200" err="1">
                <a:latin typeface="Times New Roman"/>
                <a:cs typeface="Times New Roman"/>
              </a:rPr>
              <a:t>inorder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</a:p>
          <a:p>
            <a:r>
              <a:rPr lang="en-US" sz="1200">
                <a:latin typeface="Times New Roman"/>
                <a:cs typeface="Times New Roman"/>
              </a:rPr>
              <a:t> 16, 34, 35, 38, 39, 41, 44, 55, 63, 64, 65, 72</a:t>
            </a:r>
            <a:endParaRPr lang="en-US" sz="1200">
              <a:latin typeface="Times New Roman" pitchFamily="18" charset="0"/>
              <a:cs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>
                <a:latin typeface="Times New Roman"/>
                <a:cs typeface="Times New Roman"/>
              </a:rPr>
              <a:t>45, 38, 34, 16, 35, 41, 39, 44, 65, 63, 55, 64, 72         </a:t>
            </a:r>
            <a:endParaRPr lang="en-US" sz="120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(c)  What is the </a:t>
            </a:r>
            <a:r>
              <a:rPr lang="en-US" sz="1200" err="1">
                <a:latin typeface="Times New Roman"/>
                <a:cs typeface="Times New Roman"/>
              </a:rPr>
              <a:t>postorder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</a:p>
          <a:p>
            <a:r>
              <a:rPr lang="en-US" sz="1200">
                <a:latin typeface="Times New Roman"/>
                <a:cs typeface="Times New Roman"/>
              </a:rPr>
              <a:t>16, 35, 34, 39, 44, 41, 38, 55, 64, 63, 72, 65, 45        </a:t>
            </a:r>
            <a:endParaRPr lang="en-US" sz="120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>
                <a:latin typeface="Times New Roman"/>
                <a:cs typeface="Times New Roman"/>
              </a:rPr>
              <a:t>What is the height of the tree?   What nodes are on level 2?</a:t>
            </a:r>
            <a:endParaRPr lang="en-US" sz="1200">
              <a:latin typeface="Times New Roman" pitchFamily="18" charset="0"/>
              <a:cs typeface="Times New Roman"/>
            </a:endParaRPr>
          </a:p>
          <a:p>
            <a:r>
              <a:rPr lang="en-US" sz="1200">
                <a:latin typeface="Times New Roman"/>
                <a:cs typeface="Times New Roman"/>
              </a:rPr>
              <a:t>Height of tree is 3. Nodes on level 2 are 38 and 65</a:t>
            </a:r>
            <a:endParaRPr lang="en-US" sz="1200"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/>
                <a:cs typeface="Times New Roman"/>
              </a:rPr>
              <a:t>What is the </a:t>
            </a:r>
            <a:r>
              <a:rPr lang="en-US" sz="1200" err="1">
                <a:latin typeface="Times New Roman"/>
                <a:cs typeface="Times New Roman"/>
              </a:rPr>
              <a:t>inorder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</a:p>
          <a:p>
            <a:r>
              <a:rPr lang="en-US" sz="1200">
                <a:latin typeface="Times New Roman"/>
                <a:cs typeface="Times New Roman"/>
              </a:rPr>
              <a:t>48 – 7 % 2 / 24 * 18 – 5 * 2 + 12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(b)  What is the </a:t>
            </a:r>
            <a:r>
              <a:rPr lang="en-US" sz="1200" err="1">
                <a:latin typeface="Times New Roman"/>
                <a:cs typeface="Times New Roman"/>
              </a:rPr>
              <a:t>postorder</a:t>
            </a:r>
            <a:r>
              <a:rPr lang="en-US" sz="1200" dirty="0">
                <a:latin typeface="Times New Roman"/>
                <a:cs typeface="Times New Roman"/>
              </a:rPr>
              <a:t> traversal of the tree?</a:t>
            </a:r>
          </a:p>
          <a:p>
            <a:r>
              <a:rPr lang="en-US" sz="1200">
                <a:latin typeface="Times New Roman"/>
                <a:cs typeface="Times New Roman"/>
              </a:rPr>
              <a:t>48 7 2 % - 24 / 18 5 2 * - 12 + *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>
                <a:latin typeface="Times New Roman"/>
                <a:cs typeface="Times New Roman"/>
              </a:rPr>
              <a:t>48 – 7 % 2 / 24 * 18 – 5 * 2 + 12 = 50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/>
              <a:cs typeface="Times New Roman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>
                <a:latin typeface="Times New Roman"/>
                <a:cs typeface="Times New Roman"/>
              </a:rPr>
              <a:t>48 – 7 % 2 / 24 * 18 – 5 * 2 + 12 = 49.25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905EB-313A-4447-90BF-5931771BA9BB}"/>
              </a:ext>
            </a:extLst>
          </p:cNvPr>
          <p:cNvSpPr txBox="1"/>
          <p:nvPr/>
        </p:nvSpPr>
        <p:spPr>
          <a:xfrm>
            <a:off x="1561037" y="1825157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14</a:t>
            </a:r>
            <a:endParaRPr lang="en-US" dirty="0"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EF0722-0FBC-4793-9C0C-130C30BAE29F}"/>
              </a:ext>
            </a:extLst>
          </p:cNvPr>
          <p:cNvSpPr txBox="1"/>
          <p:nvPr/>
        </p:nvSpPr>
        <p:spPr>
          <a:xfrm>
            <a:off x="1561037" y="2098384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73</a:t>
            </a:r>
            <a:endParaRPr lang="en-US" dirty="0"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00A761-0C0E-4B42-8EF0-BABE18A3EA08}"/>
              </a:ext>
            </a:extLst>
          </p:cNvPr>
          <p:cNvSpPr txBox="1"/>
          <p:nvPr/>
        </p:nvSpPr>
        <p:spPr>
          <a:xfrm>
            <a:off x="1533714" y="2398934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21</a:t>
            </a:r>
            <a:endParaRPr lang="en-US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39436-3AD9-451B-9EED-A53D9C75B54A}"/>
              </a:ext>
            </a:extLst>
          </p:cNvPr>
          <p:cNvSpPr txBox="1"/>
          <p:nvPr/>
        </p:nvSpPr>
        <p:spPr>
          <a:xfrm>
            <a:off x="1561037" y="2717699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DC514-C475-4639-80DB-B85D1A39600B}"/>
              </a:ext>
            </a:extLst>
          </p:cNvPr>
          <p:cNvSpPr txBox="1"/>
          <p:nvPr/>
        </p:nvSpPr>
        <p:spPr>
          <a:xfrm>
            <a:off x="1561037" y="3318798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13</a:t>
            </a:r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F6D730-FB15-43A7-9F15-A2FAD95B66B7}"/>
              </a:ext>
            </a:extLst>
          </p:cNvPr>
          <p:cNvSpPr txBox="1"/>
          <p:nvPr/>
        </p:nvSpPr>
        <p:spPr>
          <a:xfrm>
            <a:off x="1561036" y="3619348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A7517-2694-4D21-AC73-6F48069344D0}"/>
              </a:ext>
            </a:extLst>
          </p:cNvPr>
          <p:cNvSpPr txBox="1"/>
          <p:nvPr/>
        </p:nvSpPr>
        <p:spPr>
          <a:xfrm>
            <a:off x="1561036" y="4229555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51</a:t>
            </a:r>
            <a:endParaRPr lang="en-US" dirty="0"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F2529-178F-420C-B850-73B6ACDFF08D}"/>
              </a:ext>
            </a:extLst>
          </p:cNvPr>
          <p:cNvSpPr txBox="1"/>
          <p:nvPr/>
        </p:nvSpPr>
        <p:spPr>
          <a:xfrm>
            <a:off x="1533713" y="6060176"/>
            <a:ext cx="4389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45</a:t>
            </a:r>
            <a:endParaRPr lang="en-US" dirty="0"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C0EC4B-6F67-460B-8157-B9EF161DE439}"/>
              </a:ext>
            </a:extLst>
          </p:cNvPr>
          <p:cNvSpPr txBox="1"/>
          <p:nvPr/>
        </p:nvSpPr>
        <p:spPr>
          <a:xfrm>
            <a:off x="1533713" y="3019293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356E8-0D71-4B51-BCC4-B6F88DF2B12C}"/>
              </a:ext>
            </a:extLst>
          </p:cNvPr>
          <p:cNvSpPr txBox="1"/>
          <p:nvPr/>
        </p:nvSpPr>
        <p:spPr>
          <a:xfrm>
            <a:off x="1515846" y="3918986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54DA07-33B3-45CC-BA73-B5AF46DDA21D}"/>
              </a:ext>
            </a:extLst>
          </p:cNvPr>
          <p:cNvSpPr txBox="1"/>
          <p:nvPr/>
        </p:nvSpPr>
        <p:spPr>
          <a:xfrm>
            <a:off x="1554109" y="4557293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0FD795-C7FF-4797-B5E0-5A6A84A5F074}"/>
              </a:ext>
            </a:extLst>
          </p:cNvPr>
          <p:cNvSpPr txBox="1"/>
          <p:nvPr/>
        </p:nvSpPr>
        <p:spPr>
          <a:xfrm>
            <a:off x="1520822" y="4814788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76910-CFC8-4A23-BD41-CE35E47B3A76}"/>
              </a:ext>
            </a:extLst>
          </p:cNvPr>
          <p:cNvSpPr txBox="1"/>
          <p:nvPr/>
        </p:nvSpPr>
        <p:spPr>
          <a:xfrm>
            <a:off x="1505923" y="5117070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0BFB14-ED54-4403-9782-8DBF3A5E8261}"/>
              </a:ext>
            </a:extLst>
          </p:cNvPr>
          <p:cNvSpPr txBox="1"/>
          <p:nvPr/>
        </p:nvSpPr>
        <p:spPr>
          <a:xfrm>
            <a:off x="1499865" y="5442986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14BA2-7B4A-4875-8389-2728546B2F27}"/>
              </a:ext>
            </a:extLst>
          </p:cNvPr>
          <p:cNvSpPr txBox="1"/>
          <p:nvPr/>
        </p:nvSpPr>
        <p:spPr>
          <a:xfrm>
            <a:off x="1502535" y="5767389"/>
            <a:ext cx="60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4">
            <a:extLst>
              <a:ext uri="{FF2B5EF4-FFF2-40B4-BE49-F238E27FC236}">
                <a16:creationId xmlns:a16="http://schemas.microsoft.com/office/drawing/2014/main" id="{4CE8FBC0-3DD1-4973-8742-1B556C5F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46">
            <a:extLst>
              <a:ext uri="{FF2B5EF4-FFF2-40B4-BE49-F238E27FC236}">
                <a16:creationId xmlns:a16="http://schemas.microsoft.com/office/drawing/2014/main" id="{B7B4D7C5-8A45-4CFC-9672-26A5EB1F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Oval 147">
            <a:extLst>
              <a:ext uri="{FF2B5EF4-FFF2-40B4-BE49-F238E27FC236}">
                <a16:creationId xmlns:a16="http://schemas.microsoft.com/office/drawing/2014/main" id="{2534221A-F5D6-4F40-8735-79FB687F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Oval 148">
            <a:extLst>
              <a:ext uri="{FF2B5EF4-FFF2-40B4-BE49-F238E27FC236}">
                <a16:creationId xmlns:a16="http://schemas.microsoft.com/office/drawing/2014/main" id="{3E9A5864-3A45-4B08-A4AA-FB6C880A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9">
            <a:extLst>
              <a:ext uri="{FF2B5EF4-FFF2-40B4-BE49-F238E27FC236}">
                <a16:creationId xmlns:a16="http://schemas.microsoft.com/office/drawing/2014/main" id="{7AAA77BC-4DBD-42BC-8125-3A158CE7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57199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150">
            <a:extLst>
              <a:ext uri="{FF2B5EF4-FFF2-40B4-BE49-F238E27FC236}">
                <a16:creationId xmlns:a16="http://schemas.microsoft.com/office/drawing/2014/main" id="{FB006876-1C2A-4EA8-A5D6-25C71C54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928" y="3730298"/>
            <a:ext cx="493825" cy="49880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51">
            <a:extLst>
              <a:ext uri="{FF2B5EF4-FFF2-40B4-BE49-F238E27FC236}">
                <a16:creationId xmlns:a16="http://schemas.microsoft.com/office/drawing/2014/main" id="{27BD361C-3DEC-4DBB-A43B-2A0AA94D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154">
            <a:extLst>
              <a:ext uri="{FF2B5EF4-FFF2-40B4-BE49-F238E27FC236}">
                <a16:creationId xmlns:a16="http://schemas.microsoft.com/office/drawing/2014/main" id="{A7C12460-6CFF-4AA0-9EA1-F18FD0E5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719" y="445851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Line 155">
            <a:extLst>
              <a:ext uri="{FF2B5EF4-FFF2-40B4-BE49-F238E27FC236}">
                <a16:creationId xmlns:a16="http://schemas.microsoft.com/office/drawing/2014/main" id="{049C0A54-17CF-4A6F-AC0F-7486F6C78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56">
            <a:extLst>
              <a:ext uri="{FF2B5EF4-FFF2-40B4-BE49-F238E27FC236}">
                <a16:creationId xmlns:a16="http://schemas.microsoft.com/office/drawing/2014/main" id="{27872A90-AB77-40C8-A0F2-76537A333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7">
            <a:extLst>
              <a:ext uri="{FF2B5EF4-FFF2-40B4-BE49-F238E27FC236}">
                <a16:creationId xmlns:a16="http://schemas.microsoft.com/office/drawing/2014/main" id="{B45557EA-27BC-4C00-ABC6-A138DD0D5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8">
            <a:extLst>
              <a:ext uri="{FF2B5EF4-FFF2-40B4-BE49-F238E27FC236}">
                <a16:creationId xmlns:a16="http://schemas.microsoft.com/office/drawing/2014/main" id="{2503BA91-080C-46A8-B5E0-BB75260CF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124200"/>
            <a:ext cx="0" cy="6060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9">
            <a:extLst>
              <a:ext uri="{FF2B5EF4-FFF2-40B4-BE49-F238E27FC236}">
                <a16:creationId xmlns:a16="http://schemas.microsoft.com/office/drawing/2014/main" id="{256CFB63-3A0D-4452-9F70-4BBA1C426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599"/>
            <a:ext cx="100828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60">
            <a:extLst>
              <a:ext uri="{FF2B5EF4-FFF2-40B4-BE49-F238E27FC236}">
                <a16:creationId xmlns:a16="http://schemas.microsoft.com/office/drawing/2014/main" id="{0DD11B8A-A3E2-4ABE-ACA7-C4714A3FE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3">
            <a:extLst>
              <a:ext uri="{FF2B5EF4-FFF2-40B4-BE49-F238E27FC236}">
                <a16:creationId xmlns:a16="http://schemas.microsoft.com/office/drawing/2014/main" id="{09E79EBF-DC12-4A51-97DB-18297A245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8119" y="410853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65">
            <a:extLst>
              <a:ext uri="{FF2B5EF4-FFF2-40B4-BE49-F238E27FC236}">
                <a16:creationId xmlns:a16="http://schemas.microsoft.com/office/drawing/2014/main" id="{34ED6D50-AA97-470C-AA2A-096BC31F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66">
            <a:extLst>
              <a:ext uri="{FF2B5EF4-FFF2-40B4-BE49-F238E27FC236}">
                <a16:creationId xmlns:a16="http://schemas.microsoft.com/office/drawing/2014/main" id="{1C3D5459-23E4-4E22-8EEF-5368FB921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67">
            <a:extLst>
              <a:ext uri="{FF2B5EF4-FFF2-40B4-BE49-F238E27FC236}">
                <a16:creationId xmlns:a16="http://schemas.microsoft.com/office/drawing/2014/main" id="{167BAE6F-F6EF-409A-B304-F667EE0C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39" name="Oval 149">
            <a:extLst>
              <a:ext uri="{FF2B5EF4-FFF2-40B4-BE49-F238E27FC236}">
                <a16:creationId xmlns:a16="http://schemas.microsoft.com/office/drawing/2014/main" id="{4ECC203D-8D37-4F25-B30C-203E078C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605" y="445851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Line 159">
            <a:extLst>
              <a:ext uri="{FF2B5EF4-FFF2-40B4-BE49-F238E27FC236}">
                <a16:creationId xmlns:a16="http://schemas.microsoft.com/office/drawing/2014/main" id="{12D491AC-5429-4FEF-AD27-E0619E89A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6957" y="4038600"/>
            <a:ext cx="30719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9">
            <a:extLst>
              <a:ext uri="{FF2B5EF4-FFF2-40B4-BE49-F238E27FC236}">
                <a16:creationId xmlns:a16="http://schemas.microsoft.com/office/drawing/2014/main" id="{ECED066E-2749-44A9-85F8-15CA92378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36748"/>
            <a:ext cx="76198" cy="493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48">
            <a:extLst>
              <a:ext uri="{FF2B5EF4-FFF2-40B4-BE49-F238E27FC236}">
                <a16:creationId xmlns:a16="http://schemas.microsoft.com/office/drawing/2014/main" id="{961B3275-8DE9-435C-842B-73E38CFD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63" y="373029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" name="Oval 148">
            <a:extLst>
              <a:ext uri="{FF2B5EF4-FFF2-40B4-BE49-F238E27FC236}">
                <a16:creationId xmlns:a16="http://schemas.microsoft.com/office/drawing/2014/main" id="{62C6F2F3-3C35-49D5-AE55-BA335DE8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199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4" name="Oval 148">
            <a:extLst>
              <a:ext uri="{FF2B5EF4-FFF2-40B4-BE49-F238E27FC236}">
                <a16:creationId xmlns:a16="http://schemas.microsoft.com/office/drawing/2014/main" id="{029B5C84-E8E1-4FD7-A634-6F0234B3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86" y="46073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59">
            <a:extLst>
              <a:ext uri="{FF2B5EF4-FFF2-40B4-BE49-F238E27FC236}">
                <a16:creationId xmlns:a16="http://schemas.microsoft.com/office/drawing/2014/main" id="{755A9481-BA65-4564-B7CE-7732FA584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699" y="4108539"/>
            <a:ext cx="333277" cy="498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9">
            <a:extLst>
              <a:ext uri="{FF2B5EF4-FFF2-40B4-BE49-F238E27FC236}">
                <a16:creationId xmlns:a16="http://schemas.microsoft.com/office/drawing/2014/main" id="{901109F4-F00F-4E6A-A7EE-B8B13D6BA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8374" y="4153717"/>
            <a:ext cx="10349" cy="453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9">
            <a:extLst>
              <a:ext uri="{FF2B5EF4-FFF2-40B4-BE49-F238E27FC236}">
                <a16:creationId xmlns:a16="http://schemas.microsoft.com/office/drawing/2014/main" id="{E85A8606-E0CB-42FF-87F8-71FB554CE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645" y="4229101"/>
            <a:ext cx="9935" cy="453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54">
            <a:extLst>
              <a:ext uri="{FF2B5EF4-FFF2-40B4-BE49-F238E27FC236}">
                <a16:creationId xmlns:a16="http://schemas.microsoft.com/office/drawing/2014/main" id="{DB6349D9-BD7E-46D4-92CD-77BD9ABC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240" y="469173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505</Words>
  <Application>Microsoft Office PowerPoint</Application>
  <PresentationFormat>On-screen Show (4:3)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Prakoso, Nicholas J</cp:lastModifiedBy>
  <cp:revision>68</cp:revision>
  <cp:lastPrinted>2016-04-12T17:35:20Z</cp:lastPrinted>
  <dcterms:created xsi:type="dcterms:W3CDTF">2006-11-01T05:42:40Z</dcterms:created>
  <dcterms:modified xsi:type="dcterms:W3CDTF">2021-10-20T23:00:43Z</dcterms:modified>
</cp:coreProperties>
</file>