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6858000" cy="9144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98C9"/>
    <a:srgbClr val="569F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38" autoAdjust="0"/>
    <p:restoredTop sz="94660"/>
  </p:normalViewPr>
  <p:slideViewPr>
    <p:cSldViewPr snapToGrid="0">
      <p:cViewPr>
        <p:scale>
          <a:sx n="150" d="100"/>
          <a:sy n="150" d="100"/>
        </p:scale>
        <p:origin x="246" y="-41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22DA6-3DB2-4A81-81B9-F4A501A7B747}" type="datetimeFigureOut">
              <a:rPr lang="en-US" smtClean="0"/>
              <a:t>4/2/2015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BC23D-226A-4CA4-8F29-91F774D5D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827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22DA6-3DB2-4A81-81B9-F4A501A7B747}" type="datetimeFigureOut">
              <a:rPr lang="en-US" smtClean="0"/>
              <a:t>4/2/2015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BC23D-226A-4CA4-8F29-91F774D5D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595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22DA6-3DB2-4A81-81B9-F4A501A7B747}" type="datetimeFigureOut">
              <a:rPr lang="en-US" smtClean="0"/>
              <a:t>4/2/2015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BC23D-226A-4CA4-8F29-91F774D5D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076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22DA6-3DB2-4A81-81B9-F4A501A7B747}" type="datetimeFigureOut">
              <a:rPr lang="en-US" smtClean="0"/>
              <a:t>4/2/2015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BC23D-226A-4CA4-8F29-91F774D5D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80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22DA6-3DB2-4A81-81B9-F4A501A7B747}" type="datetimeFigureOut">
              <a:rPr lang="en-US" smtClean="0"/>
              <a:t>4/2/2015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BC23D-226A-4CA4-8F29-91F774D5D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393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22DA6-3DB2-4A81-81B9-F4A501A7B747}" type="datetimeFigureOut">
              <a:rPr lang="en-US" smtClean="0"/>
              <a:t>4/2/2015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BC23D-226A-4CA4-8F29-91F774D5D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694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22DA6-3DB2-4A81-81B9-F4A501A7B747}" type="datetimeFigureOut">
              <a:rPr lang="en-US" smtClean="0"/>
              <a:t>4/2/2015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BC23D-226A-4CA4-8F29-91F774D5D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200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22DA6-3DB2-4A81-81B9-F4A501A7B747}" type="datetimeFigureOut">
              <a:rPr lang="en-US" smtClean="0"/>
              <a:t>4/2/2015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BC23D-226A-4CA4-8F29-91F774D5D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240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22DA6-3DB2-4A81-81B9-F4A501A7B747}" type="datetimeFigureOut">
              <a:rPr lang="en-US" smtClean="0"/>
              <a:t>4/2/2015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BC23D-226A-4CA4-8F29-91F774D5D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212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22DA6-3DB2-4A81-81B9-F4A501A7B747}" type="datetimeFigureOut">
              <a:rPr lang="en-US" smtClean="0"/>
              <a:t>4/2/2015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BC23D-226A-4CA4-8F29-91F774D5D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024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22DA6-3DB2-4A81-81B9-F4A501A7B747}" type="datetimeFigureOut">
              <a:rPr lang="en-US" smtClean="0"/>
              <a:t>4/2/2015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BC23D-226A-4CA4-8F29-91F774D5D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460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22DA6-3DB2-4A81-81B9-F4A501A7B747}" type="datetimeFigureOut">
              <a:rPr lang="en-US" smtClean="0"/>
              <a:t>4/2/2015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BBC23D-226A-4CA4-8F29-91F774D5D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134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alph@daviepoplarcapital.com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emf"/><Relationship Id="rId4" Type="http://schemas.openxmlformats.org/officeDocument/2006/relationships/hyperlink" Target="http://www.daviepoplarcapital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" t="243" r="-137" b="44950"/>
          <a:stretch/>
        </p:blipFill>
        <p:spPr>
          <a:xfrm>
            <a:off x="219870" y="120417"/>
            <a:ext cx="6418262" cy="12054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50" name="Group 49"/>
          <p:cNvGrpSpPr/>
          <p:nvPr/>
        </p:nvGrpSpPr>
        <p:grpSpPr>
          <a:xfrm>
            <a:off x="219869" y="1434822"/>
            <a:ext cx="6418262" cy="349298"/>
            <a:chOff x="219869" y="1663301"/>
            <a:chExt cx="6418262" cy="349298"/>
          </a:xfrm>
        </p:grpSpPr>
        <p:sp>
          <p:nvSpPr>
            <p:cNvPr id="18" name="TextBox 17"/>
            <p:cNvSpPr txBox="1"/>
            <p:nvPr/>
          </p:nvSpPr>
          <p:spPr>
            <a:xfrm>
              <a:off x="219869" y="1663301"/>
              <a:ext cx="6418262" cy="34929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b="1" spc="300" dirty="0" smtClean="0">
                  <a:latin typeface="Georgia" panose="02040502050405020303" pitchFamily="18" charset="0"/>
                </a:rPr>
                <a:t>Overview</a:t>
              </a:r>
              <a:endParaRPr lang="en-US" sz="1600" b="1" spc="300" dirty="0">
                <a:latin typeface="Georgia" panose="02040502050405020303" pitchFamily="18" charset="0"/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219869" y="1676404"/>
              <a:ext cx="641826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219869" y="1993559"/>
              <a:ext cx="641826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219869" y="1791751"/>
            <a:ext cx="64182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Georgia" panose="02040502050405020303" pitchFamily="18" charset="0"/>
              </a:rPr>
              <a:t>Davie Poplar Capital is an entrepreneurial investment firm seeking to acquire, operate, and grow established private businesses.  We make controlling investments in small and mid-sized profitable companies based in the Southeast.  We </a:t>
            </a:r>
            <a:r>
              <a:rPr lang="en-US" sz="1000" dirty="0">
                <a:latin typeface="Georgia" panose="02040502050405020303" pitchFamily="18" charset="0"/>
              </a:rPr>
              <a:t>specialize in situations where the current owner is </a:t>
            </a:r>
            <a:r>
              <a:rPr lang="en-US" sz="1000" dirty="0" smtClean="0">
                <a:latin typeface="Georgia" panose="02040502050405020303" pitchFamily="18" charset="0"/>
              </a:rPr>
              <a:t>considering retirement or taking a significantly reduced role in the day-to-day operations and</a:t>
            </a:r>
            <a:r>
              <a:rPr lang="en-US" sz="1000" dirty="0">
                <a:latin typeface="Georgia" panose="02040502050405020303" pitchFamily="18" charset="0"/>
              </a:rPr>
              <a:t>, over a period of time, transition away from the management of the </a:t>
            </a:r>
            <a:r>
              <a:rPr lang="en-US" sz="1000" dirty="0" smtClean="0">
                <a:latin typeface="Georgia" panose="02040502050405020303" pitchFamily="18" charset="0"/>
              </a:rPr>
              <a:t>business to an entrepreneur focused on long-term value creation, ensuring continuity for customers, employees and the community.</a:t>
            </a:r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4264219"/>
              </p:ext>
            </p:extLst>
          </p:nvPr>
        </p:nvGraphicFramePr>
        <p:xfrm>
          <a:off x="219869" y="3266855"/>
          <a:ext cx="6418263" cy="2621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1331"/>
                <a:gridCol w="2842260"/>
                <a:gridCol w="1814672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Davie Poplar Capital</a:t>
                      </a:r>
                      <a:endParaRPr lang="en-US" sz="10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Private Equity</a:t>
                      </a:r>
                      <a:endParaRPr lang="en-US" sz="10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Your Company</a:t>
                      </a:r>
                      <a:endParaRPr lang="en-US" sz="10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Georgia" panose="02040502050405020303" pitchFamily="18" charset="0"/>
                        </a:rPr>
                        <a:t>100% of our effort and attention</a:t>
                      </a:r>
                      <a:endParaRPr lang="en-US" sz="1000" dirty="0">
                        <a:latin typeface="Georgia" panose="02040502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Georgia" panose="02040502050405020303" pitchFamily="18" charset="0"/>
                        </a:rPr>
                        <a:t>One</a:t>
                      </a:r>
                      <a:r>
                        <a:rPr lang="en-US" sz="8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Georgia" panose="02040502050405020303" pitchFamily="18" charset="0"/>
                        </a:rPr>
                        <a:t> piece of a large portfolio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Focus</a:t>
                      </a:r>
                      <a:endParaRPr lang="en-US" sz="10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Georgia" panose="02040502050405020303" pitchFamily="18" charset="0"/>
                        </a:rPr>
                        <a:t>Dedicate</a:t>
                      </a:r>
                      <a:r>
                        <a:rPr lang="en-US" sz="1000" baseline="0" dirty="0" smtClean="0">
                          <a:latin typeface="Georgia" panose="02040502050405020303" pitchFamily="18" charset="0"/>
                        </a:rPr>
                        <a:t> all of our resources to one company</a:t>
                      </a:r>
                      <a:endParaRPr lang="en-US" sz="1000" dirty="0">
                        <a:latin typeface="Georgia" panose="02040502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Georgia" panose="02040502050405020303" pitchFamily="18" charset="0"/>
                        </a:rPr>
                        <a:t>Finding and exiting other deals</a:t>
                      </a:r>
                      <a:endParaRPr 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Georgia" panose="02040502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Source of Capital</a:t>
                      </a:r>
                      <a:endParaRPr lang="en-US" sz="10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Georgia" panose="02040502050405020303" pitchFamily="18" charset="0"/>
                        </a:rPr>
                        <a:t>Successful entrepreneurs, executives</a:t>
                      </a:r>
                      <a:r>
                        <a:rPr lang="en-US" sz="1000" baseline="0" dirty="0" smtClean="0">
                          <a:latin typeface="Georgia" panose="02040502050405020303" pitchFamily="18" charset="0"/>
                        </a:rPr>
                        <a:t> and investors</a:t>
                      </a:r>
                      <a:endParaRPr lang="en-US" sz="1000" dirty="0">
                        <a:latin typeface="Georgia" panose="02040502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Georgia" panose="02040502050405020303" pitchFamily="18" charset="0"/>
                        </a:rPr>
                        <a:t>Institutions,</a:t>
                      </a:r>
                      <a:r>
                        <a:rPr lang="en-US" sz="8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Georgia" panose="02040502050405020303" pitchFamily="18" charset="0"/>
                        </a:rPr>
                        <a:t> endowments, pension funds</a:t>
                      </a:r>
                      <a:endParaRPr 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Georgia" panose="02040502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Goals</a:t>
                      </a:r>
                      <a:endParaRPr lang="en-US" sz="10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Georgia" panose="02040502050405020303" pitchFamily="18" charset="0"/>
                        </a:rPr>
                        <a:t>Achieve long-term sustainable</a:t>
                      </a:r>
                      <a:r>
                        <a:rPr lang="en-US" sz="1000" baseline="0" dirty="0" smtClean="0">
                          <a:latin typeface="Georgia" panose="02040502050405020303" pitchFamily="18" charset="0"/>
                        </a:rPr>
                        <a:t> growth</a:t>
                      </a:r>
                      <a:endParaRPr lang="en-US" sz="1000" dirty="0">
                        <a:latin typeface="Georgia" panose="02040502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Georgia" panose="02040502050405020303" pitchFamily="18" charset="0"/>
                        </a:rPr>
                        <a:t>Cut costs, add leverage, flip company</a:t>
                      </a:r>
                      <a:endParaRPr 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Georgia" panose="02040502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Time Horizon</a:t>
                      </a:r>
                      <a:endParaRPr lang="en-US" sz="10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Georgia" panose="02040502050405020303" pitchFamily="18" charset="0"/>
                        </a:rPr>
                        <a:t>Long-term</a:t>
                      </a:r>
                      <a:endParaRPr lang="en-US" sz="1000" dirty="0">
                        <a:latin typeface="Georgia" panose="02040502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Georgia" panose="02040502050405020303" pitchFamily="18" charset="0"/>
                        </a:rPr>
                        <a:t>3-5 years, varies by fund</a:t>
                      </a:r>
                      <a:endParaRPr 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Georgia" panose="02040502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Deal Size</a:t>
                      </a:r>
                      <a:endParaRPr lang="en-US" sz="10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Georgia" panose="02040502050405020303" pitchFamily="18" charset="0"/>
                        </a:rPr>
                        <a:t>Up to $20 million</a:t>
                      </a:r>
                      <a:endParaRPr lang="en-US" sz="1000" dirty="0">
                        <a:latin typeface="Georgia" panose="02040502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Georgia" panose="02040502050405020303" pitchFamily="18" charset="0"/>
                        </a:rPr>
                        <a:t>&gt;$20 million</a:t>
                      </a:r>
                      <a:endParaRPr 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Georgia" panose="02040502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219869" y="6386611"/>
            <a:ext cx="2072640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Georgia" panose="02040502050405020303" pitchFamily="18" charset="0"/>
              </a:rPr>
              <a:t>Financial</a:t>
            </a:r>
            <a:endParaRPr lang="en-US" sz="1200" dirty="0">
              <a:latin typeface="Georgia" panose="02040502050405020303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392680" y="6386611"/>
            <a:ext cx="2072640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Georgia" panose="02040502050405020303" pitchFamily="18" charset="0"/>
              </a:rPr>
              <a:t>Business</a:t>
            </a:r>
            <a:endParaRPr lang="en-US" sz="1200" dirty="0">
              <a:latin typeface="Georgia" panose="02040502050405020303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65491" y="6386611"/>
            <a:ext cx="2072640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Georgia" panose="02040502050405020303" pitchFamily="18" charset="0"/>
              </a:rPr>
              <a:t>Industry</a:t>
            </a:r>
            <a:endParaRPr lang="en-US" sz="1200" dirty="0">
              <a:latin typeface="Georgia" panose="02040502050405020303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19870" y="6663746"/>
            <a:ext cx="2072640" cy="553998"/>
          </a:xfrm>
          <a:prstGeom prst="rect">
            <a:avLst/>
          </a:prstGeom>
          <a:noFill/>
        </p:spPr>
        <p:txBody>
          <a:bodyPr wrap="square" lIns="45720" rIns="4572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>
                <a:latin typeface="Georgia" panose="02040502050405020303" pitchFamily="18" charset="0"/>
              </a:rPr>
              <a:t>Revenues $5-$50 million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>
                <a:latin typeface="Georgia" panose="02040502050405020303" pitchFamily="18" charset="0"/>
              </a:rPr>
              <a:t>EBITDA $750K-$5 million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>
                <a:latin typeface="Georgia" panose="02040502050405020303" pitchFamily="18" charset="0"/>
              </a:rPr>
              <a:t>EBITDA margins </a:t>
            </a:r>
            <a:r>
              <a:rPr lang="en-US" sz="1000" dirty="0">
                <a:latin typeface="Georgia" panose="02040502050405020303" pitchFamily="18" charset="0"/>
              </a:rPr>
              <a:t>5</a:t>
            </a:r>
            <a:r>
              <a:rPr lang="en-US" sz="1000" dirty="0" smtClean="0">
                <a:latin typeface="Georgia" panose="02040502050405020303" pitchFamily="18" charset="0"/>
              </a:rPr>
              <a:t>%+</a:t>
            </a:r>
            <a:endParaRPr lang="en-US" sz="1000" dirty="0">
              <a:latin typeface="Georgia" panose="02040502050405020303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392680" y="6663746"/>
            <a:ext cx="2072640" cy="861774"/>
          </a:xfrm>
          <a:prstGeom prst="rect">
            <a:avLst/>
          </a:prstGeom>
          <a:noFill/>
        </p:spPr>
        <p:txBody>
          <a:bodyPr wrap="square" lIns="45720" rIns="4572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Georgia" panose="02040502050405020303" pitchFamily="18" charset="0"/>
              </a:rPr>
              <a:t>Recurring revenues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>
                <a:latin typeface="Georgia" panose="02040502050405020303" pitchFamily="18" charset="0"/>
              </a:rPr>
              <a:t>Low capital expenditures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>
                <a:latin typeface="Georgia" panose="02040502050405020303" pitchFamily="18" charset="0"/>
              </a:rPr>
              <a:t>Strong middle management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>
                <a:latin typeface="Georgia" panose="02040502050405020303" pitchFamily="18" charset="0"/>
              </a:rPr>
              <a:t>Concentrated ownership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>
                <a:latin typeface="Georgia" panose="02040502050405020303" pitchFamily="18" charset="0"/>
              </a:rPr>
              <a:t>Motivated sellers</a:t>
            </a:r>
            <a:endParaRPr lang="en-US" sz="1000" dirty="0">
              <a:latin typeface="Georgia" panose="02040502050405020303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572000" y="6663746"/>
            <a:ext cx="2072640" cy="861774"/>
          </a:xfrm>
          <a:prstGeom prst="rect">
            <a:avLst/>
          </a:prstGeom>
          <a:noFill/>
        </p:spPr>
        <p:txBody>
          <a:bodyPr wrap="square" lIns="45720" rIns="4572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>
                <a:latin typeface="Georgia" panose="02040502050405020303" pitchFamily="18" charset="0"/>
              </a:rPr>
              <a:t>Business Services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>
                <a:latin typeface="Georgia" panose="02040502050405020303" pitchFamily="18" charset="0"/>
              </a:rPr>
              <a:t>Niche Media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>
                <a:latin typeface="Georgia" panose="02040502050405020303" pitchFamily="18" charset="0"/>
              </a:rPr>
              <a:t>Financial Services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>
                <a:latin typeface="Georgia" panose="02040502050405020303" pitchFamily="18" charset="0"/>
              </a:rPr>
              <a:t>Light Manufacturing &amp; Distribution</a:t>
            </a:r>
            <a:endParaRPr lang="en-US" sz="1000" dirty="0">
              <a:latin typeface="Georgia" panose="02040502050405020303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19869" y="7965719"/>
            <a:ext cx="64182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Georgia" panose="02040502050405020303" pitchFamily="18" charset="0"/>
              </a:rPr>
              <a:t>Davie Poplar Capital is led by Ralph Isenrich.  Prior to founding Davie Poplar, Ralph worked in middle market private equity and investment banking in Charlotte, NC.  Ralph is a CFA </a:t>
            </a:r>
            <a:r>
              <a:rPr lang="en-US" sz="1000" dirty="0" err="1" smtClean="0">
                <a:latin typeface="Georgia" panose="02040502050405020303" pitchFamily="18" charset="0"/>
              </a:rPr>
              <a:t>Charterholder</a:t>
            </a:r>
            <a:r>
              <a:rPr lang="en-US" sz="1000" dirty="0" smtClean="0">
                <a:latin typeface="Georgia" panose="02040502050405020303" pitchFamily="18" charset="0"/>
              </a:rPr>
              <a:t> and holds a BA from the University of North Carolina at Chapel Hill.</a:t>
            </a:r>
            <a:endParaRPr lang="en-US" sz="1000" dirty="0">
              <a:latin typeface="Georgia" panose="02040502050405020303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0" y="8677930"/>
            <a:ext cx="6858000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b">
            <a:spAutoFit/>
          </a:bodyPr>
          <a:lstStyle/>
          <a:p>
            <a:pPr algn="ctr"/>
            <a:r>
              <a:rPr lang="en-US" sz="800" dirty="0" smtClean="0">
                <a:latin typeface="Georgia" panose="02040502050405020303" pitchFamily="18" charset="0"/>
              </a:rPr>
              <a:t>Contact Us: </a:t>
            </a:r>
            <a:r>
              <a:rPr lang="en-US" sz="800" dirty="0" smtClean="0">
                <a:latin typeface="Georgia" panose="02040502050405020303" pitchFamily="18" charset="0"/>
                <a:hlinkClick r:id="rId3"/>
              </a:rPr>
              <a:t>ralph@daviepoplarcapital.com</a:t>
            </a:r>
            <a:r>
              <a:rPr lang="en-US" sz="800" dirty="0" smtClean="0">
                <a:latin typeface="Georgia" panose="02040502050405020303" pitchFamily="18" charset="0"/>
              </a:rPr>
              <a:t> | (m) +1 (919) 334-8367 | </a:t>
            </a:r>
            <a:r>
              <a:rPr lang="en-US" sz="800" dirty="0" smtClean="0">
                <a:latin typeface="Georgia" panose="02040502050405020303" pitchFamily="18" charset="0"/>
                <a:hlinkClick r:id="rId4"/>
              </a:rPr>
              <a:t>www.daviepoplarcapital.com</a:t>
            </a:r>
            <a:endParaRPr lang="en-US" sz="800" dirty="0" smtClean="0">
              <a:latin typeface="Georgia" panose="02040502050405020303" pitchFamily="18" charset="0"/>
            </a:endParaRPr>
          </a:p>
          <a:p>
            <a:pPr algn="ctr"/>
            <a:r>
              <a:rPr lang="en-US" sz="800" dirty="0" smtClean="0">
                <a:latin typeface="Georgia" panose="02040502050405020303" pitchFamily="18" charset="0"/>
              </a:rPr>
              <a:t>Davie Poplar Capital, LLC | 185 </a:t>
            </a:r>
            <a:r>
              <a:rPr lang="en-US" sz="800" dirty="0" err="1" smtClean="0">
                <a:latin typeface="Georgia" panose="02040502050405020303" pitchFamily="18" charset="0"/>
              </a:rPr>
              <a:t>Windchime</a:t>
            </a:r>
            <a:r>
              <a:rPr lang="en-US" sz="800" dirty="0" smtClean="0">
                <a:latin typeface="Georgia" panose="02040502050405020303" pitchFamily="18" charset="0"/>
              </a:rPr>
              <a:t> Ct., Suite 201, Raleigh, NC 27615</a:t>
            </a:r>
          </a:p>
          <a:p>
            <a:pPr algn="ctr"/>
            <a:r>
              <a:rPr lang="en-US" sz="800" dirty="0" smtClean="0">
                <a:latin typeface="Georgia" panose="02040502050405020303" pitchFamily="18" charset="0"/>
              </a:rPr>
              <a:t>Copyright © 2014 Davie Poplar Capital, LLC.  All Rights Reserved</a:t>
            </a:r>
            <a:endParaRPr lang="en-US" sz="800" dirty="0">
              <a:latin typeface="Georgia" panose="02040502050405020303" pitchFamily="18" charset="0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219869" y="2853533"/>
            <a:ext cx="6418262" cy="349298"/>
            <a:chOff x="219869" y="1663301"/>
            <a:chExt cx="6418262" cy="349298"/>
          </a:xfrm>
        </p:grpSpPr>
        <p:sp>
          <p:nvSpPr>
            <p:cNvPr id="52" name="TextBox 51"/>
            <p:cNvSpPr txBox="1"/>
            <p:nvPr/>
          </p:nvSpPr>
          <p:spPr>
            <a:xfrm>
              <a:off x="219869" y="1663301"/>
              <a:ext cx="6418262" cy="34929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spc="300" dirty="0" smtClean="0">
                  <a:latin typeface="Georgia" panose="02040502050405020303" pitchFamily="18" charset="0"/>
                </a:rPr>
                <a:t>Why DPC?</a:t>
              </a:r>
              <a:endParaRPr lang="en-US" sz="1600" spc="300" dirty="0">
                <a:latin typeface="Georgia" panose="02040502050405020303" pitchFamily="18" charset="0"/>
              </a:endParaRPr>
            </a:p>
          </p:txBody>
        </p:sp>
        <p:cxnSp>
          <p:nvCxnSpPr>
            <p:cNvPr id="53" name="Straight Connector 52"/>
            <p:cNvCxnSpPr/>
            <p:nvPr/>
          </p:nvCxnSpPr>
          <p:spPr>
            <a:xfrm>
              <a:off x="219869" y="1676404"/>
              <a:ext cx="641826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219869" y="1993559"/>
              <a:ext cx="641826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219869" y="5966197"/>
            <a:ext cx="6418262" cy="349298"/>
            <a:chOff x="219869" y="1663301"/>
            <a:chExt cx="6418262" cy="349298"/>
          </a:xfrm>
        </p:grpSpPr>
        <p:sp>
          <p:nvSpPr>
            <p:cNvPr id="56" name="TextBox 55"/>
            <p:cNvSpPr txBox="1"/>
            <p:nvPr/>
          </p:nvSpPr>
          <p:spPr>
            <a:xfrm>
              <a:off x="219869" y="1663301"/>
              <a:ext cx="6418262" cy="34929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spc="300" dirty="0" smtClean="0">
                  <a:latin typeface="Georgia" panose="02040502050405020303" pitchFamily="18" charset="0"/>
                </a:rPr>
                <a:t>Focus</a:t>
              </a:r>
              <a:endParaRPr lang="en-US" sz="1600" spc="300" dirty="0">
                <a:latin typeface="Georgia" panose="02040502050405020303" pitchFamily="18" charset="0"/>
              </a:endParaRPr>
            </a:p>
          </p:txBody>
        </p:sp>
        <p:cxnSp>
          <p:nvCxnSpPr>
            <p:cNvPr id="57" name="Straight Connector 56"/>
            <p:cNvCxnSpPr/>
            <p:nvPr/>
          </p:nvCxnSpPr>
          <p:spPr>
            <a:xfrm>
              <a:off x="219869" y="1676404"/>
              <a:ext cx="641826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219869" y="1993559"/>
              <a:ext cx="641826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/>
          <p:cNvGrpSpPr/>
          <p:nvPr/>
        </p:nvGrpSpPr>
        <p:grpSpPr>
          <a:xfrm>
            <a:off x="219869" y="7622763"/>
            <a:ext cx="6418262" cy="349298"/>
            <a:chOff x="219869" y="1663301"/>
            <a:chExt cx="6418262" cy="349298"/>
          </a:xfrm>
        </p:grpSpPr>
        <p:sp>
          <p:nvSpPr>
            <p:cNvPr id="60" name="TextBox 59"/>
            <p:cNvSpPr txBox="1"/>
            <p:nvPr/>
          </p:nvSpPr>
          <p:spPr>
            <a:xfrm>
              <a:off x="219869" y="1663301"/>
              <a:ext cx="6418262" cy="34929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spc="300" dirty="0" smtClean="0">
                  <a:latin typeface="Georgia" panose="02040502050405020303" pitchFamily="18" charset="0"/>
                </a:rPr>
                <a:t>Team</a:t>
              </a:r>
              <a:endParaRPr lang="en-US" sz="1600" spc="300" dirty="0">
                <a:latin typeface="Georgia" panose="02040502050405020303" pitchFamily="18" charset="0"/>
              </a:endParaRPr>
            </a:p>
          </p:txBody>
        </p:sp>
        <p:cxnSp>
          <p:nvCxnSpPr>
            <p:cNvPr id="61" name="Straight Connector 60"/>
            <p:cNvCxnSpPr/>
            <p:nvPr/>
          </p:nvCxnSpPr>
          <p:spPr>
            <a:xfrm>
              <a:off x="219869" y="1676404"/>
              <a:ext cx="641826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219869" y="1993559"/>
              <a:ext cx="641826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Rectangle 42"/>
          <p:cNvSpPr>
            <a:spLocks/>
          </p:cNvSpPr>
          <p:nvPr/>
        </p:nvSpPr>
        <p:spPr>
          <a:xfrm>
            <a:off x="2239171" y="224660"/>
            <a:ext cx="2379660" cy="996978"/>
          </a:xfrm>
          <a:prstGeom prst="rect">
            <a:avLst/>
          </a:prstGeom>
          <a:solidFill>
            <a:srgbClr val="4F98C9">
              <a:alpha val="8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5"/>
          <a:srcRect l="10049" r="11093"/>
          <a:stretch/>
        </p:blipFill>
        <p:spPr>
          <a:xfrm>
            <a:off x="2278382" y="139567"/>
            <a:ext cx="2301238" cy="984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356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95390" y="286643"/>
            <a:ext cx="3314700" cy="947391"/>
            <a:chOff x="1771650" y="152400"/>
            <a:chExt cx="3314700" cy="947391"/>
          </a:xfrm>
        </p:grpSpPr>
        <p:sp>
          <p:nvSpPr>
            <p:cNvPr id="5" name="TextBox 4"/>
            <p:cNvSpPr txBox="1"/>
            <p:nvPr/>
          </p:nvSpPr>
          <p:spPr>
            <a:xfrm>
              <a:off x="1771650" y="776432"/>
              <a:ext cx="331470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cap="small" spc="300" dirty="0" smtClean="0">
                  <a:latin typeface="Georgia" panose="02040502050405020303" pitchFamily="18" charset="0"/>
                </a:rPr>
                <a:t>Davie Poplar Capital</a:t>
              </a:r>
              <a:endParaRPr lang="en-US" sz="1500" cap="small" spc="300" dirty="0">
                <a:latin typeface="Georgia" panose="02040502050405020303" pitchFamily="18" charset="0"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2506981" y="776238"/>
              <a:ext cx="1844040" cy="323553"/>
              <a:chOff x="2286000" y="727392"/>
              <a:chExt cx="2286000" cy="431662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2286000" y="727392"/>
                <a:ext cx="2286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2286000" y="1159054"/>
                <a:ext cx="2286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1771650" y="152400"/>
              <a:ext cx="33147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spc="300" dirty="0" smtClean="0">
                  <a:latin typeface="Georgia" panose="02040502050405020303" pitchFamily="18" charset="0"/>
                </a:rPr>
                <a:t>DPC</a:t>
              </a:r>
              <a:endParaRPr lang="en-US" sz="4000" b="1" spc="300" dirty="0">
                <a:latin typeface="Georgia" panose="02040502050405020303" pitchFamily="18" charset="0"/>
              </a:endParaRPr>
            </a:p>
          </p:txBody>
        </p:sp>
      </p:grpSp>
      <p:sp>
        <p:nvSpPr>
          <p:cNvPr id="19" name="Rectangle 18"/>
          <p:cNvSpPr>
            <a:spLocks/>
          </p:cNvSpPr>
          <p:nvPr/>
        </p:nvSpPr>
        <p:spPr>
          <a:xfrm>
            <a:off x="13343" y="3399363"/>
            <a:ext cx="3478794" cy="1677734"/>
          </a:xfrm>
          <a:prstGeom prst="rect">
            <a:avLst/>
          </a:prstGeom>
          <a:solidFill>
            <a:srgbClr val="4F98C9">
              <a:alpha val="8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95390" y="3650665"/>
            <a:ext cx="3314700" cy="947391"/>
            <a:chOff x="1771650" y="152400"/>
            <a:chExt cx="3314700" cy="947391"/>
          </a:xfrm>
        </p:grpSpPr>
        <p:sp>
          <p:nvSpPr>
            <p:cNvPr id="22" name="TextBox 21"/>
            <p:cNvSpPr txBox="1"/>
            <p:nvPr/>
          </p:nvSpPr>
          <p:spPr>
            <a:xfrm>
              <a:off x="1771650" y="152400"/>
              <a:ext cx="33147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spc="300" dirty="0" smtClean="0">
                  <a:solidFill>
                    <a:schemeClr val="bg1"/>
                  </a:solidFill>
                  <a:latin typeface="Georgia" panose="02040502050405020303" pitchFamily="18" charset="0"/>
                </a:rPr>
                <a:t>DPC</a:t>
              </a:r>
              <a:endParaRPr lang="en-US" sz="4000" b="1" spc="300" dirty="0">
                <a:solidFill>
                  <a:schemeClr val="bg1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771650" y="776432"/>
              <a:ext cx="331470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cap="small" spc="300" dirty="0" smtClean="0">
                  <a:solidFill>
                    <a:schemeClr val="bg1"/>
                  </a:solidFill>
                  <a:latin typeface="Georgia" panose="02040502050405020303" pitchFamily="18" charset="0"/>
                </a:rPr>
                <a:t>Davie Poplar Capital</a:t>
              </a:r>
              <a:endParaRPr lang="en-US" sz="1500" cap="small" spc="300" dirty="0">
                <a:solidFill>
                  <a:schemeClr val="bg1"/>
                </a:solidFill>
                <a:latin typeface="Georgia" panose="02040502050405020303" pitchFamily="18" charset="0"/>
              </a:endParaRP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2506981" y="776238"/>
              <a:ext cx="1844040" cy="323553"/>
              <a:chOff x="2286000" y="727392"/>
              <a:chExt cx="2286000" cy="431662"/>
            </a:xfrm>
          </p:grpSpPr>
          <p:cxnSp>
            <p:nvCxnSpPr>
              <p:cNvPr id="25" name="Straight Connector 24"/>
              <p:cNvCxnSpPr/>
              <p:nvPr/>
            </p:nvCxnSpPr>
            <p:spPr>
              <a:xfrm>
                <a:off x="2286000" y="727392"/>
                <a:ext cx="2286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2286000" y="1159054"/>
                <a:ext cx="2286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0" name="Group 29"/>
          <p:cNvGrpSpPr/>
          <p:nvPr/>
        </p:nvGrpSpPr>
        <p:grpSpPr>
          <a:xfrm>
            <a:off x="51443" y="1369112"/>
            <a:ext cx="3314700" cy="947391"/>
            <a:chOff x="1771650" y="152400"/>
            <a:chExt cx="3314700" cy="947391"/>
          </a:xfrm>
        </p:grpSpPr>
        <p:sp>
          <p:nvSpPr>
            <p:cNvPr id="31" name="TextBox 30"/>
            <p:cNvSpPr txBox="1"/>
            <p:nvPr/>
          </p:nvSpPr>
          <p:spPr>
            <a:xfrm>
              <a:off x="1771650" y="776432"/>
              <a:ext cx="331470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cap="small" spc="300" dirty="0" smtClean="0">
                  <a:latin typeface="Georgia" panose="02040502050405020303" pitchFamily="18" charset="0"/>
                </a:rPr>
                <a:t>Davie Poplar Capital</a:t>
              </a:r>
              <a:endParaRPr lang="en-US" sz="1500" cap="small" spc="300" dirty="0">
                <a:latin typeface="Georgia" panose="02040502050405020303" pitchFamily="18" charset="0"/>
              </a:endParaRPr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2506981" y="776238"/>
              <a:ext cx="1844040" cy="323553"/>
              <a:chOff x="2286000" y="727392"/>
              <a:chExt cx="2286000" cy="431662"/>
            </a:xfrm>
          </p:grpSpPr>
          <p:cxnSp>
            <p:nvCxnSpPr>
              <p:cNvPr id="34" name="Straight Connector 33"/>
              <p:cNvCxnSpPr/>
              <p:nvPr/>
            </p:nvCxnSpPr>
            <p:spPr>
              <a:xfrm>
                <a:off x="2286000" y="727392"/>
                <a:ext cx="2286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2286000" y="1159054"/>
                <a:ext cx="2286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TextBox 32"/>
            <p:cNvSpPr txBox="1"/>
            <p:nvPr/>
          </p:nvSpPr>
          <p:spPr>
            <a:xfrm>
              <a:off x="1771650" y="152400"/>
              <a:ext cx="33147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spc="300" dirty="0" smtClean="0">
                  <a:latin typeface="Georgia" panose="02040502050405020303" pitchFamily="18" charset="0"/>
                </a:rPr>
                <a:t>DPC</a:t>
              </a:r>
              <a:endParaRPr lang="en-US" sz="4000" b="1" spc="300" dirty="0">
                <a:latin typeface="Georgia" panose="02040502050405020303" pitchFamily="18" charset="0"/>
              </a:endParaRPr>
            </a:p>
          </p:txBody>
        </p:sp>
      </p:grpSp>
      <p:sp>
        <p:nvSpPr>
          <p:cNvPr id="27" name="Rectangle 26"/>
          <p:cNvSpPr>
            <a:spLocks/>
          </p:cNvSpPr>
          <p:nvPr/>
        </p:nvSpPr>
        <p:spPr>
          <a:xfrm>
            <a:off x="440616" y="5912054"/>
            <a:ext cx="2537534" cy="1168196"/>
          </a:xfrm>
          <a:prstGeom prst="rect">
            <a:avLst/>
          </a:prstGeom>
          <a:solidFill>
            <a:srgbClr val="4F98C9">
              <a:alpha val="8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2"/>
          <a:srcRect l="10049" r="11093"/>
          <a:stretch/>
        </p:blipFill>
        <p:spPr>
          <a:xfrm>
            <a:off x="558764" y="5912570"/>
            <a:ext cx="2301238" cy="984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389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608</TotalTime>
  <Words>325</Words>
  <Application>Microsoft Office PowerPoint</Application>
  <PresentationFormat>Letter Paper (8.5x11 in)</PresentationFormat>
  <Paragraphs>50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Georgia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Ralph Isenrich</dc:creator>
  <cp:lastModifiedBy>Ralph Isenrich</cp:lastModifiedBy>
  <cp:revision>32</cp:revision>
  <cp:lastPrinted>2014-12-11T19:06:59Z</cp:lastPrinted>
  <dcterms:created xsi:type="dcterms:W3CDTF">2014-09-15T18:21:31Z</dcterms:created>
  <dcterms:modified xsi:type="dcterms:W3CDTF">2015-04-02T16:08:13Z</dcterms:modified>
</cp:coreProperties>
</file>